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82" r:id="rId3"/>
    <p:sldId id="283" r:id="rId4"/>
    <p:sldId id="284" r:id="rId5"/>
    <p:sldId id="281" r:id="rId6"/>
    <p:sldId id="273" r:id="rId7"/>
    <p:sldId id="272" r:id="rId8"/>
    <p:sldId id="257" r:id="rId9"/>
    <p:sldId id="258" r:id="rId10"/>
    <p:sldId id="260" r:id="rId11"/>
    <p:sldId id="271" r:id="rId12"/>
    <p:sldId id="270" r:id="rId13"/>
    <p:sldId id="261" r:id="rId14"/>
    <p:sldId id="275" r:id="rId15"/>
    <p:sldId id="276" r:id="rId16"/>
    <p:sldId id="277" r:id="rId17"/>
    <p:sldId id="278" r:id="rId18"/>
    <p:sldId id="279" r:id="rId19"/>
    <p:sldId id="280" r:id="rId20"/>
    <p:sldId id="268" r:id="rId21"/>
    <p:sldId id="269"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3319A-C4F5-4292-83F3-D29490FE11C5}" type="datetimeFigureOut">
              <a:rPr lang="en-US" smtClean="0"/>
              <a:pPr/>
              <a:t>12/28/2015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79A72-1FAA-4DBA-B285-6742A0A4B6CE}" type="slidenum">
              <a:rPr lang="en-US" smtClean="0"/>
              <a:pPr/>
              <a:t>‹#›</a:t>
            </a:fld>
            <a:endParaRPr lang="en-US"/>
          </a:p>
        </p:txBody>
      </p:sp>
    </p:spTree>
    <p:extLst>
      <p:ext uri="{BB962C8B-B14F-4D97-AF65-F5344CB8AC3E}">
        <p14:creationId xmlns:p14="http://schemas.microsoft.com/office/powerpoint/2010/main" val="349603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#3</a:t>
            </a:r>
          </a:p>
          <a:p>
            <a:r>
              <a:rPr lang="en-US" altLang="en-US" b="1" dirty="0" smtClean="0"/>
              <a:t>Containment and negotiation, normally associated with standoff incidents may not be useful</a:t>
            </a:r>
          </a:p>
          <a:p>
            <a:r>
              <a:rPr lang="en-US" altLang="en-US" b="1" dirty="0" smtClean="0"/>
              <a:t> Often better armed than initial responding 	officers</a:t>
            </a:r>
          </a:p>
          <a:p>
            <a:r>
              <a:rPr lang="en-US" altLang="en-US" b="1" dirty="0" smtClean="0"/>
              <a:t> May have planned attack to include sustained confrontation with police</a:t>
            </a:r>
          </a:p>
          <a:p>
            <a:pPr lvl="1"/>
            <a:r>
              <a:rPr lang="en-US" altLang="en-US" b="1" dirty="0" smtClean="0"/>
              <a:t>Escape from police is usually not a priority</a:t>
            </a:r>
          </a:p>
          <a:p>
            <a:r>
              <a:rPr lang="en-US" altLang="en-US" b="1" dirty="0" smtClean="0"/>
              <a:t> May employ some type of diversion</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2</a:t>
            </a:fld>
            <a:endParaRPr lang="en-US"/>
          </a:p>
        </p:txBody>
      </p:sp>
    </p:spTree>
    <p:extLst>
      <p:ext uri="{BB962C8B-B14F-4D97-AF65-F5344CB8AC3E}">
        <p14:creationId xmlns:p14="http://schemas.microsoft.com/office/powerpoint/2010/main" val="165255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#8</a:t>
            </a:r>
          </a:p>
          <a:p>
            <a:r>
              <a:rPr lang="en-US" dirty="0" smtClean="0"/>
              <a:t>Solo (</a:t>
            </a:r>
            <a:r>
              <a:rPr lang="en-US" dirty="0" err="1" smtClean="0"/>
              <a:t>extigent</a:t>
            </a:r>
            <a:r>
              <a:rPr lang="en-US" dirty="0" smtClean="0"/>
              <a:t>, no back-up, actionable intel)</a:t>
            </a:r>
          </a:p>
          <a:p>
            <a:r>
              <a:rPr lang="en-US" dirty="0" smtClean="0"/>
              <a:t>2 (Tethered &amp; Side by Side)</a:t>
            </a:r>
          </a:p>
          <a:p>
            <a:r>
              <a:rPr lang="en-US" dirty="0" smtClean="0"/>
              <a:t>3 (Tethered &amp; Side by Side)</a:t>
            </a:r>
          </a:p>
          <a:p>
            <a:r>
              <a:rPr lang="en-US" dirty="0" smtClean="0"/>
              <a:t>4 (Diamond, T, Y, Box, Heavy Head)</a:t>
            </a:r>
          </a:p>
          <a:p>
            <a:r>
              <a:rPr lang="en-US" dirty="0" smtClean="0"/>
              <a:t>5 (Special Skills/Double Rear Guard)</a:t>
            </a:r>
          </a:p>
        </p:txBody>
      </p:sp>
      <p:sp>
        <p:nvSpPr>
          <p:cNvPr id="4" name="Slide Number Placeholder 3"/>
          <p:cNvSpPr>
            <a:spLocks noGrp="1"/>
          </p:cNvSpPr>
          <p:nvPr>
            <p:ph type="sldNum" sz="quarter" idx="10"/>
          </p:nvPr>
        </p:nvSpPr>
        <p:spPr/>
        <p:txBody>
          <a:bodyPr/>
          <a:lstStyle/>
          <a:p>
            <a:fld id="{97F79A72-1FAA-4DBA-B285-6742A0A4B6CE}" type="slidenum">
              <a:rPr lang="en-US" smtClean="0"/>
              <a:pPr/>
              <a:t>13</a:t>
            </a:fld>
            <a:endParaRPr lang="en-US"/>
          </a:p>
        </p:txBody>
      </p:sp>
    </p:spTree>
    <p:extLst>
      <p:ext uri="{BB962C8B-B14F-4D97-AF65-F5344CB8AC3E}">
        <p14:creationId xmlns:p14="http://schemas.microsoft.com/office/powerpoint/2010/main" val="296360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 #8</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14</a:t>
            </a:fld>
            <a:endParaRPr lang="en-US"/>
          </a:p>
        </p:txBody>
      </p:sp>
    </p:spTree>
    <p:extLst>
      <p:ext uri="{BB962C8B-B14F-4D97-AF65-F5344CB8AC3E}">
        <p14:creationId xmlns:p14="http://schemas.microsoft.com/office/powerpoint/2010/main" val="39976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 #8</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15</a:t>
            </a:fld>
            <a:endParaRPr lang="en-US"/>
          </a:p>
        </p:txBody>
      </p:sp>
    </p:spTree>
    <p:extLst>
      <p:ext uri="{BB962C8B-B14F-4D97-AF65-F5344CB8AC3E}">
        <p14:creationId xmlns:p14="http://schemas.microsoft.com/office/powerpoint/2010/main" val="278439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 #8</a:t>
            </a:r>
          </a:p>
          <a:p>
            <a:endParaRPr lang="en-US" dirty="0"/>
          </a:p>
        </p:txBody>
      </p:sp>
      <p:sp>
        <p:nvSpPr>
          <p:cNvPr id="4" name="Slide Number Placeholder 3"/>
          <p:cNvSpPr>
            <a:spLocks noGrp="1"/>
          </p:cNvSpPr>
          <p:nvPr>
            <p:ph type="sldNum" sz="quarter" idx="10"/>
          </p:nvPr>
        </p:nvSpPr>
        <p:spPr/>
        <p:txBody>
          <a:bodyPr/>
          <a:lstStyle/>
          <a:p>
            <a:fld id="{9FE65DF0-ECA3-478E-A200-9B0D3A80823F}"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#4</a:t>
            </a:r>
          </a:p>
          <a:p>
            <a:r>
              <a:rPr lang="en-US" dirty="0" smtClean="0">
                <a:solidFill>
                  <a:srgbClr val="C00000"/>
                </a:solidFill>
              </a:rPr>
              <a:t>S</a:t>
            </a:r>
            <a:r>
              <a:rPr lang="en-US" dirty="0" smtClean="0"/>
              <a:t>ecurity – Isolate, Distract &amp; Neutralize Gunman.</a:t>
            </a:r>
          </a:p>
          <a:p>
            <a:r>
              <a:rPr lang="en-US" dirty="0" smtClean="0">
                <a:solidFill>
                  <a:srgbClr val="C00000"/>
                </a:solidFill>
              </a:rPr>
              <a:t>I</a:t>
            </a:r>
            <a:r>
              <a:rPr lang="en-US" dirty="0" smtClean="0"/>
              <a:t>mmediate Action Plan – Establish hallway security and follow-on plan.</a:t>
            </a:r>
          </a:p>
          <a:p>
            <a:r>
              <a:rPr lang="en-US" dirty="0" smtClean="0">
                <a:solidFill>
                  <a:srgbClr val="C00000"/>
                </a:solidFill>
              </a:rPr>
              <a:t>M</a:t>
            </a:r>
            <a:r>
              <a:rPr lang="en-US" dirty="0" smtClean="0"/>
              <a:t>edical – identify, triage &amp; treat injured</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20</a:t>
            </a:fld>
            <a:endParaRPr lang="en-US"/>
          </a:p>
        </p:txBody>
      </p:sp>
    </p:spTree>
    <p:extLst>
      <p:ext uri="{BB962C8B-B14F-4D97-AF65-F5344CB8AC3E}">
        <p14:creationId xmlns:p14="http://schemas.microsoft.com/office/powerpoint/2010/main" val="235313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Bomb Cover</a:t>
            </a:r>
            <a:r>
              <a:rPr lang="en-US" dirty="0" smtClean="0"/>
              <a:t>” – appears that bomb thrown will stop 15’ or more from team </a:t>
            </a:r>
          </a:p>
          <a:p>
            <a:pPr lvl="1"/>
            <a:r>
              <a:rPr lang="en-US" dirty="0" smtClean="0"/>
              <a:t>- seek cover, 90 degree offset/ create air gap </a:t>
            </a:r>
          </a:p>
          <a:p>
            <a:pPr lvl="1">
              <a:buNone/>
            </a:pPr>
            <a:r>
              <a:rPr lang="en-US" dirty="0" smtClean="0"/>
              <a:t>                                                                        </a:t>
            </a:r>
          </a:p>
          <a:p>
            <a:r>
              <a:rPr lang="en-US" dirty="0" smtClean="0">
                <a:solidFill>
                  <a:srgbClr val="C00000"/>
                </a:solidFill>
              </a:rPr>
              <a:t>“Bomb Go” </a:t>
            </a:r>
            <a:r>
              <a:rPr lang="en-US" dirty="0" smtClean="0"/>
              <a:t>- when thrown device lands within 15’ of team</a:t>
            </a:r>
          </a:p>
          <a:p>
            <a:pPr lvl="1"/>
            <a:r>
              <a:rPr lang="en-US" dirty="0" smtClean="0"/>
              <a:t>- move quickly past device and engage suspect throwing the device.</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21</a:t>
            </a:fld>
            <a:endParaRPr lang="en-US"/>
          </a:p>
        </p:txBody>
      </p:sp>
    </p:spTree>
    <p:extLst>
      <p:ext uri="{BB962C8B-B14F-4D97-AF65-F5344CB8AC3E}">
        <p14:creationId xmlns:p14="http://schemas.microsoft.com/office/powerpoint/2010/main" val="2441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#3</a:t>
            </a:r>
          </a:p>
          <a:p>
            <a:r>
              <a:rPr lang="en-US" altLang="en-US" dirty="0" smtClean="0"/>
              <a:t> </a:t>
            </a:r>
            <a:r>
              <a:rPr lang="en-US" altLang="en-US" b="1" dirty="0" smtClean="0"/>
              <a:t>Usually suicidal, either by self-inflicted wound or by “suicide by cop”</a:t>
            </a:r>
          </a:p>
          <a:p>
            <a:endParaRPr lang="en-US" altLang="en-US" b="1" dirty="0" smtClean="0"/>
          </a:p>
          <a:p>
            <a:r>
              <a:rPr lang="en-US" altLang="en-US" b="1" dirty="0" smtClean="0"/>
              <a:t>Some degree of familiarity with the location they choose for their attack</a:t>
            </a:r>
          </a:p>
          <a:p>
            <a:endParaRPr lang="en-US" altLang="en-US" b="1" dirty="0" smtClean="0"/>
          </a:p>
          <a:p>
            <a:r>
              <a:rPr lang="en-US" altLang="en-US" b="1" dirty="0" smtClean="0"/>
              <a:t>Event may turn from active to static and back again</a:t>
            </a:r>
          </a:p>
          <a:p>
            <a:pPr lvl="1"/>
            <a:r>
              <a:rPr lang="en-US" altLang="en-US" b="1" dirty="0" smtClean="0"/>
              <a:t>May become barricaded subject if access to victims is stopped</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3</a:t>
            </a:fld>
            <a:endParaRPr lang="en-US"/>
          </a:p>
        </p:txBody>
      </p:sp>
    </p:spTree>
    <p:extLst>
      <p:ext uri="{BB962C8B-B14F-4D97-AF65-F5344CB8AC3E}">
        <p14:creationId xmlns:p14="http://schemas.microsoft.com/office/powerpoint/2010/main" val="418116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#6</a:t>
            </a:r>
          </a:p>
          <a:p>
            <a:r>
              <a:rPr lang="en-US" dirty="0" smtClean="0"/>
              <a:t>In the case of an Active Shooter event, an Incident Command system will be setup in order:</a:t>
            </a:r>
          </a:p>
          <a:p>
            <a:pPr lvl="1"/>
            <a:r>
              <a:rPr lang="en-US" dirty="0" smtClean="0"/>
              <a:t>Get officers needed to respond</a:t>
            </a:r>
          </a:p>
          <a:p>
            <a:pPr lvl="1"/>
            <a:r>
              <a:rPr lang="en-US" dirty="0" smtClean="0"/>
              <a:t>Emergency Care</a:t>
            </a:r>
          </a:p>
          <a:p>
            <a:pPr lvl="1"/>
            <a:r>
              <a:rPr lang="en-US" dirty="0" smtClean="0"/>
              <a:t>Control of movement </a:t>
            </a:r>
          </a:p>
          <a:p>
            <a:pPr lvl="1"/>
            <a:r>
              <a:rPr lang="en-US" dirty="0" smtClean="0"/>
              <a:t>Communication between agencies involved</a:t>
            </a:r>
          </a:p>
          <a:p>
            <a:pPr lvl="1"/>
            <a:r>
              <a:rPr lang="en-US" dirty="0" smtClean="0"/>
              <a:t>One point of contact in order to deal with situation</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5</a:t>
            </a:fld>
            <a:endParaRPr lang="en-US"/>
          </a:p>
        </p:txBody>
      </p:sp>
    </p:spTree>
    <p:extLst>
      <p:ext uri="{BB962C8B-B14F-4D97-AF65-F5344CB8AC3E}">
        <p14:creationId xmlns:p14="http://schemas.microsoft.com/office/powerpoint/2010/main" val="23556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PO #5 / #4</a:t>
            </a:r>
          </a:p>
          <a:p>
            <a:pPr>
              <a:buNone/>
            </a:pPr>
            <a:r>
              <a:rPr lang="en-US" dirty="0" smtClean="0"/>
              <a:t>	One or more terrorists or criminals hold people against their will and try to hold off authorities by force, threatening to kill the hostages if provoked or attacked.</a:t>
            </a:r>
          </a:p>
          <a:p>
            <a:r>
              <a:rPr lang="en-US" dirty="0" smtClean="0">
                <a:solidFill>
                  <a:srgbClr val="C00000"/>
                </a:solidFill>
              </a:rPr>
              <a:t>The 5 Cs:</a:t>
            </a:r>
          </a:p>
          <a:p>
            <a:r>
              <a:rPr lang="en-US" dirty="0" smtClean="0">
                <a:solidFill>
                  <a:srgbClr val="C00000"/>
                </a:solidFill>
              </a:rPr>
              <a:t>C</a:t>
            </a:r>
            <a:r>
              <a:rPr lang="en-US" dirty="0" smtClean="0"/>
              <a:t>ontain</a:t>
            </a:r>
          </a:p>
          <a:p>
            <a:r>
              <a:rPr lang="en-US" dirty="0" smtClean="0">
                <a:solidFill>
                  <a:srgbClr val="C00000"/>
                </a:solidFill>
              </a:rPr>
              <a:t>C</a:t>
            </a:r>
            <a:r>
              <a:rPr lang="en-US" dirty="0" smtClean="0"/>
              <a:t>ontrol</a:t>
            </a:r>
          </a:p>
          <a:p>
            <a:r>
              <a:rPr lang="en-US" dirty="0" smtClean="0">
                <a:solidFill>
                  <a:srgbClr val="C00000"/>
                </a:solidFill>
              </a:rPr>
              <a:t>C</a:t>
            </a:r>
            <a:r>
              <a:rPr lang="en-US" dirty="0" smtClean="0"/>
              <a:t>ommunicate</a:t>
            </a:r>
          </a:p>
          <a:p>
            <a:r>
              <a:rPr lang="en-US" dirty="0" smtClean="0">
                <a:solidFill>
                  <a:srgbClr val="C00000"/>
                </a:solidFill>
              </a:rPr>
              <a:t>C</a:t>
            </a:r>
            <a:r>
              <a:rPr lang="en-US" dirty="0" smtClean="0"/>
              <a:t>all SWAT</a:t>
            </a:r>
          </a:p>
          <a:p>
            <a:r>
              <a:rPr lang="en-US" dirty="0" smtClean="0">
                <a:solidFill>
                  <a:srgbClr val="C00000"/>
                </a:solidFill>
              </a:rPr>
              <a:t>C</a:t>
            </a:r>
            <a:r>
              <a:rPr lang="en-US" dirty="0" smtClean="0"/>
              <a:t>reate a Plan</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7</a:t>
            </a:fld>
            <a:endParaRPr lang="en-US"/>
          </a:p>
        </p:txBody>
      </p:sp>
    </p:spTree>
    <p:extLst>
      <p:ext uri="{BB962C8B-B14F-4D97-AF65-F5344CB8AC3E}">
        <p14:creationId xmlns:p14="http://schemas.microsoft.com/office/powerpoint/2010/main" val="69819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#2 /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or more subjects who participate in a random or systematic shooting spree, demonstrating their intent to continuously harm others.  An active shooter’s overriding objective appears to be that of mass murder, rather than criminal conduct such as robbery, kidnapping, etc.” - NTOA</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8</a:t>
            </a:fld>
            <a:endParaRPr lang="en-US"/>
          </a:p>
        </p:txBody>
      </p:sp>
    </p:spTree>
    <p:extLst>
      <p:ext uri="{BB962C8B-B14F-4D97-AF65-F5344CB8AC3E}">
        <p14:creationId xmlns:p14="http://schemas.microsoft.com/office/powerpoint/2010/main" val="153850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Po #1</a:t>
            </a:r>
          </a:p>
          <a:p>
            <a:r>
              <a:rPr lang="en-US" dirty="0" smtClean="0">
                <a:solidFill>
                  <a:srgbClr val="C00000"/>
                </a:solidFill>
              </a:rPr>
              <a:t>Texas Tower – 1966 </a:t>
            </a:r>
            <a:r>
              <a:rPr lang="en-US" dirty="0" smtClean="0"/>
              <a:t>– resolved by patrol – created need for SWAT.</a:t>
            </a:r>
          </a:p>
          <a:p>
            <a:r>
              <a:rPr lang="en-US" dirty="0" smtClean="0">
                <a:solidFill>
                  <a:srgbClr val="C00000"/>
                </a:solidFill>
              </a:rPr>
              <a:t>Columbine High School – 1999 </a:t>
            </a:r>
            <a:r>
              <a:rPr lang="en-US" dirty="0" smtClean="0"/>
              <a:t>– recognition that these events need to be resolved by patrol.</a:t>
            </a:r>
          </a:p>
          <a:p>
            <a:r>
              <a:rPr lang="en-US" dirty="0" err="1" smtClean="0">
                <a:solidFill>
                  <a:srgbClr val="C00000"/>
                </a:solidFill>
              </a:rPr>
              <a:t>Beslan</a:t>
            </a:r>
            <a:r>
              <a:rPr lang="en-US" dirty="0" smtClean="0">
                <a:solidFill>
                  <a:srgbClr val="C00000"/>
                </a:solidFill>
              </a:rPr>
              <a:t>, Russia – 2004 </a:t>
            </a:r>
            <a:r>
              <a:rPr lang="en-US" dirty="0" smtClean="0"/>
              <a:t>– 49 Terrorists took over school. 314 hostages killed (186 children), 21 soldiers killed, 32 terrorists killed (17 escaped).</a:t>
            </a:r>
          </a:p>
          <a:p>
            <a:r>
              <a:rPr lang="en-US" dirty="0" smtClean="0">
                <a:solidFill>
                  <a:srgbClr val="C00000"/>
                </a:solidFill>
              </a:rPr>
              <a:t>Mumbai – 2008 </a:t>
            </a:r>
            <a:r>
              <a:rPr lang="en-US" dirty="0" smtClean="0"/>
              <a:t>– 10 Terrorists gunned down 172 people over a 60 hour time span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incident has been taken into consideration in how we deal with and tactics involved in resolving situations. </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9</a:t>
            </a:fld>
            <a:endParaRPr lang="en-US"/>
          </a:p>
        </p:txBody>
      </p:sp>
    </p:spTree>
    <p:extLst>
      <p:ext uri="{BB962C8B-B14F-4D97-AF65-F5344CB8AC3E}">
        <p14:creationId xmlns:p14="http://schemas.microsoft.com/office/powerpoint/2010/main" val="22977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Stay Together</a:t>
            </a:r>
          </a:p>
          <a:p>
            <a:r>
              <a:rPr lang="en-US" dirty="0" smtClean="0"/>
              <a:t>540 Cover/Security Around the Team</a:t>
            </a:r>
          </a:p>
          <a:p>
            <a:r>
              <a:rPr lang="en-US" dirty="0" smtClean="0"/>
              <a:t>Communicate</a:t>
            </a:r>
          </a:p>
          <a:p>
            <a:r>
              <a:rPr lang="en-US" dirty="0" smtClean="0"/>
              <a:t>Cover Angles</a:t>
            </a:r>
          </a:p>
          <a:p>
            <a:r>
              <a:rPr lang="en-US" dirty="0" smtClean="0"/>
              <a:t>Threshold Evaluation (Slice the Pie)</a:t>
            </a:r>
          </a:p>
          <a:p>
            <a:r>
              <a:rPr lang="en-US" dirty="0" smtClean="0"/>
              <a:t>Speed</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10</a:t>
            </a:fld>
            <a:endParaRPr lang="en-US"/>
          </a:p>
        </p:txBody>
      </p:sp>
    </p:spTree>
    <p:extLst>
      <p:ext uri="{BB962C8B-B14F-4D97-AF65-F5344CB8AC3E}">
        <p14:creationId xmlns:p14="http://schemas.microsoft.com/office/powerpoint/2010/main" val="135178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1">
                    <a:lumMod val="40000"/>
                    <a:lumOff val="60000"/>
                  </a:schemeClr>
                </a:solidFill>
              </a:rPr>
              <a:t>Innocent Civilians</a:t>
            </a:r>
          </a:p>
          <a:p>
            <a:r>
              <a:rPr lang="en-US" dirty="0" smtClean="0">
                <a:solidFill>
                  <a:schemeClr val="accent1">
                    <a:lumMod val="40000"/>
                    <a:lumOff val="60000"/>
                  </a:schemeClr>
                </a:solidFill>
              </a:rPr>
              <a:t>First Responders</a:t>
            </a:r>
          </a:p>
          <a:p>
            <a:r>
              <a:rPr lang="en-US" dirty="0" smtClean="0">
                <a:solidFill>
                  <a:schemeClr val="accent1">
                    <a:lumMod val="40000"/>
                    <a:lumOff val="60000"/>
                  </a:schemeClr>
                </a:solidFill>
              </a:rPr>
              <a:t>Actors/Suspects</a:t>
            </a:r>
          </a:p>
          <a:p>
            <a:r>
              <a:rPr lang="en-US" dirty="0" smtClean="0">
                <a:solidFill>
                  <a:schemeClr val="accent1">
                    <a:lumMod val="40000"/>
                    <a:lumOff val="60000"/>
                  </a:schemeClr>
                </a:solidFill>
              </a:rPr>
              <a:t>Property</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11</a:t>
            </a:fld>
            <a:endParaRPr lang="en-US"/>
          </a:p>
        </p:txBody>
      </p:sp>
    </p:spTree>
    <p:extLst>
      <p:ext uri="{BB962C8B-B14F-4D97-AF65-F5344CB8AC3E}">
        <p14:creationId xmlns:p14="http://schemas.microsoft.com/office/powerpoint/2010/main" val="195583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 #8</a:t>
            </a:r>
          </a:p>
          <a:p>
            <a:r>
              <a:rPr lang="en-US" dirty="0" smtClean="0"/>
              <a:t>Team Movement Techniques</a:t>
            </a:r>
          </a:p>
          <a:p>
            <a:r>
              <a:rPr lang="en-US" dirty="0" smtClean="0"/>
              <a:t>Deliberate – slow/unknown location</a:t>
            </a:r>
          </a:p>
          <a:p>
            <a:r>
              <a:rPr lang="en-US" dirty="0" smtClean="0"/>
              <a:t>Direct to Threat – known location</a:t>
            </a:r>
          </a:p>
          <a:p>
            <a:endParaRPr lang="en-US" dirty="0"/>
          </a:p>
        </p:txBody>
      </p:sp>
      <p:sp>
        <p:nvSpPr>
          <p:cNvPr id="4" name="Slide Number Placeholder 3"/>
          <p:cNvSpPr>
            <a:spLocks noGrp="1"/>
          </p:cNvSpPr>
          <p:nvPr>
            <p:ph type="sldNum" sz="quarter" idx="10"/>
          </p:nvPr>
        </p:nvSpPr>
        <p:spPr/>
        <p:txBody>
          <a:bodyPr/>
          <a:lstStyle/>
          <a:p>
            <a:fld id="{97F79A72-1FAA-4DBA-B285-6742A0A4B6CE}" type="slidenum">
              <a:rPr lang="en-US" smtClean="0"/>
              <a:pPr/>
              <a:t>12</a:t>
            </a:fld>
            <a:endParaRPr lang="en-US"/>
          </a:p>
        </p:txBody>
      </p:sp>
    </p:spTree>
    <p:extLst>
      <p:ext uri="{BB962C8B-B14F-4D97-AF65-F5344CB8AC3E}">
        <p14:creationId xmlns:p14="http://schemas.microsoft.com/office/powerpoint/2010/main" val="238755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77CEE67-6C78-4CF9-8A6E-425F0D7555E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77CEE67-6C78-4CF9-8A6E-425F0D7555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36B790-84AA-4869-B04B-5959A76975EE}"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EE67-6C78-4CF9-8A6E-425F0D7555E3}" type="slidenum">
              <a:rPr lang="en-US" smtClean="0"/>
              <a:pPr/>
              <a:t>‹#›</a:t>
            </a:fld>
            <a:endParaRPr lang="en-US"/>
          </a:p>
        </p:txBody>
      </p:sp>
    </p:spTree>
  </p:cSld>
  <p:clrMapOvr>
    <a:masterClrMapping/>
  </p:clrMapOvr>
  <p:transition spd="med">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736B790-84AA-4869-B04B-5959A76975EE}" type="datetimeFigureOut">
              <a:rPr lang="en-US" smtClean="0"/>
              <a:pPr/>
              <a:t>12/28/2015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7CEE67-6C78-4CF9-8A6E-425F0D7555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randomBar/>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ACTIVE SHOOTER</a:t>
            </a:r>
            <a:endParaRPr lang="en-US" sz="9600" dirty="0"/>
          </a:p>
        </p:txBody>
      </p:sp>
      <p:pic>
        <p:nvPicPr>
          <p:cNvPr id="4" name="Picture 4" descr="tbadge"/>
          <p:cNvPicPr>
            <a:picLocks noChangeAspect="1" noChangeArrowheads="1"/>
          </p:cNvPicPr>
          <p:nvPr/>
        </p:nvPicPr>
        <p:blipFill>
          <a:blip r:embed="rId2" cstate="print"/>
          <a:srcRect/>
          <a:stretch>
            <a:fillRect/>
          </a:stretch>
        </p:blipFill>
        <p:spPr>
          <a:xfrm>
            <a:off x="3352800" y="3429000"/>
            <a:ext cx="2560757" cy="3079531"/>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u="sng" dirty="0" smtClean="0">
                <a:solidFill>
                  <a:srgbClr val="FFFF00"/>
                </a:solidFill>
              </a:rPr>
              <a:t> Concepts &amp; Principles</a:t>
            </a:r>
            <a:endParaRPr lang="en-US" dirty="0">
              <a:solidFill>
                <a:srgbClr val="FFFF00"/>
              </a:solidFill>
            </a:endParaRPr>
          </a:p>
        </p:txBody>
      </p:sp>
      <p:sp>
        <p:nvSpPr>
          <p:cNvPr id="5" name="Content Placeholder 4"/>
          <p:cNvSpPr>
            <a:spLocks noGrp="1"/>
          </p:cNvSpPr>
          <p:nvPr>
            <p:ph idx="1"/>
          </p:nvPr>
        </p:nvSpPr>
        <p:spPr/>
        <p:txBody>
          <a:bodyPr>
            <a:normAutofit/>
          </a:bodyPr>
          <a:lstStyle/>
          <a:p>
            <a:r>
              <a:rPr lang="en-US" dirty="0" smtClean="0"/>
              <a:t>Stay Together</a:t>
            </a:r>
          </a:p>
          <a:p>
            <a:r>
              <a:rPr lang="en-US" dirty="0" smtClean="0"/>
              <a:t>540 Cover/Security Around the Team</a:t>
            </a:r>
          </a:p>
          <a:p>
            <a:r>
              <a:rPr lang="en-US" dirty="0" smtClean="0"/>
              <a:t>Communicate</a:t>
            </a:r>
          </a:p>
          <a:p>
            <a:r>
              <a:rPr lang="en-US" dirty="0" smtClean="0"/>
              <a:t>Cover Angles</a:t>
            </a:r>
          </a:p>
          <a:p>
            <a:r>
              <a:rPr lang="en-US" dirty="0" smtClean="0"/>
              <a:t>Threshold Evaluation (Slice the Pie)</a:t>
            </a:r>
          </a:p>
          <a:p>
            <a:r>
              <a:rPr lang="en-US" dirty="0" smtClean="0"/>
              <a:t>Speed</a:t>
            </a:r>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dirty="0" smtClean="0">
                <a:solidFill>
                  <a:srgbClr val="FFFF00"/>
                </a:solidFill>
              </a:rPr>
              <a:t>Priority of Life Scale</a:t>
            </a:r>
            <a:endParaRPr lang="en-US" dirty="0"/>
          </a:p>
        </p:txBody>
      </p:sp>
      <p:sp>
        <p:nvSpPr>
          <p:cNvPr id="3" name="Content Placeholder 2"/>
          <p:cNvSpPr>
            <a:spLocks noGrp="1"/>
          </p:cNvSpPr>
          <p:nvPr>
            <p:ph idx="1"/>
          </p:nvPr>
        </p:nvSpPr>
        <p:spPr/>
        <p:txBody>
          <a:bodyPr/>
          <a:lstStyle/>
          <a:p>
            <a:r>
              <a:rPr lang="en-US" dirty="0" smtClean="0">
                <a:solidFill>
                  <a:schemeClr val="accent1">
                    <a:lumMod val="40000"/>
                    <a:lumOff val="60000"/>
                  </a:schemeClr>
                </a:solidFill>
              </a:rPr>
              <a:t>Innocent Civilians</a:t>
            </a:r>
          </a:p>
          <a:p>
            <a:r>
              <a:rPr lang="en-US" dirty="0" smtClean="0">
                <a:solidFill>
                  <a:schemeClr val="accent1">
                    <a:lumMod val="40000"/>
                    <a:lumOff val="60000"/>
                  </a:schemeClr>
                </a:solidFill>
              </a:rPr>
              <a:t>First Responders</a:t>
            </a:r>
          </a:p>
          <a:p>
            <a:r>
              <a:rPr lang="en-US" dirty="0" smtClean="0">
                <a:solidFill>
                  <a:schemeClr val="accent1">
                    <a:lumMod val="40000"/>
                    <a:lumOff val="60000"/>
                  </a:schemeClr>
                </a:solidFill>
              </a:rPr>
              <a:t>Actors/Suspects</a:t>
            </a:r>
          </a:p>
          <a:p>
            <a:r>
              <a:rPr lang="en-US" dirty="0" smtClean="0">
                <a:solidFill>
                  <a:schemeClr val="accent1">
                    <a:lumMod val="40000"/>
                    <a:lumOff val="60000"/>
                  </a:schemeClr>
                </a:solidFill>
              </a:rPr>
              <a:t>Property</a:t>
            </a:r>
          </a:p>
          <a:p>
            <a:endParaRPr lang="en-US" dirty="0">
              <a:solidFill>
                <a:schemeClr val="accent1">
                  <a:lumMod val="40000"/>
                  <a:lumOff val="60000"/>
                </a:schemeClr>
              </a:solidFill>
            </a:endParaRPr>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 RESPONSE</a:t>
            </a:r>
            <a:endParaRPr lang="en-US" dirty="0"/>
          </a:p>
        </p:txBody>
      </p:sp>
      <p:sp>
        <p:nvSpPr>
          <p:cNvPr id="5" name="Content Placeholder 4"/>
          <p:cNvSpPr>
            <a:spLocks noGrp="1"/>
          </p:cNvSpPr>
          <p:nvPr>
            <p:ph idx="1"/>
          </p:nvPr>
        </p:nvSpPr>
        <p:spPr/>
        <p:txBody>
          <a:bodyPr/>
          <a:lstStyle/>
          <a:p>
            <a:r>
              <a:rPr lang="en-US" dirty="0" smtClean="0"/>
              <a:t>Team Movement Techniques</a:t>
            </a:r>
          </a:p>
          <a:p>
            <a:r>
              <a:rPr lang="en-US" dirty="0" smtClean="0"/>
              <a:t>Deliberate – slow/unknown location</a:t>
            </a:r>
          </a:p>
          <a:p>
            <a:r>
              <a:rPr lang="en-US" dirty="0" smtClean="0"/>
              <a:t>Direct to Threat – known location</a:t>
            </a:r>
            <a:endParaRPr lang="en-US" dirty="0"/>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u="sng" dirty="0" smtClean="0">
                <a:solidFill>
                  <a:srgbClr val="FFFF00"/>
                </a:solidFill>
              </a:rPr>
              <a:t>Movement Techniques</a:t>
            </a:r>
            <a:r>
              <a:rPr lang="en-US" u="sng" dirty="0" smtClean="0"/>
              <a:t/>
            </a:r>
            <a:br>
              <a:rPr lang="en-US" u="sng" dirty="0" smtClean="0"/>
            </a:br>
            <a:endParaRPr lang="en-US" dirty="0"/>
          </a:p>
        </p:txBody>
      </p:sp>
      <p:sp>
        <p:nvSpPr>
          <p:cNvPr id="5" name="Content Placeholder 4"/>
          <p:cNvSpPr>
            <a:spLocks noGrp="1"/>
          </p:cNvSpPr>
          <p:nvPr>
            <p:ph idx="1"/>
          </p:nvPr>
        </p:nvSpPr>
        <p:spPr/>
        <p:txBody>
          <a:bodyPr/>
          <a:lstStyle/>
          <a:p>
            <a:r>
              <a:rPr lang="en-US" dirty="0" smtClean="0"/>
              <a:t>Solo (</a:t>
            </a:r>
            <a:r>
              <a:rPr lang="en-US" dirty="0" err="1" smtClean="0"/>
              <a:t>extigent</a:t>
            </a:r>
            <a:r>
              <a:rPr lang="en-US" dirty="0" smtClean="0"/>
              <a:t>, no back-up, actionable </a:t>
            </a:r>
            <a:r>
              <a:rPr lang="en-US" dirty="0" err="1" smtClean="0"/>
              <a:t>intel</a:t>
            </a:r>
            <a:r>
              <a:rPr lang="en-US" dirty="0" smtClean="0"/>
              <a:t>)</a:t>
            </a:r>
          </a:p>
          <a:p>
            <a:r>
              <a:rPr lang="en-US" dirty="0" smtClean="0"/>
              <a:t>2 (Tethered &amp; Side by Side)</a:t>
            </a:r>
          </a:p>
          <a:p>
            <a:r>
              <a:rPr lang="en-US" dirty="0" smtClean="0"/>
              <a:t>3 (Tethered &amp; Side by Side)</a:t>
            </a:r>
          </a:p>
          <a:p>
            <a:r>
              <a:rPr lang="en-US" dirty="0" smtClean="0"/>
              <a:t>4 (Diamond, T, Y, Box, Heavy Head)</a:t>
            </a:r>
          </a:p>
          <a:p>
            <a:r>
              <a:rPr lang="en-US" dirty="0" smtClean="0"/>
              <a:t>5 (Special Skills/Double Rear Guard)</a:t>
            </a:r>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owchart: Delay 41"/>
          <p:cNvSpPr/>
          <p:nvPr/>
        </p:nvSpPr>
        <p:spPr>
          <a:xfrm flipH="1">
            <a:off x="3276600" y="1981200"/>
            <a:ext cx="1524000" cy="4267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a:off x="4724400" y="1981200"/>
            <a:ext cx="1524000" cy="4267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FORMATIONS - SOLO</a:t>
            </a:r>
            <a:endParaRPr lang="en-US" dirty="0"/>
          </a:p>
        </p:txBody>
      </p:sp>
      <p:pic>
        <p:nvPicPr>
          <p:cNvPr id="11" name="Picture 2" descr="C:\Documents and Settings\rjpargman\My Documents\characters_cutout_png_for_ppt_zip\characters_cutout_png_for_ppt\jss_m4_top.png"/>
          <p:cNvPicPr>
            <a:picLocks noGrp="1" noChangeAspect="1" noChangeArrowheads="1"/>
          </p:cNvPicPr>
          <p:nvPr>
            <p:ph idx="1"/>
          </p:nvPr>
        </p:nvPicPr>
        <p:blipFill>
          <a:blip r:embed="rId3" cstate="print"/>
          <a:stretch>
            <a:fillRect/>
          </a:stretch>
        </p:blipFill>
        <p:spPr bwMode="auto">
          <a:xfrm>
            <a:off x="457200" y="1886485"/>
            <a:ext cx="8229600" cy="4135955"/>
          </a:xfrm>
          <a:prstGeom prst="rect">
            <a:avLst/>
          </a:prstGeom>
          <a:noFill/>
        </p:spPr>
      </p:pic>
      <p:pic>
        <p:nvPicPr>
          <p:cNvPr id="5" name="Picture 4" descr="tbadge"/>
          <p:cNvPicPr>
            <a:picLocks noChangeAspect="1" noChangeArrowheads="1"/>
          </p:cNvPicPr>
          <p:nvPr/>
        </p:nvPicPr>
        <p:blipFill>
          <a:blip r:embed="rId4" cstate="print"/>
          <a:srcRect/>
          <a:stretch>
            <a:fillRect/>
          </a:stretch>
        </p:blipFill>
        <p:spPr>
          <a:xfrm>
            <a:off x="0" y="5972175"/>
            <a:ext cx="736600" cy="885825"/>
          </a:xfrm>
          <a:prstGeom prst="rect">
            <a:avLst/>
          </a:prstGeom>
          <a:noFill/>
        </p:spPr>
      </p:pic>
      <p:cxnSp>
        <p:nvCxnSpPr>
          <p:cNvPr id="7" name="Straight Arrow Connector 6"/>
          <p:cNvCxnSpPr/>
          <p:nvPr/>
        </p:nvCxnSpPr>
        <p:spPr>
          <a:xfrm flipV="1">
            <a:off x="4724400" y="1828800"/>
            <a:ext cx="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724400" y="2438400"/>
            <a:ext cx="16002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971800" y="2438400"/>
            <a:ext cx="1752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24400" y="4800600"/>
            <a:ext cx="0" cy="152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76800" y="4648200"/>
            <a:ext cx="13716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200400" y="4724400"/>
            <a:ext cx="11430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194488"/>
      </p:ext>
    </p:extLst>
  </p:cSld>
  <p:clrMapOvr>
    <a:masterClrMapping/>
  </p:clrMapOvr>
  <p:transition spd="med">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FORMATIONS – 2 MAN</a:t>
            </a:r>
            <a:endParaRPr lang="en-US" dirty="0"/>
          </a:p>
        </p:txBody>
      </p:sp>
      <p:pic>
        <p:nvPicPr>
          <p:cNvPr id="15" name="Picture 2" descr="C:\Documents and Settings\rjpargman\My Documents\characters_cutout_png_for_ppt_zip\characters_cutout_png_for_ppt\jss_m4_top.png"/>
          <p:cNvPicPr>
            <a:picLocks noGrp="1" noChangeAspect="1" noChangeArrowheads="1"/>
          </p:cNvPicPr>
          <p:nvPr>
            <p:ph idx="1"/>
          </p:nvPr>
        </p:nvPicPr>
        <p:blipFill>
          <a:blip r:embed="rId3" cstate="print"/>
          <a:srcRect/>
          <a:stretch>
            <a:fillRect/>
          </a:stretch>
        </p:blipFill>
        <p:spPr bwMode="auto">
          <a:xfrm>
            <a:off x="990600" y="2971800"/>
            <a:ext cx="1491450" cy="749559"/>
          </a:xfrm>
          <a:prstGeom prst="rect">
            <a:avLst/>
          </a:prstGeom>
          <a:noFill/>
        </p:spPr>
      </p:pic>
      <p:pic>
        <p:nvPicPr>
          <p:cNvPr id="8" name="Picture 4" descr="tbadge"/>
          <p:cNvPicPr>
            <a:picLocks noChangeAspect="1" noChangeArrowheads="1"/>
          </p:cNvPicPr>
          <p:nvPr/>
        </p:nvPicPr>
        <p:blipFill>
          <a:blip r:embed="rId4" cstate="print"/>
          <a:srcRect/>
          <a:stretch>
            <a:fillRect/>
          </a:stretch>
        </p:blipFill>
        <p:spPr>
          <a:xfrm>
            <a:off x="0" y="5972175"/>
            <a:ext cx="736600" cy="885825"/>
          </a:xfrm>
          <a:prstGeom prst="rect">
            <a:avLst/>
          </a:prstGeom>
          <a:noFill/>
        </p:spPr>
      </p:pic>
      <p:sp>
        <p:nvSpPr>
          <p:cNvPr id="27" name="TextBox 26"/>
          <p:cNvSpPr txBox="1"/>
          <p:nvPr/>
        </p:nvSpPr>
        <p:spPr>
          <a:xfrm>
            <a:off x="838200" y="5638800"/>
            <a:ext cx="1952493" cy="369332"/>
          </a:xfrm>
          <a:prstGeom prst="rect">
            <a:avLst/>
          </a:prstGeom>
          <a:noFill/>
        </p:spPr>
        <p:txBody>
          <a:bodyPr wrap="square" rtlCol="0">
            <a:spAutoFit/>
          </a:bodyPr>
          <a:lstStyle/>
          <a:p>
            <a:r>
              <a:rPr lang="en-US" b="1" dirty="0" smtClean="0"/>
              <a:t>TETHERED</a:t>
            </a:r>
            <a:endParaRPr lang="en-US" b="1" dirty="0"/>
          </a:p>
        </p:txBody>
      </p:sp>
      <p:sp>
        <p:nvSpPr>
          <p:cNvPr id="28" name="TextBox 27"/>
          <p:cNvSpPr txBox="1"/>
          <p:nvPr/>
        </p:nvSpPr>
        <p:spPr>
          <a:xfrm>
            <a:off x="838200" y="3886200"/>
            <a:ext cx="1882705" cy="369332"/>
          </a:xfrm>
          <a:prstGeom prst="rect">
            <a:avLst/>
          </a:prstGeom>
          <a:noFill/>
        </p:spPr>
        <p:txBody>
          <a:bodyPr wrap="square" rtlCol="0">
            <a:spAutoFit/>
          </a:bodyPr>
          <a:lstStyle/>
          <a:p>
            <a:r>
              <a:rPr lang="en-US" b="1" dirty="0" smtClean="0"/>
              <a:t>SIDE X SIDE</a:t>
            </a:r>
            <a:endParaRPr lang="en-US" b="1" dirty="0"/>
          </a:p>
        </p:txBody>
      </p:sp>
      <p:pic>
        <p:nvPicPr>
          <p:cNvPr id="17" name="Picture 2" descr="C:\Documents and Settings\rjpargman\My Documents\characters_cutout_png_for_ppt_zip\characters_cutout_png_for_ppt\jss_m4_top.png"/>
          <p:cNvPicPr>
            <a:picLocks noChangeAspect="1" noChangeArrowheads="1"/>
          </p:cNvPicPr>
          <p:nvPr/>
        </p:nvPicPr>
        <p:blipFill>
          <a:blip r:embed="rId3" cstate="print"/>
          <a:srcRect/>
          <a:stretch>
            <a:fillRect/>
          </a:stretch>
        </p:blipFill>
        <p:spPr bwMode="auto">
          <a:xfrm rot="11032131">
            <a:off x="1600200" y="1981200"/>
            <a:ext cx="1491450" cy="749559"/>
          </a:xfrm>
          <a:prstGeom prst="rect">
            <a:avLst/>
          </a:prstGeom>
          <a:noFill/>
        </p:spPr>
      </p:pic>
      <p:pic>
        <p:nvPicPr>
          <p:cNvPr id="26" name="Picture 2" descr="C:\Documents and Settings\rjpargman\My Documents\characters_cutout_png_for_ppt_zip\characters_cutout_png_for_ppt\jss_m4_side_r.png"/>
          <p:cNvPicPr>
            <a:picLocks noChangeAspect="1" noChangeArrowheads="1"/>
          </p:cNvPicPr>
          <p:nvPr/>
        </p:nvPicPr>
        <p:blipFill>
          <a:blip r:embed="rId5" cstate="print"/>
          <a:srcRect/>
          <a:stretch>
            <a:fillRect/>
          </a:stretch>
        </p:blipFill>
        <p:spPr bwMode="auto">
          <a:xfrm>
            <a:off x="3505200" y="4724400"/>
            <a:ext cx="1441028" cy="1899426"/>
          </a:xfrm>
          <a:prstGeom prst="rect">
            <a:avLst/>
          </a:prstGeom>
          <a:noFill/>
        </p:spPr>
      </p:pic>
      <p:pic>
        <p:nvPicPr>
          <p:cNvPr id="29" name="Picture 3" descr="C:\Documents and Settings\rjpargman\My Documents\characters_cutout_png_for_ppt_zip\characters_cutout_png_for_ppt\jss_m4_side_l.png"/>
          <p:cNvPicPr>
            <a:picLocks noChangeAspect="1" noChangeArrowheads="1"/>
          </p:cNvPicPr>
          <p:nvPr/>
        </p:nvPicPr>
        <p:blipFill>
          <a:blip r:embed="rId6" cstate="print"/>
          <a:srcRect/>
          <a:stretch>
            <a:fillRect/>
          </a:stretch>
        </p:blipFill>
        <p:spPr bwMode="auto">
          <a:xfrm>
            <a:off x="2362200" y="4724400"/>
            <a:ext cx="1319388" cy="1925522"/>
          </a:xfrm>
          <a:prstGeom prst="rect">
            <a:avLst/>
          </a:prstGeom>
          <a:noFill/>
        </p:spPr>
      </p:pic>
    </p:spTree>
    <p:extLst>
      <p:ext uri="{BB962C8B-B14F-4D97-AF65-F5344CB8AC3E}">
        <p14:creationId xmlns:p14="http://schemas.microsoft.com/office/powerpoint/2010/main" val="1628151408"/>
      </p:ext>
    </p:extLst>
  </p:cSld>
  <p:clrMapOvr>
    <a:masterClrMapping/>
  </p:clrMapOvr>
  <p:transition spd="med">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FORMATIONS – 3 MAN</a:t>
            </a:r>
            <a:endParaRPr lang="en-US" dirty="0"/>
          </a:p>
        </p:txBody>
      </p:sp>
      <p:pic>
        <p:nvPicPr>
          <p:cNvPr id="23" name="Picture 2" descr="C:\Documents and Settings\rjpargman\My Documents\characters_cutout_png_for_ppt_zip\characters_cutout_png_for_ppt\jss_m4_top.png"/>
          <p:cNvPicPr>
            <a:picLocks noGrp="1" noChangeAspect="1" noChangeArrowheads="1"/>
          </p:cNvPicPr>
          <p:nvPr>
            <p:ph idx="1"/>
          </p:nvPr>
        </p:nvPicPr>
        <p:blipFill>
          <a:blip r:embed="rId3" cstate="print"/>
          <a:srcRect/>
          <a:stretch>
            <a:fillRect/>
          </a:stretch>
        </p:blipFill>
        <p:spPr bwMode="auto">
          <a:xfrm rot="10800000" flipH="1">
            <a:off x="1676400" y="2667000"/>
            <a:ext cx="1946311" cy="978159"/>
          </a:xfrm>
          <a:prstGeom prst="rect">
            <a:avLst/>
          </a:prstGeom>
          <a:noFill/>
        </p:spPr>
      </p:pic>
      <p:pic>
        <p:nvPicPr>
          <p:cNvPr id="10" name="Picture 4" descr="tbadge"/>
          <p:cNvPicPr>
            <a:picLocks noChangeAspect="1" noChangeArrowheads="1"/>
          </p:cNvPicPr>
          <p:nvPr/>
        </p:nvPicPr>
        <p:blipFill>
          <a:blip r:embed="rId4" cstate="print"/>
          <a:srcRect/>
          <a:stretch>
            <a:fillRect/>
          </a:stretch>
        </p:blipFill>
        <p:spPr>
          <a:xfrm>
            <a:off x="0" y="5972175"/>
            <a:ext cx="736600" cy="885825"/>
          </a:xfrm>
          <a:prstGeom prst="rect">
            <a:avLst/>
          </a:prstGeom>
          <a:noFill/>
        </p:spPr>
      </p:pic>
      <p:sp>
        <p:nvSpPr>
          <p:cNvPr id="35" name="TextBox 34"/>
          <p:cNvSpPr txBox="1"/>
          <p:nvPr/>
        </p:nvSpPr>
        <p:spPr>
          <a:xfrm>
            <a:off x="609600" y="2286000"/>
            <a:ext cx="2035105" cy="369332"/>
          </a:xfrm>
          <a:prstGeom prst="rect">
            <a:avLst/>
          </a:prstGeom>
          <a:noFill/>
        </p:spPr>
        <p:txBody>
          <a:bodyPr wrap="square" rtlCol="0">
            <a:spAutoFit/>
          </a:bodyPr>
          <a:lstStyle/>
          <a:p>
            <a:r>
              <a:rPr lang="en-US" b="1" dirty="0" smtClean="0"/>
              <a:t>SIDE X SIDE</a:t>
            </a:r>
            <a:endParaRPr lang="en-US" b="1" dirty="0"/>
          </a:p>
        </p:txBody>
      </p:sp>
      <p:sp>
        <p:nvSpPr>
          <p:cNvPr id="36" name="TextBox 35"/>
          <p:cNvSpPr txBox="1"/>
          <p:nvPr/>
        </p:nvSpPr>
        <p:spPr>
          <a:xfrm>
            <a:off x="736600" y="4953000"/>
            <a:ext cx="2567513" cy="369332"/>
          </a:xfrm>
          <a:prstGeom prst="rect">
            <a:avLst/>
          </a:prstGeom>
          <a:noFill/>
        </p:spPr>
        <p:txBody>
          <a:bodyPr wrap="square" rtlCol="0">
            <a:spAutoFit/>
          </a:bodyPr>
          <a:lstStyle/>
          <a:p>
            <a:r>
              <a:rPr lang="en-US" b="1" dirty="0" smtClean="0"/>
              <a:t>TETHERED</a:t>
            </a:r>
            <a:endParaRPr lang="en-US" b="1" dirty="0"/>
          </a:p>
        </p:txBody>
      </p:sp>
      <p:pic>
        <p:nvPicPr>
          <p:cNvPr id="24" name="Picture 2" descr="C:\Documents and Settings\rjpargman\My Documents\characters_cutout_png_for_ppt_zip\characters_cutout_png_for_ppt\jss_m4_top.png"/>
          <p:cNvPicPr>
            <a:picLocks noChangeAspect="1" noChangeArrowheads="1"/>
          </p:cNvPicPr>
          <p:nvPr/>
        </p:nvPicPr>
        <p:blipFill>
          <a:blip r:embed="rId3" cstate="print"/>
          <a:srcRect/>
          <a:stretch>
            <a:fillRect/>
          </a:stretch>
        </p:blipFill>
        <p:spPr bwMode="auto">
          <a:xfrm rot="21430408" flipH="1">
            <a:off x="2819400" y="1676400"/>
            <a:ext cx="1946311" cy="978159"/>
          </a:xfrm>
          <a:prstGeom prst="rect">
            <a:avLst/>
          </a:prstGeom>
          <a:noFill/>
        </p:spPr>
      </p:pic>
      <p:pic>
        <p:nvPicPr>
          <p:cNvPr id="25" name="Picture 2" descr="C:\Documents and Settings\rjpargman\My Documents\characters_cutout_png_for_ppt_zip\characters_cutout_png_for_ppt\jss_m4_top.png"/>
          <p:cNvPicPr>
            <a:picLocks noChangeAspect="1" noChangeArrowheads="1"/>
          </p:cNvPicPr>
          <p:nvPr/>
        </p:nvPicPr>
        <p:blipFill>
          <a:blip r:embed="rId3" cstate="print"/>
          <a:srcRect/>
          <a:stretch>
            <a:fillRect/>
          </a:stretch>
        </p:blipFill>
        <p:spPr bwMode="auto">
          <a:xfrm flipH="1">
            <a:off x="2971800" y="3505200"/>
            <a:ext cx="1946311" cy="978159"/>
          </a:xfrm>
          <a:prstGeom prst="rect">
            <a:avLst/>
          </a:prstGeom>
          <a:noFill/>
        </p:spPr>
      </p:pic>
      <p:pic>
        <p:nvPicPr>
          <p:cNvPr id="31"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a:off x="1524000" y="5410200"/>
            <a:ext cx="1676400" cy="871612"/>
          </a:xfrm>
          <a:prstGeom prst="rect">
            <a:avLst/>
          </a:prstGeom>
          <a:noFill/>
        </p:spPr>
      </p:pic>
      <p:pic>
        <p:nvPicPr>
          <p:cNvPr id="37"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rot="10426899">
            <a:off x="3242676" y="4965027"/>
            <a:ext cx="1676400" cy="871612"/>
          </a:xfrm>
          <a:prstGeom prst="rect">
            <a:avLst/>
          </a:prstGeom>
          <a:noFill/>
        </p:spPr>
      </p:pic>
      <p:pic>
        <p:nvPicPr>
          <p:cNvPr id="38"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rot="11021680">
            <a:off x="2998141" y="5933280"/>
            <a:ext cx="1676400" cy="871612"/>
          </a:xfrm>
          <a:prstGeom prst="rect">
            <a:avLst/>
          </a:prstGeom>
          <a:noFill/>
        </p:spPr>
      </p:pic>
    </p:spTree>
    <p:extLst>
      <p:ext uri="{BB962C8B-B14F-4D97-AF65-F5344CB8AC3E}">
        <p14:creationId xmlns:p14="http://schemas.microsoft.com/office/powerpoint/2010/main" val="478849811"/>
      </p:ext>
    </p:extLst>
  </p:cSld>
  <p:clrMapOvr>
    <a:masterClrMapping/>
  </p:clrMapOvr>
  <p:transition spd="med">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FORMATIONS – 4 MAN</a:t>
            </a:r>
            <a:endParaRPr lang="en-US" dirty="0"/>
          </a:p>
        </p:txBody>
      </p:sp>
      <p:pic>
        <p:nvPicPr>
          <p:cNvPr id="33" name="Picture 2" descr="C:\Documents and Settings\rjpargman\My Documents\characters_cutout_png_for_ppt_zip\characters_cutout_png_for_ppt\jss_m4_top.png"/>
          <p:cNvPicPr>
            <a:picLocks noGrp="1" noChangeAspect="1" noChangeArrowheads="1"/>
          </p:cNvPicPr>
          <p:nvPr>
            <p:ph idx="1"/>
          </p:nvPr>
        </p:nvPicPr>
        <p:blipFill>
          <a:blip r:embed="rId2" cstate="print"/>
          <a:srcRect/>
          <a:stretch>
            <a:fillRect/>
          </a:stretch>
        </p:blipFill>
        <p:spPr bwMode="auto">
          <a:xfrm rot="10629577">
            <a:off x="4515250" y="2173802"/>
            <a:ext cx="1643070" cy="825759"/>
          </a:xfrm>
          <a:prstGeom prst="rect">
            <a:avLst/>
          </a:prstGeom>
          <a:noFill/>
        </p:spPr>
      </p:pic>
      <p:pic>
        <p:nvPicPr>
          <p:cNvPr id="16"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
        <p:nvSpPr>
          <p:cNvPr id="59" name="TextBox 58"/>
          <p:cNvSpPr txBox="1"/>
          <p:nvPr/>
        </p:nvSpPr>
        <p:spPr>
          <a:xfrm>
            <a:off x="2362200" y="1676400"/>
            <a:ext cx="1215397" cy="369332"/>
          </a:xfrm>
          <a:prstGeom prst="rect">
            <a:avLst/>
          </a:prstGeom>
          <a:noFill/>
        </p:spPr>
        <p:txBody>
          <a:bodyPr wrap="none" rtlCol="0">
            <a:spAutoFit/>
          </a:bodyPr>
          <a:lstStyle/>
          <a:p>
            <a:r>
              <a:rPr lang="en-US" b="1" dirty="0" smtClean="0"/>
              <a:t>DIAMOND</a:t>
            </a:r>
            <a:endParaRPr lang="en-US" b="1" dirty="0"/>
          </a:p>
        </p:txBody>
      </p:sp>
      <p:sp>
        <p:nvSpPr>
          <p:cNvPr id="60" name="TextBox 59"/>
          <p:cNvSpPr txBox="1"/>
          <p:nvPr/>
        </p:nvSpPr>
        <p:spPr>
          <a:xfrm>
            <a:off x="990600" y="4343400"/>
            <a:ext cx="298480" cy="369332"/>
          </a:xfrm>
          <a:prstGeom prst="rect">
            <a:avLst/>
          </a:prstGeom>
          <a:noFill/>
        </p:spPr>
        <p:txBody>
          <a:bodyPr wrap="none" rtlCol="0">
            <a:spAutoFit/>
          </a:bodyPr>
          <a:lstStyle/>
          <a:p>
            <a:r>
              <a:rPr lang="en-US" b="1" dirty="0" smtClean="0"/>
              <a:t>T</a:t>
            </a:r>
            <a:endParaRPr lang="en-US" b="1" dirty="0"/>
          </a:p>
        </p:txBody>
      </p:sp>
      <p:sp>
        <p:nvSpPr>
          <p:cNvPr id="61" name="TextBox 60"/>
          <p:cNvSpPr txBox="1"/>
          <p:nvPr/>
        </p:nvSpPr>
        <p:spPr>
          <a:xfrm>
            <a:off x="6248400" y="4267200"/>
            <a:ext cx="304892" cy="369332"/>
          </a:xfrm>
          <a:prstGeom prst="rect">
            <a:avLst/>
          </a:prstGeom>
          <a:noFill/>
        </p:spPr>
        <p:txBody>
          <a:bodyPr wrap="none" rtlCol="0">
            <a:spAutoFit/>
          </a:bodyPr>
          <a:lstStyle/>
          <a:p>
            <a:r>
              <a:rPr lang="en-US" b="1" dirty="0" smtClean="0"/>
              <a:t>Y</a:t>
            </a:r>
            <a:endParaRPr lang="en-US" b="1" dirty="0"/>
          </a:p>
        </p:txBody>
      </p:sp>
      <p:pic>
        <p:nvPicPr>
          <p:cNvPr id="34" name="Picture 2" descr="C:\Documents and Settings\rjpargman\My Documents\characters_cutout_png_for_ppt_zip\characters_cutout_png_for_ppt\jss_glock_top.png"/>
          <p:cNvPicPr>
            <a:picLocks noChangeAspect="1" noChangeArrowheads="1"/>
          </p:cNvPicPr>
          <p:nvPr/>
        </p:nvPicPr>
        <p:blipFill>
          <a:blip r:embed="rId4" cstate="print"/>
          <a:srcRect/>
          <a:stretch>
            <a:fillRect/>
          </a:stretch>
        </p:blipFill>
        <p:spPr bwMode="auto">
          <a:xfrm rot="5400000">
            <a:off x="3532338" y="1344462"/>
            <a:ext cx="1474214" cy="766490"/>
          </a:xfrm>
          <a:prstGeom prst="rect">
            <a:avLst/>
          </a:prstGeom>
          <a:noFill/>
        </p:spPr>
      </p:pic>
      <p:pic>
        <p:nvPicPr>
          <p:cNvPr id="36" name="Picture 2" descr="C:\Documents and Settings\rjpargman\My Documents\characters_cutout_png_for_ppt_zip\characters_cutout_png_for_ppt\jss_glock_top.png"/>
          <p:cNvPicPr>
            <a:picLocks noChangeAspect="1" noChangeArrowheads="1"/>
          </p:cNvPicPr>
          <p:nvPr/>
        </p:nvPicPr>
        <p:blipFill>
          <a:blip r:embed="rId4" cstate="print"/>
          <a:srcRect/>
          <a:stretch>
            <a:fillRect/>
          </a:stretch>
        </p:blipFill>
        <p:spPr bwMode="auto">
          <a:xfrm rot="16200000">
            <a:off x="3532338" y="3097062"/>
            <a:ext cx="1474214" cy="766490"/>
          </a:xfrm>
          <a:prstGeom prst="rect">
            <a:avLst/>
          </a:prstGeom>
          <a:noFill/>
        </p:spPr>
      </p:pic>
      <p:pic>
        <p:nvPicPr>
          <p:cNvPr id="38" name="Picture 2" descr="C:\Documents and Settings\rjpargman\My Documents\characters_cutout_png_for_ppt_zip\characters_cutout_png_for_ppt\jss_glock_top.png"/>
          <p:cNvPicPr>
            <a:picLocks noChangeAspect="1" noChangeArrowheads="1"/>
          </p:cNvPicPr>
          <p:nvPr/>
        </p:nvPicPr>
        <p:blipFill>
          <a:blip r:embed="rId4" cstate="print"/>
          <a:srcRect/>
          <a:stretch>
            <a:fillRect/>
          </a:stretch>
        </p:blipFill>
        <p:spPr bwMode="auto">
          <a:xfrm rot="12113233">
            <a:off x="6815474" y="5860837"/>
            <a:ext cx="1474214" cy="766490"/>
          </a:xfrm>
          <a:prstGeom prst="rect">
            <a:avLst/>
          </a:prstGeom>
          <a:noFill/>
        </p:spPr>
      </p:pic>
      <p:pic>
        <p:nvPicPr>
          <p:cNvPr id="41" name="Picture 2" descr="C:\Documents and Settings\rjpargman\My Documents\characters_cutout_png_for_ppt_zip\characters_cutout_png_for_ppt\jss_glock_top.png"/>
          <p:cNvPicPr>
            <a:picLocks noChangeAspect="1" noChangeArrowheads="1"/>
          </p:cNvPicPr>
          <p:nvPr/>
        </p:nvPicPr>
        <p:blipFill>
          <a:blip r:embed="rId4" cstate="print"/>
          <a:srcRect/>
          <a:stretch>
            <a:fillRect/>
          </a:stretch>
        </p:blipFill>
        <p:spPr bwMode="auto">
          <a:xfrm rot="170080">
            <a:off x="4818651" y="4836583"/>
            <a:ext cx="1474214" cy="766490"/>
          </a:xfrm>
          <a:prstGeom prst="rect">
            <a:avLst/>
          </a:prstGeom>
          <a:noFill/>
        </p:spPr>
      </p:pic>
      <p:pic>
        <p:nvPicPr>
          <p:cNvPr id="42" name="Picture 2" descr="C:\Documents and Settings\rjpargman\My Documents\characters_cutout_png_for_ppt_zip\characters_cutout_png_for_ppt\jss_glock_top.png"/>
          <p:cNvPicPr>
            <a:picLocks noChangeAspect="1" noChangeArrowheads="1"/>
          </p:cNvPicPr>
          <p:nvPr/>
        </p:nvPicPr>
        <p:blipFill>
          <a:blip r:embed="rId4" cstate="print"/>
          <a:srcRect/>
          <a:stretch>
            <a:fillRect/>
          </a:stretch>
        </p:blipFill>
        <p:spPr bwMode="auto">
          <a:xfrm rot="9436050">
            <a:off x="6796438" y="3988869"/>
            <a:ext cx="1474214" cy="766490"/>
          </a:xfrm>
          <a:prstGeom prst="rect">
            <a:avLst/>
          </a:prstGeom>
          <a:noFill/>
        </p:spPr>
      </p:pic>
      <p:pic>
        <p:nvPicPr>
          <p:cNvPr id="44" name="Picture 2" descr="C:\Documents and Settings\rjpargman\My Documents\characters_cutout_png_for_ppt_zip\characters_cutout_png_for_ppt\jss_glock_top.png"/>
          <p:cNvPicPr>
            <a:picLocks noChangeAspect="1" noChangeArrowheads="1"/>
          </p:cNvPicPr>
          <p:nvPr/>
        </p:nvPicPr>
        <p:blipFill>
          <a:blip r:embed="rId4" cstate="print"/>
          <a:srcRect/>
          <a:stretch>
            <a:fillRect/>
          </a:stretch>
        </p:blipFill>
        <p:spPr bwMode="auto">
          <a:xfrm>
            <a:off x="457200" y="4800600"/>
            <a:ext cx="1474214" cy="766490"/>
          </a:xfrm>
          <a:prstGeom prst="rect">
            <a:avLst/>
          </a:prstGeom>
          <a:noFill/>
        </p:spPr>
      </p:pic>
      <p:pic>
        <p:nvPicPr>
          <p:cNvPr id="46" name="Picture 2" descr="C:\Documents and Settings\rjpargman\My Documents\characters_cutout_png_for_ppt_zip\characters_cutout_png_for_ppt\jss_m4_top.png"/>
          <p:cNvPicPr>
            <a:picLocks noChangeAspect="1" noChangeArrowheads="1"/>
          </p:cNvPicPr>
          <p:nvPr/>
        </p:nvPicPr>
        <p:blipFill>
          <a:blip r:embed="rId2" cstate="print"/>
          <a:srcRect/>
          <a:stretch>
            <a:fillRect/>
          </a:stretch>
        </p:blipFill>
        <p:spPr bwMode="auto">
          <a:xfrm>
            <a:off x="2362200" y="2133600"/>
            <a:ext cx="1643070" cy="825759"/>
          </a:xfrm>
          <a:prstGeom prst="rect">
            <a:avLst/>
          </a:prstGeom>
          <a:noFill/>
        </p:spPr>
      </p:pic>
      <p:pic>
        <p:nvPicPr>
          <p:cNvPr id="47" name="Picture 2" descr="C:\Documents and Settings\rjpargman\My Documents\characters_cutout_png_for_ppt_zip\characters_cutout_png_for_ppt\jss_m4_top.png"/>
          <p:cNvPicPr>
            <a:picLocks noChangeAspect="1" noChangeArrowheads="1"/>
          </p:cNvPicPr>
          <p:nvPr/>
        </p:nvPicPr>
        <p:blipFill>
          <a:blip r:embed="rId2" cstate="print"/>
          <a:srcRect/>
          <a:stretch>
            <a:fillRect/>
          </a:stretch>
        </p:blipFill>
        <p:spPr bwMode="auto">
          <a:xfrm rot="9474357">
            <a:off x="1923769" y="3936284"/>
            <a:ext cx="1643070" cy="825759"/>
          </a:xfrm>
          <a:prstGeom prst="rect">
            <a:avLst/>
          </a:prstGeom>
          <a:noFill/>
        </p:spPr>
      </p:pic>
      <p:pic>
        <p:nvPicPr>
          <p:cNvPr id="49" name="Picture 2" descr="C:\Documents and Settings\rjpargman\My Documents\characters_cutout_png_for_ppt_zip\characters_cutout_png_for_ppt\jss_m4_top.png"/>
          <p:cNvPicPr>
            <a:picLocks noChangeAspect="1" noChangeArrowheads="1"/>
          </p:cNvPicPr>
          <p:nvPr/>
        </p:nvPicPr>
        <p:blipFill>
          <a:blip r:embed="rId2" cstate="print"/>
          <a:srcRect/>
          <a:stretch>
            <a:fillRect/>
          </a:stretch>
        </p:blipFill>
        <p:spPr bwMode="auto">
          <a:xfrm rot="12507666">
            <a:off x="1850073" y="5980413"/>
            <a:ext cx="1643070" cy="825759"/>
          </a:xfrm>
          <a:prstGeom prst="rect">
            <a:avLst/>
          </a:prstGeom>
          <a:noFill/>
        </p:spPr>
      </p:pic>
      <p:pic>
        <p:nvPicPr>
          <p:cNvPr id="50" name="Picture 2" descr="C:\Documents and Settings\rjpargman\My Documents\characters_cutout_png_for_ppt_zip\characters_cutout_png_for_ppt\jss_m4_top.png"/>
          <p:cNvPicPr>
            <a:picLocks noChangeAspect="1" noChangeArrowheads="1"/>
          </p:cNvPicPr>
          <p:nvPr/>
        </p:nvPicPr>
        <p:blipFill>
          <a:blip r:embed="rId2" cstate="print"/>
          <a:srcRect/>
          <a:stretch>
            <a:fillRect/>
          </a:stretch>
        </p:blipFill>
        <p:spPr bwMode="auto">
          <a:xfrm rot="10800000">
            <a:off x="1905000" y="4876800"/>
            <a:ext cx="1643070" cy="825759"/>
          </a:xfrm>
          <a:prstGeom prst="rect">
            <a:avLst/>
          </a:prstGeom>
          <a:noFill/>
        </p:spPr>
      </p:pic>
      <p:pic>
        <p:nvPicPr>
          <p:cNvPr id="52" name="Picture 2" descr="C:\Documents and Settings\rjpargman\My Documents\characters_cutout_png_for_ppt_zip\characters_cutout_png_for_ppt\jss_m4_top.png"/>
          <p:cNvPicPr>
            <a:picLocks noChangeAspect="1" noChangeArrowheads="1"/>
          </p:cNvPicPr>
          <p:nvPr/>
        </p:nvPicPr>
        <p:blipFill>
          <a:blip r:embed="rId2" cstate="print"/>
          <a:srcRect/>
          <a:stretch>
            <a:fillRect/>
          </a:stretch>
        </p:blipFill>
        <p:spPr bwMode="auto">
          <a:xfrm rot="10629577">
            <a:off x="6267850" y="4917003"/>
            <a:ext cx="1643070" cy="825759"/>
          </a:xfrm>
          <a:prstGeom prst="rect">
            <a:avLst/>
          </a:prstGeom>
          <a:noFill/>
        </p:spPr>
      </p:pic>
    </p:spTree>
    <p:extLst>
      <p:ext uri="{BB962C8B-B14F-4D97-AF65-F5344CB8AC3E}">
        <p14:creationId xmlns:p14="http://schemas.microsoft.com/office/powerpoint/2010/main" val="983026601"/>
      </p:ext>
    </p:extLst>
  </p:cSld>
  <p:clrMapOvr>
    <a:masterClrMapping/>
  </p:clrMapOvr>
  <p:transition spd="med">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FORMATIONS – 4 MAN</a:t>
            </a:r>
            <a:endParaRPr lang="en-US" dirty="0"/>
          </a:p>
        </p:txBody>
      </p:sp>
      <p:pic>
        <p:nvPicPr>
          <p:cNvPr id="12" name="Picture 4" descr="tbadge"/>
          <p:cNvPicPr>
            <a:picLocks noChangeAspect="1" noChangeArrowheads="1"/>
          </p:cNvPicPr>
          <p:nvPr/>
        </p:nvPicPr>
        <p:blipFill>
          <a:blip r:embed="rId2" cstate="print"/>
          <a:srcRect/>
          <a:stretch>
            <a:fillRect/>
          </a:stretch>
        </p:blipFill>
        <p:spPr>
          <a:xfrm>
            <a:off x="0" y="5972175"/>
            <a:ext cx="736600" cy="885825"/>
          </a:xfrm>
          <a:prstGeom prst="rect">
            <a:avLst/>
          </a:prstGeom>
          <a:noFill/>
        </p:spPr>
      </p:pic>
      <p:sp>
        <p:nvSpPr>
          <p:cNvPr id="37" name="TextBox 36"/>
          <p:cNvSpPr txBox="1"/>
          <p:nvPr/>
        </p:nvSpPr>
        <p:spPr>
          <a:xfrm>
            <a:off x="1905000" y="3276600"/>
            <a:ext cx="588751" cy="369332"/>
          </a:xfrm>
          <a:prstGeom prst="rect">
            <a:avLst/>
          </a:prstGeom>
          <a:noFill/>
        </p:spPr>
        <p:txBody>
          <a:bodyPr wrap="none" rtlCol="0">
            <a:spAutoFit/>
          </a:bodyPr>
          <a:lstStyle/>
          <a:p>
            <a:r>
              <a:rPr lang="en-US" b="1" dirty="0" smtClean="0"/>
              <a:t>BOX</a:t>
            </a:r>
            <a:endParaRPr lang="en-US" b="1" dirty="0"/>
          </a:p>
        </p:txBody>
      </p:sp>
      <p:sp>
        <p:nvSpPr>
          <p:cNvPr id="38" name="TextBox 37"/>
          <p:cNvSpPr txBox="1"/>
          <p:nvPr/>
        </p:nvSpPr>
        <p:spPr>
          <a:xfrm>
            <a:off x="4343400" y="4953000"/>
            <a:ext cx="1417504" cy="369332"/>
          </a:xfrm>
          <a:prstGeom prst="rect">
            <a:avLst/>
          </a:prstGeom>
          <a:noFill/>
        </p:spPr>
        <p:txBody>
          <a:bodyPr wrap="none" rtlCol="0">
            <a:spAutoFit/>
          </a:bodyPr>
          <a:lstStyle/>
          <a:p>
            <a:r>
              <a:rPr lang="en-US" b="1" dirty="0" smtClean="0"/>
              <a:t>HEAVY HEAD</a:t>
            </a:r>
            <a:endParaRPr lang="en-US" b="1" dirty="0"/>
          </a:p>
        </p:txBody>
      </p:sp>
      <p:pic>
        <p:nvPicPr>
          <p:cNvPr id="24" name="Picture 2" descr="C:\Documents and Settings\rjpargman\My Documents\characters_cutout_png_for_ppt_zip\characters_cutout_png_for_ppt\jss_m4_side_r.png"/>
          <p:cNvPicPr>
            <a:picLocks noChangeAspect="1" noChangeArrowheads="1"/>
          </p:cNvPicPr>
          <p:nvPr/>
        </p:nvPicPr>
        <p:blipFill>
          <a:blip r:embed="rId3" cstate="print"/>
          <a:srcRect/>
          <a:stretch>
            <a:fillRect/>
          </a:stretch>
        </p:blipFill>
        <p:spPr bwMode="auto">
          <a:xfrm>
            <a:off x="2286000" y="1295400"/>
            <a:ext cx="1094166" cy="1442226"/>
          </a:xfrm>
          <a:prstGeom prst="rect">
            <a:avLst/>
          </a:prstGeom>
          <a:noFill/>
        </p:spPr>
      </p:pic>
      <p:pic>
        <p:nvPicPr>
          <p:cNvPr id="28" name="Picture 3" descr="C:\Documents and Settings\rjpargman\My Documents\characters_cutout_png_for_ppt_zip\characters_cutout_png_for_ppt\jss_glock_side_r.png"/>
          <p:cNvPicPr>
            <a:picLocks noChangeAspect="1" noChangeArrowheads="1"/>
          </p:cNvPicPr>
          <p:nvPr/>
        </p:nvPicPr>
        <p:blipFill>
          <a:blip r:embed="rId4" cstate="print"/>
          <a:srcRect/>
          <a:stretch>
            <a:fillRect/>
          </a:stretch>
        </p:blipFill>
        <p:spPr bwMode="auto">
          <a:xfrm>
            <a:off x="2209800" y="1524000"/>
            <a:ext cx="1052205" cy="1626135"/>
          </a:xfrm>
          <a:prstGeom prst="rect">
            <a:avLst/>
          </a:prstGeom>
          <a:noFill/>
        </p:spPr>
      </p:pic>
      <p:pic>
        <p:nvPicPr>
          <p:cNvPr id="27" name="Picture 3" descr="C:\Documents and Settings\rjpargman\My Documents\characters_cutout_png_for_ppt_zip\characters_cutout_png_for_ppt\jss_glock_side_r.png"/>
          <p:cNvPicPr>
            <a:picLocks noChangeAspect="1" noChangeArrowheads="1"/>
          </p:cNvPicPr>
          <p:nvPr/>
        </p:nvPicPr>
        <p:blipFill>
          <a:blip r:embed="rId4" cstate="print"/>
          <a:srcRect/>
          <a:stretch>
            <a:fillRect/>
          </a:stretch>
        </p:blipFill>
        <p:spPr bwMode="auto">
          <a:xfrm flipH="1">
            <a:off x="1219200" y="1219200"/>
            <a:ext cx="1002899" cy="1549935"/>
          </a:xfrm>
          <a:prstGeom prst="rect">
            <a:avLst/>
          </a:prstGeom>
          <a:noFill/>
        </p:spPr>
      </p:pic>
      <p:pic>
        <p:nvPicPr>
          <p:cNvPr id="25" name="Picture 2" descr="C:\Documents and Settings\rjpargman\My Documents\characters_cutout_png_for_ppt_zip\characters_cutout_png_for_ppt\jss_m4_side_r.png"/>
          <p:cNvPicPr>
            <a:picLocks noChangeAspect="1" noChangeArrowheads="1"/>
          </p:cNvPicPr>
          <p:nvPr/>
        </p:nvPicPr>
        <p:blipFill>
          <a:blip r:embed="rId3" cstate="print"/>
          <a:srcRect/>
          <a:stretch>
            <a:fillRect/>
          </a:stretch>
        </p:blipFill>
        <p:spPr bwMode="auto">
          <a:xfrm flipH="1">
            <a:off x="1066800" y="1524000"/>
            <a:ext cx="1209787" cy="1594626"/>
          </a:xfrm>
          <a:prstGeom prst="rect">
            <a:avLst/>
          </a:prstGeom>
          <a:noFill/>
        </p:spPr>
      </p:pic>
      <p:pic>
        <p:nvPicPr>
          <p:cNvPr id="36" name="Picture 2" descr="C:\Documents and Settings\rjpargman\My Documents\characters_cutout_png_for_ppt_zip\characters_cutout_png_for_ppt\jss_subj_gun_top.png"/>
          <p:cNvPicPr>
            <a:picLocks noChangeAspect="1" noChangeArrowheads="1"/>
          </p:cNvPicPr>
          <p:nvPr/>
        </p:nvPicPr>
        <p:blipFill>
          <a:blip r:embed="rId5" cstate="print"/>
          <a:srcRect/>
          <a:stretch>
            <a:fillRect/>
          </a:stretch>
        </p:blipFill>
        <p:spPr bwMode="auto">
          <a:xfrm rot="5400000">
            <a:off x="6288585" y="4150815"/>
            <a:ext cx="605429" cy="1295400"/>
          </a:xfrm>
          <a:prstGeom prst="rect">
            <a:avLst/>
          </a:prstGeom>
          <a:noFill/>
        </p:spPr>
      </p:pic>
      <p:pic>
        <p:nvPicPr>
          <p:cNvPr id="39" name="Picture 2" descr="C:\Documents and Settings\rjpargman\My Documents\characters_cutout_png_for_ppt_zip\characters_cutout_png_for_ppt\jss_subj_gun_top.png"/>
          <p:cNvPicPr>
            <a:picLocks noChangeAspect="1" noChangeArrowheads="1"/>
          </p:cNvPicPr>
          <p:nvPr/>
        </p:nvPicPr>
        <p:blipFill>
          <a:blip r:embed="rId5" cstate="print"/>
          <a:srcRect/>
          <a:stretch>
            <a:fillRect/>
          </a:stretch>
        </p:blipFill>
        <p:spPr bwMode="auto">
          <a:xfrm rot="5400000" flipV="1">
            <a:off x="4087282" y="3608918"/>
            <a:ext cx="620340" cy="1327304"/>
          </a:xfrm>
          <a:prstGeom prst="rect">
            <a:avLst/>
          </a:prstGeom>
          <a:noFill/>
        </p:spPr>
      </p:pic>
      <p:pic>
        <p:nvPicPr>
          <p:cNvPr id="40" name="Picture 2" descr="C:\Documents and Settings\rjpargman\My Documents\characters_cutout_png_for_ppt_zip\characters_cutout_png_for_ppt\jss_subj_gun_top.png"/>
          <p:cNvPicPr>
            <a:picLocks noChangeAspect="1" noChangeArrowheads="1"/>
          </p:cNvPicPr>
          <p:nvPr/>
        </p:nvPicPr>
        <p:blipFill>
          <a:blip r:embed="rId5" cstate="print"/>
          <a:srcRect/>
          <a:stretch>
            <a:fillRect/>
          </a:stretch>
        </p:blipFill>
        <p:spPr bwMode="auto">
          <a:xfrm rot="5168634">
            <a:off x="5966802" y="3559871"/>
            <a:ext cx="605429" cy="1295400"/>
          </a:xfrm>
          <a:prstGeom prst="rect">
            <a:avLst/>
          </a:prstGeom>
          <a:noFill/>
        </p:spPr>
      </p:pic>
      <p:pic>
        <p:nvPicPr>
          <p:cNvPr id="42" name="Picture 4" descr="C:\Documents and Settings\rjpargman\My Documents\characters_cutout_png_for_ppt_zip\characters_cutout_png_for_ppt\jss_subj_hands_down_top.png"/>
          <p:cNvPicPr>
            <a:picLocks noChangeAspect="1" noChangeArrowheads="1"/>
          </p:cNvPicPr>
          <p:nvPr/>
        </p:nvPicPr>
        <p:blipFill>
          <a:blip r:embed="rId6" cstate="print"/>
          <a:srcRect/>
          <a:stretch>
            <a:fillRect/>
          </a:stretch>
        </p:blipFill>
        <p:spPr bwMode="auto">
          <a:xfrm rot="5400000">
            <a:off x="4989506" y="4078294"/>
            <a:ext cx="761999" cy="530212"/>
          </a:xfrm>
          <a:prstGeom prst="rect">
            <a:avLst/>
          </a:prstGeom>
          <a:noFill/>
        </p:spPr>
      </p:pic>
      <p:sp>
        <p:nvSpPr>
          <p:cNvPr id="43" name="Rectangle 42"/>
          <p:cNvSpPr/>
          <p:nvPr/>
        </p:nvSpPr>
        <p:spPr>
          <a:xfrm rot="21393032">
            <a:off x="4302054" y="4124731"/>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4" name="Rectangle 43"/>
          <p:cNvSpPr/>
          <p:nvPr/>
        </p:nvSpPr>
        <p:spPr>
          <a:xfrm>
            <a:off x="5105400" y="4191000"/>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Rectangle 44"/>
          <p:cNvSpPr/>
          <p:nvPr/>
        </p:nvSpPr>
        <p:spPr>
          <a:xfrm>
            <a:off x="5943600" y="4038600"/>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6" name="Rectangle 45"/>
          <p:cNvSpPr/>
          <p:nvPr/>
        </p:nvSpPr>
        <p:spPr>
          <a:xfrm>
            <a:off x="6207055" y="4658131"/>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40425510"/>
      </p:ext>
    </p:extLst>
  </p:cSld>
  <p:clrMapOvr>
    <a:masterClrMapping/>
  </p:clrMapOvr>
  <p:transition spd="med">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FORMATIONS – 5 MAN</a:t>
            </a:r>
            <a:endParaRPr lang="en-US" dirty="0"/>
          </a:p>
        </p:txBody>
      </p:sp>
      <p:pic>
        <p:nvPicPr>
          <p:cNvPr id="27" name="Picture 2" descr="C:\Documents and Settings\rjpargman\My Documents\characters_cutout_png_for_ppt_zip\characters_cutout_png_for_ppt\jss_subj_gun_top.png"/>
          <p:cNvPicPr>
            <a:picLocks noGrp="1" noChangeAspect="1" noChangeArrowheads="1"/>
          </p:cNvPicPr>
          <p:nvPr>
            <p:ph idx="1"/>
          </p:nvPr>
        </p:nvPicPr>
        <p:blipFill>
          <a:blip r:embed="rId2" cstate="print"/>
          <a:srcRect/>
          <a:stretch>
            <a:fillRect/>
          </a:stretch>
        </p:blipFill>
        <p:spPr bwMode="auto">
          <a:xfrm rot="3671396">
            <a:off x="2082383" y="1402083"/>
            <a:ext cx="682011" cy="1329928"/>
          </a:xfrm>
          <a:prstGeom prst="rect">
            <a:avLst/>
          </a:prstGeom>
          <a:noFill/>
        </p:spPr>
      </p:pic>
      <p:pic>
        <p:nvPicPr>
          <p:cNvPr id="15"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
        <p:nvSpPr>
          <p:cNvPr id="53" name="TextBox 52"/>
          <p:cNvSpPr txBox="1"/>
          <p:nvPr/>
        </p:nvSpPr>
        <p:spPr>
          <a:xfrm>
            <a:off x="3078184" y="2177534"/>
            <a:ext cx="2128826" cy="369332"/>
          </a:xfrm>
          <a:prstGeom prst="rect">
            <a:avLst/>
          </a:prstGeom>
          <a:noFill/>
        </p:spPr>
        <p:txBody>
          <a:bodyPr wrap="square" rtlCol="0">
            <a:spAutoFit/>
          </a:bodyPr>
          <a:lstStyle/>
          <a:p>
            <a:r>
              <a:rPr lang="en-US" b="1" dirty="0" smtClean="0"/>
              <a:t>SPECIAL SKILLS</a:t>
            </a:r>
            <a:endParaRPr lang="en-US" b="1" dirty="0"/>
          </a:p>
        </p:txBody>
      </p:sp>
      <p:sp>
        <p:nvSpPr>
          <p:cNvPr id="54" name="TextBox 53"/>
          <p:cNvSpPr txBox="1"/>
          <p:nvPr/>
        </p:nvSpPr>
        <p:spPr>
          <a:xfrm>
            <a:off x="1423146" y="4968603"/>
            <a:ext cx="2642446" cy="369332"/>
          </a:xfrm>
          <a:prstGeom prst="rect">
            <a:avLst/>
          </a:prstGeom>
          <a:noFill/>
        </p:spPr>
        <p:txBody>
          <a:bodyPr wrap="square" rtlCol="0">
            <a:spAutoFit/>
          </a:bodyPr>
          <a:lstStyle/>
          <a:p>
            <a:r>
              <a:rPr lang="en-US" b="1" dirty="0" smtClean="0"/>
              <a:t>DOUBLE REAR GUARD</a:t>
            </a:r>
            <a:endParaRPr lang="en-US" b="1" dirty="0"/>
          </a:p>
        </p:txBody>
      </p:sp>
      <p:pic>
        <p:nvPicPr>
          <p:cNvPr id="29" name="Picture 2" descr="C:\Documents and Settings\rjpargman\My Documents\characters_cutout_png_for_ppt_zip\characters_cutout_png_for_ppt\jss_subj_gun_top.png"/>
          <p:cNvPicPr>
            <a:picLocks noChangeAspect="1" noChangeArrowheads="1"/>
          </p:cNvPicPr>
          <p:nvPr/>
        </p:nvPicPr>
        <p:blipFill>
          <a:blip r:embed="rId2" cstate="print"/>
          <a:srcRect/>
          <a:stretch>
            <a:fillRect/>
          </a:stretch>
        </p:blipFill>
        <p:spPr bwMode="auto">
          <a:xfrm rot="5400000">
            <a:off x="2381358" y="2114442"/>
            <a:ext cx="682011" cy="1329928"/>
          </a:xfrm>
          <a:prstGeom prst="rect">
            <a:avLst/>
          </a:prstGeom>
          <a:noFill/>
        </p:spPr>
      </p:pic>
      <p:pic>
        <p:nvPicPr>
          <p:cNvPr id="30" name="Picture 2" descr="C:\Documents and Settings\rjpargman\My Documents\characters_cutout_png_for_ppt_zip\characters_cutout_png_for_ppt\jss_subj_gun_top.png"/>
          <p:cNvPicPr>
            <a:picLocks noChangeAspect="1" noChangeArrowheads="1"/>
          </p:cNvPicPr>
          <p:nvPr/>
        </p:nvPicPr>
        <p:blipFill>
          <a:blip r:embed="rId2" cstate="print"/>
          <a:srcRect/>
          <a:stretch>
            <a:fillRect/>
          </a:stretch>
        </p:blipFill>
        <p:spPr bwMode="auto">
          <a:xfrm rot="7622932">
            <a:off x="1995370" y="2903439"/>
            <a:ext cx="682011" cy="1329928"/>
          </a:xfrm>
          <a:prstGeom prst="rect">
            <a:avLst/>
          </a:prstGeom>
          <a:noFill/>
        </p:spPr>
      </p:pic>
      <p:pic>
        <p:nvPicPr>
          <p:cNvPr id="32" name="Picture 2" descr="C:\Documents and Settings\rjpargman\My Documents\characters_cutout_png_for_ppt_zip\characters_cutout_png_for_ppt\jss_subj_gun_top.png"/>
          <p:cNvPicPr>
            <a:picLocks noChangeAspect="1" noChangeArrowheads="1"/>
          </p:cNvPicPr>
          <p:nvPr/>
        </p:nvPicPr>
        <p:blipFill>
          <a:blip r:embed="rId2" cstate="print"/>
          <a:srcRect/>
          <a:stretch>
            <a:fillRect/>
          </a:stretch>
        </p:blipFill>
        <p:spPr bwMode="auto">
          <a:xfrm rot="16200000">
            <a:off x="400160" y="2114442"/>
            <a:ext cx="682011" cy="1329928"/>
          </a:xfrm>
          <a:prstGeom prst="rect">
            <a:avLst/>
          </a:prstGeom>
          <a:noFill/>
        </p:spPr>
      </p:pic>
      <p:pic>
        <p:nvPicPr>
          <p:cNvPr id="34" name="Picture 4" descr="C:\Documents and Settings\rjpargman\My Documents\characters_cutout_png_for_ppt_zip\characters_cutout_png_for_ppt\jss_subj_hands_down_top.png"/>
          <p:cNvPicPr>
            <a:picLocks noChangeAspect="1" noChangeArrowheads="1"/>
          </p:cNvPicPr>
          <p:nvPr/>
        </p:nvPicPr>
        <p:blipFill>
          <a:blip r:embed="rId4" cstate="print"/>
          <a:srcRect/>
          <a:stretch>
            <a:fillRect/>
          </a:stretch>
        </p:blipFill>
        <p:spPr bwMode="auto">
          <a:xfrm rot="5400000">
            <a:off x="1331906" y="2478094"/>
            <a:ext cx="761999" cy="530212"/>
          </a:xfrm>
          <a:prstGeom prst="rect">
            <a:avLst/>
          </a:prstGeom>
          <a:noFill/>
        </p:spPr>
      </p:pic>
      <p:sp>
        <p:nvSpPr>
          <p:cNvPr id="35" name="Rectangle 34"/>
          <p:cNvSpPr/>
          <p:nvPr/>
        </p:nvSpPr>
        <p:spPr>
          <a:xfrm rot="20009530">
            <a:off x="2088820" y="1984247"/>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Rectangle 35"/>
          <p:cNvSpPr/>
          <p:nvPr/>
        </p:nvSpPr>
        <p:spPr>
          <a:xfrm>
            <a:off x="2362200" y="2667000"/>
            <a:ext cx="38100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Rectangle 36"/>
          <p:cNvSpPr/>
          <p:nvPr/>
        </p:nvSpPr>
        <p:spPr>
          <a:xfrm rot="2203088">
            <a:off x="2015003" y="3384446"/>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Rectangle 37"/>
          <p:cNvSpPr/>
          <p:nvPr/>
        </p:nvSpPr>
        <p:spPr>
          <a:xfrm rot="261479">
            <a:off x="1406455" y="2600731"/>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Rectangle 38"/>
          <p:cNvSpPr/>
          <p:nvPr/>
        </p:nvSpPr>
        <p:spPr>
          <a:xfrm rot="377400">
            <a:off x="622585" y="2614531"/>
            <a:ext cx="447580" cy="261610"/>
          </a:xfrm>
          <a:prstGeom prst="rect">
            <a:avLst/>
          </a:prstGeom>
          <a:noFill/>
        </p:spPr>
        <p:txBody>
          <a:bodyPr wrap="square" lIns="91440" tIns="45720" rIns="91440" bIns="45720">
            <a:spAutoFit/>
          </a:bodyPr>
          <a:lstStyle/>
          <a:p>
            <a:pPr algn="ctr"/>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FBI</a:t>
            </a:r>
            <a:endParaRPr 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1"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rot="9436050">
            <a:off x="5805837" y="3684069"/>
            <a:ext cx="1474214" cy="766490"/>
          </a:xfrm>
          <a:prstGeom prst="rect">
            <a:avLst/>
          </a:prstGeom>
          <a:noFill/>
        </p:spPr>
      </p:pic>
      <p:pic>
        <p:nvPicPr>
          <p:cNvPr id="42"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rot="12430805">
            <a:off x="5876449" y="5632318"/>
            <a:ext cx="1474214" cy="766490"/>
          </a:xfrm>
          <a:prstGeom prst="rect">
            <a:avLst/>
          </a:prstGeom>
          <a:noFill/>
        </p:spPr>
      </p:pic>
      <p:pic>
        <p:nvPicPr>
          <p:cNvPr id="44"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rot="162810">
            <a:off x="4436917" y="5216066"/>
            <a:ext cx="1474214" cy="766490"/>
          </a:xfrm>
          <a:prstGeom prst="rect">
            <a:avLst/>
          </a:prstGeom>
          <a:noFill/>
        </p:spPr>
      </p:pic>
      <p:pic>
        <p:nvPicPr>
          <p:cNvPr id="45" name="Picture 2" descr="C:\Documents and Settings\rjpargman\My Documents\characters_cutout_png_for_ppt_zip\characters_cutout_png_for_ppt\jss_glock_top.png"/>
          <p:cNvPicPr>
            <a:picLocks noChangeAspect="1" noChangeArrowheads="1"/>
          </p:cNvPicPr>
          <p:nvPr/>
        </p:nvPicPr>
        <p:blipFill>
          <a:blip r:embed="rId5" cstate="print"/>
          <a:srcRect/>
          <a:stretch>
            <a:fillRect/>
          </a:stretch>
        </p:blipFill>
        <p:spPr bwMode="auto">
          <a:xfrm rot="255740">
            <a:off x="4446337" y="4397753"/>
            <a:ext cx="1474214" cy="766490"/>
          </a:xfrm>
          <a:prstGeom prst="rect">
            <a:avLst/>
          </a:prstGeom>
          <a:noFill/>
        </p:spPr>
      </p:pic>
      <p:pic>
        <p:nvPicPr>
          <p:cNvPr id="47" name="Picture 2" descr="C:\Documents and Settings\rjpargman\My Documents\characters_cutout_png_for_ppt_zip\characters_cutout_png_for_ppt\jss_m4_top.png"/>
          <p:cNvPicPr>
            <a:picLocks noChangeAspect="1" noChangeArrowheads="1"/>
          </p:cNvPicPr>
          <p:nvPr/>
        </p:nvPicPr>
        <p:blipFill>
          <a:blip r:embed="rId6" cstate="print"/>
          <a:srcRect/>
          <a:stretch>
            <a:fillRect/>
          </a:stretch>
        </p:blipFill>
        <p:spPr bwMode="auto">
          <a:xfrm rot="10629577">
            <a:off x="5886851" y="4612202"/>
            <a:ext cx="1643070" cy="825759"/>
          </a:xfrm>
          <a:prstGeom prst="rect">
            <a:avLst/>
          </a:prstGeom>
          <a:noFill/>
        </p:spPr>
      </p:pic>
    </p:spTree>
    <p:extLst>
      <p:ext uri="{BB962C8B-B14F-4D97-AF65-F5344CB8AC3E}">
        <p14:creationId xmlns:p14="http://schemas.microsoft.com/office/powerpoint/2010/main" val="2410374864"/>
      </p:ext>
    </p:extLst>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8449A5-7B70-4E9B-A4A7-168CEB6424AF}" type="slidenum">
              <a:rPr lang="en-US" altLang="en-US"/>
              <a:pPr/>
              <a:t>2</a:t>
            </a:fld>
            <a:endParaRPr lang="en-US" altLang="en-US"/>
          </a:p>
        </p:txBody>
      </p:sp>
      <p:sp>
        <p:nvSpPr>
          <p:cNvPr id="46082" name="Rectangle 2"/>
          <p:cNvSpPr>
            <a:spLocks noGrp="1" noChangeArrowheads="1"/>
          </p:cNvSpPr>
          <p:nvPr>
            <p:ph type="title"/>
          </p:nvPr>
        </p:nvSpPr>
        <p:spPr>
          <a:xfrm>
            <a:off x="152400" y="274638"/>
            <a:ext cx="8991600" cy="792162"/>
          </a:xfrm>
        </p:spPr>
        <p:txBody>
          <a:bodyPr>
            <a:normAutofit fontScale="90000"/>
          </a:bodyPr>
          <a:lstStyle/>
          <a:p>
            <a:r>
              <a:rPr lang="en-US" altLang="en-US" sz="3200" b="1" u="sng"/>
              <a:t>Common Characteristics - Active Assailants</a:t>
            </a:r>
          </a:p>
        </p:txBody>
      </p:sp>
      <p:sp>
        <p:nvSpPr>
          <p:cNvPr id="46083" name="Rectangle 3"/>
          <p:cNvSpPr>
            <a:spLocks noGrp="1" noChangeArrowheads="1"/>
          </p:cNvSpPr>
          <p:nvPr>
            <p:ph type="body" idx="1"/>
          </p:nvPr>
        </p:nvSpPr>
        <p:spPr>
          <a:xfrm>
            <a:off x="228600" y="1295400"/>
            <a:ext cx="8686800" cy="5334000"/>
          </a:xfrm>
        </p:spPr>
        <p:txBody>
          <a:bodyPr/>
          <a:lstStyle/>
          <a:p>
            <a:r>
              <a:rPr lang="en-US" altLang="en-US" dirty="0"/>
              <a:t> </a:t>
            </a:r>
            <a:r>
              <a:rPr lang="en-US" altLang="en-US" b="1" dirty="0"/>
              <a:t>Containment and negotiation, normally associated with standoff incidents may not be useful</a:t>
            </a:r>
          </a:p>
          <a:p>
            <a:r>
              <a:rPr lang="en-US" altLang="en-US" b="1" dirty="0"/>
              <a:t> Often better armed than initial responding 	officers</a:t>
            </a:r>
          </a:p>
          <a:p>
            <a:r>
              <a:rPr lang="en-US" altLang="en-US" b="1" dirty="0"/>
              <a:t> May have planned attack to include sustained confrontation with police</a:t>
            </a:r>
          </a:p>
          <a:p>
            <a:pPr lvl="1"/>
            <a:r>
              <a:rPr lang="en-US" altLang="en-US" b="1" dirty="0"/>
              <a:t>Escape from police is usually not a priority</a:t>
            </a:r>
          </a:p>
          <a:p>
            <a:r>
              <a:rPr lang="en-US" altLang="en-US" b="1" dirty="0"/>
              <a:t> May employ some type of diversion</a:t>
            </a:r>
          </a:p>
        </p:txBody>
      </p:sp>
    </p:spTree>
    <p:extLst>
      <p:ext uri="{BB962C8B-B14F-4D97-AF65-F5344CB8AC3E}">
        <p14:creationId xmlns:p14="http://schemas.microsoft.com/office/powerpoint/2010/main" val="2011770635"/>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to="" calcmode="lin" valueType="num">
                                      <p:cBhvr>
                                        <p:cTn id="7" dur="1" fill="hold"/>
                                        <p:tgtEl>
                                          <p:spTgt spid="460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 to="" calcmode="lin" valueType="num">
                                      <p:cBhvr>
                                        <p:cTn id="12" dur="1" fill="hold"/>
                                        <p:tgtEl>
                                          <p:spTgt spid="460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to="" calcmode="lin" valueType="num">
                                      <p:cBhvr>
                                        <p:cTn id="17" dur="1" fill="hold"/>
                                        <p:tgtEl>
                                          <p:spTgt spid="46083">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 to="" calcmode="lin" valueType="num">
                                      <p:cBhvr>
                                        <p:cTn id="20" dur="1" fill="hold"/>
                                        <p:tgtEl>
                                          <p:spTgt spid="46083">
                                            <p:txEl>
                                              <p:pRg st="3" end="3"/>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 to="" calcmode="lin" valueType="num">
                                      <p:cBhvr>
                                        <p:cTn id="25" dur="1" fill="hold"/>
                                        <p:tgtEl>
                                          <p:spTgt spid="4608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u="sng" dirty="0" smtClean="0">
                <a:solidFill>
                  <a:srgbClr val="FFFF00"/>
                </a:solidFill>
              </a:rPr>
              <a:t>SIM</a:t>
            </a:r>
            <a:r>
              <a:rPr lang="en-US" u="sng" dirty="0" smtClean="0"/>
              <a:t/>
            </a:r>
            <a:br>
              <a:rPr lang="en-US" u="sng" dirty="0" smtClean="0"/>
            </a:br>
            <a:endParaRPr lang="en-US" dirty="0"/>
          </a:p>
        </p:txBody>
      </p:sp>
      <p:sp>
        <p:nvSpPr>
          <p:cNvPr id="5" name="Content Placeholder 4"/>
          <p:cNvSpPr>
            <a:spLocks noGrp="1"/>
          </p:cNvSpPr>
          <p:nvPr>
            <p:ph idx="1"/>
          </p:nvPr>
        </p:nvSpPr>
        <p:spPr/>
        <p:txBody>
          <a:bodyPr/>
          <a:lstStyle/>
          <a:p>
            <a:r>
              <a:rPr lang="en-US" dirty="0" smtClean="0">
                <a:solidFill>
                  <a:srgbClr val="C00000"/>
                </a:solidFill>
              </a:rPr>
              <a:t>S</a:t>
            </a:r>
            <a:r>
              <a:rPr lang="en-US" dirty="0" smtClean="0"/>
              <a:t>ecurity – Isolate, Distract &amp; Neutralize Gunman.</a:t>
            </a:r>
          </a:p>
          <a:p>
            <a:r>
              <a:rPr lang="en-US" dirty="0" smtClean="0">
                <a:solidFill>
                  <a:srgbClr val="C00000"/>
                </a:solidFill>
              </a:rPr>
              <a:t>I</a:t>
            </a:r>
            <a:r>
              <a:rPr lang="en-US" dirty="0" smtClean="0"/>
              <a:t>mmediate Action Plan – Establish hallway security and follow-on plan.</a:t>
            </a:r>
          </a:p>
          <a:p>
            <a:r>
              <a:rPr lang="en-US" dirty="0" smtClean="0">
                <a:solidFill>
                  <a:srgbClr val="C00000"/>
                </a:solidFill>
              </a:rPr>
              <a:t>M</a:t>
            </a:r>
            <a:r>
              <a:rPr lang="en-US" dirty="0" smtClean="0"/>
              <a:t>edical – identify, triage &amp; treat injured</a:t>
            </a:r>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u="sng" dirty="0" smtClean="0">
                <a:solidFill>
                  <a:srgbClr val="FFFF00"/>
                </a:solidFill>
              </a:rPr>
              <a:t>IEDS</a:t>
            </a:r>
            <a:r>
              <a:rPr lang="en-US" u="sng" dirty="0" smtClean="0"/>
              <a:t/>
            </a:r>
            <a:br>
              <a:rPr lang="en-US" u="sng" dirty="0" smtClean="0"/>
            </a:br>
            <a:endParaRPr lang="en-US" dirty="0"/>
          </a:p>
        </p:txBody>
      </p:sp>
      <p:sp>
        <p:nvSpPr>
          <p:cNvPr id="3" name="Content Placeholder 2"/>
          <p:cNvSpPr>
            <a:spLocks noGrp="1"/>
          </p:cNvSpPr>
          <p:nvPr>
            <p:ph idx="1"/>
          </p:nvPr>
        </p:nvSpPr>
        <p:spPr/>
        <p:txBody>
          <a:bodyPr/>
          <a:lstStyle/>
          <a:p>
            <a:r>
              <a:rPr lang="en-US" dirty="0" smtClean="0">
                <a:solidFill>
                  <a:srgbClr val="C00000"/>
                </a:solidFill>
              </a:rPr>
              <a:t>“Bomb Cover</a:t>
            </a:r>
            <a:r>
              <a:rPr lang="en-US" dirty="0" smtClean="0"/>
              <a:t>” – appears that bomb thrown will stop 15’ or more from team </a:t>
            </a:r>
          </a:p>
          <a:p>
            <a:pPr lvl="1"/>
            <a:r>
              <a:rPr lang="en-US" dirty="0" smtClean="0"/>
              <a:t>- seek cover, 90 degree offset/ create air gap </a:t>
            </a:r>
          </a:p>
          <a:p>
            <a:pPr lvl="1">
              <a:buNone/>
            </a:pPr>
            <a:r>
              <a:rPr lang="en-US" dirty="0" smtClean="0"/>
              <a:t>                                                                        </a:t>
            </a:r>
          </a:p>
          <a:p>
            <a:r>
              <a:rPr lang="en-US" dirty="0" smtClean="0">
                <a:solidFill>
                  <a:srgbClr val="C00000"/>
                </a:solidFill>
              </a:rPr>
              <a:t>“Bomb Go” </a:t>
            </a:r>
            <a:r>
              <a:rPr lang="en-US" dirty="0" smtClean="0"/>
              <a:t>- when thrown device lands within 15’ of team</a:t>
            </a:r>
          </a:p>
          <a:p>
            <a:pPr lvl="1"/>
            <a:r>
              <a:rPr lang="en-US" dirty="0" smtClean="0"/>
              <a:t>- move quickly past device and engage suspect throwing the device.</a:t>
            </a:r>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 TRAINING</a:t>
            </a:r>
            <a:endParaRPr lang="en-US" dirty="0"/>
          </a:p>
        </p:txBody>
      </p:sp>
      <p:sp>
        <p:nvSpPr>
          <p:cNvPr id="3" name="Content Placeholder 2"/>
          <p:cNvSpPr>
            <a:spLocks noGrp="1"/>
          </p:cNvSpPr>
          <p:nvPr>
            <p:ph idx="1"/>
          </p:nvPr>
        </p:nvSpPr>
        <p:spPr/>
        <p:txBody>
          <a:bodyPr/>
          <a:lstStyle/>
          <a:p>
            <a:r>
              <a:rPr lang="en-US" dirty="0" smtClean="0"/>
              <a:t>Advanced Law Enforcement Rapid Response Tactics (ALERRT)</a:t>
            </a:r>
          </a:p>
          <a:p>
            <a:r>
              <a:rPr lang="en-US" dirty="0" smtClean="0"/>
              <a:t>www.alerrt.com</a:t>
            </a:r>
            <a:endParaRPr lang="en-US" dirty="0"/>
          </a:p>
        </p:txBody>
      </p:sp>
      <p:pic>
        <p:nvPicPr>
          <p:cNvPr id="4" name="Picture 4" descr="tbadge"/>
          <p:cNvPicPr>
            <a:picLocks noChangeAspect="1" noChangeArrowheads="1"/>
          </p:cNvPicPr>
          <p:nvPr/>
        </p:nvPicPr>
        <p:blipFill>
          <a:blip r:embed="rId2" cstate="print"/>
          <a:srcRect/>
          <a:stretch>
            <a:fillRect/>
          </a:stretch>
        </p:blipFill>
        <p:spPr>
          <a:xfrm>
            <a:off x="0" y="5972175"/>
            <a:ext cx="736600" cy="885825"/>
          </a:xfrm>
          <a:prstGeom prst="rect">
            <a:avLst/>
          </a:prstGeom>
          <a:noFill/>
        </p:spPr>
      </p:pic>
    </p:spTree>
  </p:cSld>
  <p:clrMapOvr>
    <a:masterClrMapping/>
  </p:clrMapOvr>
  <p:transition spd="med">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5A1960F-5282-425A-9113-7A655FD94768}" type="slidenum">
              <a:rPr lang="en-US" altLang="en-US"/>
              <a:pPr/>
              <a:t>3</a:t>
            </a:fld>
            <a:endParaRPr lang="en-US" altLang="en-US"/>
          </a:p>
        </p:txBody>
      </p:sp>
      <p:sp>
        <p:nvSpPr>
          <p:cNvPr id="47106" name="Rectangle 2"/>
          <p:cNvSpPr>
            <a:spLocks noGrp="1" noChangeArrowheads="1"/>
          </p:cNvSpPr>
          <p:nvPr>
            <p:ph type="title"/>
          </p:nvPr>
        </p:nvSpPr>
        <p:spPr>
          <a:xfrm>
            <a:off x="0" y="152400"/>
            <a:ext cx="9144000" cy="762000"/>
          </a:xfrm>
        </p:spPr>
        <p:txBody>
          <a:bodyPr>
            <a:normAutofit fontScale="90000"/>
          </a:bodyPr>
          <a:lstStyle/>
          <a:p>
            <a:r>
              <a:rPr lang="en-US" altLang="en-US" sz="3200" b="1" u="sng"/>
              <a:t>Common Characteristics - Active Assailants</a:t>
            </a:r>
          </a:p>
        </p:txBody>
      </p:sp>
      <p:sp>
        <p:nvSpPr>
          <p:cNvPr id="47107" name="Rectangle 3"/>
          <p:cNvSpPr>
            <a:spLocks noGrp="1" noChangeArrowheads="1"/>
          </p:cNvSpPr>
          <p:nvPr>
            <p:ph type="body" idx="1"/>
          </p:nvPr>
        </p:nvSpPr>
        <p:spPr>
          <a:xfrm>
            <a:off x="228600" y="1066800"/>
            <a:ext cx="8915400" cy="5791200"/>
          </a:xfrm>
        </p:spPr>
        <p:txBody>
          <a:bodyPr/>
          <a:lstStyle/>
          <a:p>
            <a:r>
              <a:rPr lang="en-US" altLang="en-US" dirty="0"/>
              <a:t> </a:t>
            </a:r>
            <a:r>
              <a:rPr lang="en-US" altLang="en-US" b="1" dirty="0"/>
              <a:t>Usually suicidal, either by self-inflicted wound or by “suicide by cop”</a:t>
            </a:r>
          </a:p>
          <a:p>
            <a:endParaRPr lang="en-US" altLang="en-US" b="1" dirty="0"/>
          </a:p>
          <a:p>
            <a:r>
              <a:rPr lang="en-US" altLang="en-US" b="1" dirty="0"/>
              <a:t>Some degree of familiarity with the location they choose for their attack</a:t>
            </a:r>
          </a:p>
          <a:p>
            <a:endParaRPr lang="en-US" altLang="en-US" b="1" dirty="0"/>
          </a:p>
          <a:p>
            <a:r>
              <a:rPr lang="en-US" altLang="en-US" b="1" dirty="0"/>
              <a:t>Event may turn from active to static and back again</a:t>
            </a:r>
          </a:p>
          <a:p>
            <a:pPr lvl="1"/>
            <a:r>
              <a:rPr lang="en-US" altLang="en-US" b="1" dirty="0"/>
              <a:t>May become barricaded subject if access to victims is stopped</a:t>
            </a:r>
          </a:p>
        </p:txBody>
      </p:sp>
    </p:spTree>
    <p:extLst>
      <p:ext uri="{BB962C8B-B14F-4D97-AF65-F5344CB8AC3E}">
        <p14:creationId xmlns:p14="http://schemas.microsoft.com/office/powerpoint/2010/main" val="4213221212"/>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 to="" calcmode="lin" valueType="num">
                                      <p:cBhvr>
                                        <p:cTn id="12" dur="1" fill="hold"/>
                                        <p:tgtEl>
                                          <p:spTgt spid="4710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 to="" calcmode="lin" valueType="num">
                                      <p:cBhvr>
                                        <p:cTn id="17" dur="1" fill="hold"/>
                                        <p:tgtEl>
                                          <p:spTgt spid="47107">
                                            <p:txEl>
                                              <p:pRg st="4" end="4"/>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47107">
                                            <p:txEl>
                                              <p:pRg st="5" end="5"/>
                                            </p:txEl>
                                          </p:spTgt>
                                        </p:tgtEl>
                                        <p:attrNameLst>
                                          <p:attrName>style.visibility</p:attrName>
                                        </p:attrNameLst>
                                      </p:cBhvr>
                                      <p:to>
                                        <p:strVal val="visible"/>
                                      </p:to>
                                    </p:set>
                                    <p:anim to="" calcmode="lin" valueType="num">
                                      <p:cBhvr>
                                        <p:cTn id="20" dur="1" fill="hold"/>
                                        <p:tgtEl>
                                          <p:spTgt spid="4710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9D49485-DC03-4D2E-B124-ECE7165A6712}" type="slidenum">
              <a:rPr lang="en-US" altLang="en-US"/>
              <a:pPr/>
              <a:t>4</a:t>
            </a:fld>
            <a:endParaRPr lang="en-US" altLang="en-US"/>
          </a:p>
        </p:txBody>
      </p:sp>
      <p:sp>
        <p:nvSpPr>
          <p:cNvPr id="48130" name="Rectangle 2"/>
          <p:cNvSpPr>
            <a:spLocks noGrp="1" noChangeArrowheads="1"/>
          </p:cNvSpPr>
          <p:nvPr>
            <p:ph type="title"/>
          </p:nvPr>
        </p:nvSpPr>
        <p:spPr>
          <a:xfrm>
            <a:off x="228600" y="0"/>
            <a:ext cx="8686800" cy="914400"/>
          </a:xfrm>
        </p:spPr>
        <p:txBody>
          <a:bodyPr/>
          <a:lstStyle/>
          <a:p>
            <a:r>
              <a:rPr lang="en-US" altLang="en-US" sz="4000" b="1" u="sng"/>
              <a:t>What is NOT an Active Assailant</a:t>
            </a:r>
          </a:p>
        </p:txBody>
      </p:sp>
      <p:sp>
        <p:nvSpPr>
          <p:cNvPr id="48131" name="Rectangle 3"/>
          <p:cNvSpPr>
            <a:spLocks noGrp="1" noChangeArrowheads="1"/>
          </p:cNvSpPr>
          <p:nvPr>
            <p:ph type="body" idx="1"/>
          </p:nvPr>
        </p:nvSpPr>
        <p:spPr>
          <a:xfrm>
            <a:off x="228600" y="990600"/>
            <a:ext cx="8915400" cy="5638800"/>
          </a:xfrm>
        </p:spPr>
        <p:txBody>
          <a:bodyPr/>
          <a:lstStyle/>
          <a:p>
            <a:r>
              <a:rPr lang="en-US" altLang="en-US"/>
              <a:t>Barricaded Suspect/Hostage Taker</a:t>
            </a:r>
          </a:p>
          <a:p>
            <a:pPr lvl="1"/>
            <a:r>
              <a:rPr lang="en-US" altLang="en-US" b="1"/>
              <a:t>In a position of advantage, is armed, and has displayed violence</a:t>
            </a:r>
          </a:p>
          <a:p>
            <a:pPr lvl="1"/>
            <a:r>
              <a:rPr lang="en-US" altLang="en-US" b="1"/>
              <a:t>Suspect may or not be holding hostages and there is no indication that suspect is causing death or serious bodily injury.  A STATIC SITUATION</a:t>
            </a:r>
          </a:p>
          <a:p>
            <a:endParaRPr lang="en-US" altLang="en-US" b="1"/>
          </a:p>
          <a:p>
            <a:r>
              <a:rPr lang="en-US" altLang="en-US" b="1"/>
              <a:t>Active Assailant deployment is NOT to be used in this situation or similar situations</a:t>
            </a:r>
          </a:p>
          <a:p>
            <a:pPr lvl="1"/>
            <a:r>
              <a:rPr lang="en-US" altLang="en-US" b="1"/>
              <a:t>Traditional response (perimeter negotiation)</a:t>
            </a:r>
          </a:p>
        </p:txBody>
      </p:sp>
    </p:spTree>
    <p:extLst>
      <p:ext uri="{BB962C8B-B14F-4D97-AF65-F5344CB8AC3E}">
        <p14:creationId xmlns:p14="http://schemas.microsoft.com/office/powerpoint/2010/main" val="2667152831"/>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 to="" calcmode="lin" valueType="num">
                                      <p:cBhvr>
                                        <p:cTn id="10" dur="1" fill="hold"/>
                                        <p:tgtEl>
                                          <p:spTgt spid="48131">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to="" calcmode="lin" valueType="num">
                                      <p:cBhvr>
                                        <p:cTn id="13" dur="1" fill="hold"/>
                                        <p:tgtEl>
                                          <p:spTgt spid="48131">
                                            <p:txEl>
                                              <p:pRg st="2" end="2"/>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8131">
                                            <p:txEl>
                                              <p:pRg st="4" end="4"/>
                                            </p:txEl>
                                          </p:spTgt>
                                        </p:tgtEl>
                                        <p:attrNameLst>
                                          <p:attrName>style.visibility</p:attrName>
                                        </p:attrNameLst>
                                      </p:cBhvr>
                                      <p:to>
                                        <p:strVal val="visible"/>
                                      </p:to>
                                    </p:set>
                                    <p:anim to="" calcmode="lin" valueType="num">
                                      <p:cBhvr>
                                        <p:cTn id="18" dur="1" fill="hold"/>
                                        <p:tgtEl>
                                          <p:spTgt spid="48131">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anim to="" calcmode="lin" valueType="num">
                                      <p:cBhvr>
                                        <p:cTn id="21" dur="1" fill="hold"/>
                                        <p:tgtEl>
                                          <p:spTgt spid="4813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a:t>
            </a:r>
            <a:endParaRPr lang="en-US" dirty="0"/>
          </a:p>
        </p:txBody>
      </p:sp>
      <p:sp>
        <p:nvSpPr>
          <p:cNvPr id="3" name="Content Placeholder 2"/>
          <p:cNvSpPr>
            <a:spLocks noGrp="1"/>
          </p:cNvSpPr>
          <p:nvPr>
            <p:ph idx="1"/>
          </p:nvPr>
        </p:nvSpPr>
        <p:spPr/>
        <p:txBody>
          <a:bodyPr/>
          <a:lstStyle/>
          <a:p>
            <a:r>
              <a:rPr lang="en-US" dirty="0" smtClean="0"/>
              <a:t>In the case of an Active Shooter event, an Incident Command system will be setup in order:</a:t>
            </a:r>
          </a:p>
          <a:p>
            <a:pPr lvl="1"/>
            <a:r>
              <a:rPr lang="en-US" dirty="0" smtClean="0"/>
              <a:t>Get officers needed to respond</a:t>
            </a:r>
          </a:p>
          <a:p>
            <a:pPr lvl="1"/>
            <a:r>
              <a:rPr lang="en-US" dirty="0" smtClean="0"/>
              <a:t>Emergency Care</a:t>
            </a:r>
          </a:p>
          <a:p>
            <a:pPr lvl="1"/>
            <a:r>
              <a:rPr lang="en-US" dirty="0" smtClean="0"/>
              <a:t>Control of movement </a:t>
            </a:r>
          </a:p>
          <a:p>
            <a:pPr lvl="1"/>
            <a:r>
              <a:rPr lang="en-US" dirty="0" smtClean="0"/>
              <a:t>Communication between agencies involved</a:t>
            </a:r>
          </a:p>
          <a:p>
            <a:pPr lvl="1"/>
            <a:r>
              <a:rPr lang="en-US" dirty="0" smtClean="0"/>
              <a:t>One point of contact in order to deal with situation</a:t>
            </a:r>
            <a:endParaRPr lang="en-US" dirty="0"/>
          </a:p>
        </p:txBody>
      </p:sp>
    </p:spTree>
    <p:extLst>
      <p:ext uri="{BB962C8B-B14F-4D97-AF65-F5344CB8AC3E}">
        <p14:creationId xmlns:p14="http://schemas.microsoft.com/office/powerpoint/2010/main" val="4239497224"/>
      </p:ext>
    </p:extLst>
  </p:cSld>
  <p:clrMapOvr>
    <a:masterClrMapping/>
  </p:clrMapOvr>
  <p:transition spd="med">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800" dirty="0" smtClean="0"/>
              <a:t>HOSTAGE/BARRICADED SUBJECT</a:t>
            </a:r>
          </a:p>
          <a:p>
            <a:pPr lvl="8">
              <a:buNone/>
            </a:pPr>
            <a:r>
              <a:rPr lang="en-US" sz="4800" dirty="0" smtClean="0"/>
              <a:t>      </a:t>
            </a:r>
            <a:r>
              <a:rPr lang="en-US" sz="4800" dirty="0" smtClean="0">
                <a:solidFill>
                  <a:srgbClr val="FFFF00"/>
                </a:solidFill>
              </a:rPr>
              <a:t>VS.</a:t>
            </a:r>
          </a:p>
          <a:p>
            <a:pPr lvl="8" algn="just">
              <a:buNone/>
            </a:pPr>
            <a:r>
              <a:rPr lang="en-US" sz="4800" dirty="0" smtClean="0"/>
              <a:t>		ACTIVE  SHOOTER</a:t>
            </a:r>
          </a:p>
          <a:p>
            <a:pPr lvl="8">
              <a:buNone/>
            </a:pPr>
            <a:endParaRPr lang="en-US" dirty="0" smtClean="0"/>
          </a:p>
          <a:p>
            <a:pPr lvl="8">
              <a:buNone/>
            </a:pPr>
            <a:endParaRPr lang="en-US" dirty="0" smtClean="0"/>
          </a:p>
          <a:p>
            <a:pPr lvl="8">
              <a:buNone/>
            </a:pPr>
            <a:endParaRPr lang="en-US" dirty="0"/>
          </a:p>
        </p:txBody>
      </p:sp>
      <p:pic>
        <p:nvPicPr>
          <p:cNvPr id="4" name="Picture 4" descr="tbadge"/>
          <p:cNvPicPr>
            <a:picLocks noChangeAspect="1" noChangeArrowheads="1"/>
          </p:cNvPicPr>
          <p:nvPr/>
        </p:nvPicPr>
        <p:blipFill>
          <a:blip r:embed="rId2" cstate="print"/>
          <a:srcRect/>
          <a:stretch>
            <a:fillRect/>
          </a:stretch>
        </p:blipFill>
        <p:spPr>
          <a:xfrm>
            <a:off x="0" y="5972175"/>
            <a:ext cx="736600" cy="885825"/>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dirty="0" smtClean="0">
                <a:solidFill>
                  <a:srgbClr val="FFFF00"/>
                </a:solidFill>
              </a:rPr>
              <a:t>Hostage/Barricade</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One or more terrorists or criminals hold people against their will and try to hold off authorities by force, threatening to kill the hostages if provoked or attacked.</a:t>
            </a:r>
          </a:p>
          <a:p>
            <a:r>
              <a:rPr lang="en-US" dirty="0" smtClean="0">
                <a:solidFill>
                  <a:srgbClr val="C00000"/>
                </a:solidFill>
              </a:rPr>
              <a:t>The 5 Cs:</a:t>
            </a:r>
          </a:p>
          <a:p>
            <a:r>
              <a:rPr lang="en-US" dirty="0" smtClean="0">
                <a:solidFill>
                  <a:srgbClr val="C00000"/>
                </a:solidFill>
              </a:rPr>
              <a:t>C</a:t>
            </a:r>
            <a:r>
              <a:rPr lang="en-US" dirty="0" smtClean="0"/>
              <a:t>ontain</a:t>
            </a:r>
          </a:p>
          <a:p>
            <a:r>
              <a:rPr lang="en-US" dirty="0" smtClean="0">
                <a:solidFill>
                  <a:srgbClr val="C00000"/>
                </a:solidFill>
              </a:rPr>
              <a:t>C</a:t>
            </a:r>
            <a:r>
              <a:rPr lang="en-US" dirty="0" smtClean="0"/>
              <a:t>ontrol</a:t>
            </a:r>
          </a:p>
          <a:p>
            <a:r>
              <a:rPr lang="en-US" dirty="0" smtClean="0">
                <a:solidFill>
                  <a:srgbClr val="C00000"/>
                </a:solidFill>
              </a:rPr>
              <a:t>C</a:t>
            </a:r>
            <a:r>
              <a:rPr lang="en-US" dirty="0" smtClean="0"/>
              <a:t>ommunicate</a:t>
            </a:r>
          </a:p>
          <a:p>
            <a:r>
              <a:rPr lang="en-US" dirty="0" smtClean="0">
                <a:solidFill>
                  <a:srgbClr val="C00000"/>
                </a:solidFill>
              </a:rPr>
              <a:t>C</a:t>
            </a:r>
            <a:r>
              <a:rPr lang="en-US" dirty="0" smtClean="0"/>
              <a:t>all SWAT</a:t>
            </a:r>
          </a:p>
          <a:p>
            <a:r>
              <a:rPr lang="en-US" dirty="0" smtClean="0">
                <a:solidFill>
                  <a:srgbClr val="C00000"/>
                </a:solidFill>
              </a:rPr>
              <a:t>C</a:t>
            </a:r>
            <a:r>
              <a:rPr lang="en-US" dirty="0" smtClean="0"/>
              <a:t>reate a Plan</a:t>
            </a: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a:solidFill>
                <a:srgbClr val="C00000"/>
              </a:solidFill>
            </a:endParaRPr>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SHOOTER RESPONSE</a:t>
            </a:r>
            <a:br>
              <a:rPr lang="en-US" dirty="0" smtClean="0"/>
            </a:br>
            <a:r>
              <a:rPr lang="en-US" dirty="0" smtClean="0">
                <a:solidFill>
                  <a:srgbClr val="FFFF00"/>
                </a:solidFill>
              </a:rPr>
              <a:t>ACTIVE  SHOOTER</a:t>
            </a:r>
            <a:endParaRPr lang="en-US" dirty="0">
              <a:solidFill>
                <a:srgbClr val="FFFF00"/>
              </a:solidFill>
            </a:endParaRPr>
          </a:p>
        </p:txBody>
      </p:sp>
      <p:sp>
        <p:nvSpPr>
          <p:cNvPr id="5" name="Content Placeholder 4"/>
          <p:cNvSpPr>
            <a:spLocks noGrp="1"/>
          </p:cNvSpPr>
          <p:nvPr>
            <p:ph idx="1"/>
          </p:nvPr>
        </p:nvSpPr>
        <p:spPr/>
        <p:txBody>
          <a:bodyPr/>
          <a:lstStyle/>
          <a:p>
            <a:r>
              <a:rPr lang="en-US" dirty="0" smtClean="0"/>
              <a:t>“One or more subjects who participate in a random or systematic shooting spree, demonstrating their intent to continuously harm others.  An active shooter’s overriding objective appears to be that of mass murder, rather than criminal conduct such as robbery, kidnapping, etc.” - NTOA</a:t>
            </a:r>
            <a:endParaRPr lang="en-US" dirty="0"/>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t>
            </a:r>
            <a:r>
              <a:rPr lang="en-US" dirty="0" smtClean="0"/>
              <a:t>SHOOTER RESPONSE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Texas Tower – 1966 </a:t>
            </a:r>
            <a:r>
              <a:rPr lang="en-US" dirty="0" smtClean="0"/>
              <a:t>– resolved by patrol – created need for SWAT.</a:t>
            </a:r>
          </a:p>
          <a:p>
            <a:r>
              <a:rPr lang="en-US" dirty="0" smtClean="0">
                <a:solidFill>
                  <a:srgbClr val="C00000"/>
                </a:solidFill>
              </a:rPr>
              <a:t>Columbine High School – 1999 </a:t>
            </a:r>
            <a:r>
              <a:rPr lang="en-US" dirty="0" smtClean="0"/>
              <a:t>– recognition that these events need to be resolved by patrol.</a:t>
            </a:r>
          </a:p>
          <a:p>
            <a:r>
              <a:rPr lang="en-US" dirty="0" err="1" smtClean="0">
                <a:solidFill>
                  <a:srgbClr val="C00000"/>
                </a:solidFill>
              </a:rPr>
              <a:t>Beslan</a:t>
            </a:r>
            <a:r>
              <a:rPr lang="en-US" dirty="0" smtClean="0">
                <a:solidFill>
                  <a:srgbClr val="C00000"/>
                </a:solidFill>
              </a:rPr>
              <a:t>, Russia – 2004 </a:t>
            </a:r>
            <a:r>
              <a:rPr lang="en-US" dirty="0" smtClean="0"/>
              <a:t>– 49 Terrorists took over school. 314 hostages killed (186 children), 21 soldiers killed, 32 terrorists killed (17 escaped).</a:t>
            </a:r>
          </a:p>
          <a:p>
            <a:r>
              <a:rPr lang="en-US" dirty="0" smtClean="0">
                <a:solidFill>
                  <a:srgbClr val="C00000"/>
                </a:solidFill>
              </a:rPr>
              <a:t>Mumbai – 2008 </a:t>
            </a:r>
            <a:r>
              <a:rPr lang="en-US" dirty="0" smtClean="0"/>
              <a:t>– 10 Terrorists gunned down 172 people over a 60 hour time </a:t>
            </a:r>
            <a:r>
              <a:rPr lang="en-US" dirty="0" smtClean="0"/>
              <a:t>span</a:t>
            </a:r>
          </a:p>
          <a:p>
            <a:r>
              <a:rPr lang="en-US" dirty="0" smtClean="0"/>
              <a:t>Each incident has been taken into consideration in how we deal with and tactics involved in resolving situations. </a:t>
            </a:r>
            <a:endParaRPr lang="en-US" dirty="0"/>
          </a:p>
        </p:txBody>
      </p:sp>
      <p:pic>
        <p:nvPicPr>
          <p:cNvPr id="4" name="Picture 4" descr="tbadge"/>
          <p:cNvPicPr>
            <a:picLocks noChangeAspect="1" noChangeArrowheads="1"/>
          </p:cNvPicPr>
          <p:nvPr/>
        </p:nvPicPr>
        <p:blipFill>
          <a:blip r:embed="rId3" cstate="print"/>
          <a:srcRect/>
          <a:stretch>
            <a:fillRect/>
          </a:stretch>
        </p:blipFill>
        <p:spPr>
          <a:xfrm>
            <a:off x="0" y="5972175"/>
            <a:ext cx="736600" cy="885825"/>
          </a:xfrm>
          <a:prstGeom prst="rect">
            <a:avLst/>
          </a:prstGeom>
          <a:noFill/>
        </p:spPr>
      </p:pic>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359</TotalTime>
  <Words>1081</Words>
  <Application>Microsoft Office PowerPoint</Application>
  <PresentationFormat>On-screen Show (4:3)</PresentationFormat>
  <Paragraphs>197</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ACTIVE SHOOTER</vt:lpstr>
      <vt:lpstr>Common Characteristics - Active Assailants</vt:lpstr>
      <vt:lpstr>Common Characteristics - Active Assailants</vt:lpstr>
      <vt:lpstr>What is NOT an Active Assailant</vt:lpstr>
      <vt:lpstr>Incident Command</vt:lpstr>
      <vt:lpstr>PowerPoint Presentation</vt:lpstr>
      <vt:lpstr>ACTIVE SHOOTER RESPONSE Hostage/Barricade</vt:lpstr>
      <vt:lpstr>ACTIVE SHOOTER RESPONSE ACTIVE  SHOOTER</vt:lpstr>
      <vt:lpstr>ACTIVE SHOOTER RESPONSE</vt:lpstr>
      <vt:lpstr>ACTIVE SHOOTER RESPONSE  Concepts &amp; Principles</vt:lpstr>
      <vt:lpstr>ACTIVE SHOOTER RESPONSE Priority of Life Scale</vt:lpstr>
      <vt:lpstr>ACTIVE SHOOTER RESPONSE</vt:lpstr>
      <vt:lpstr>ACTIVE SHOOTER RESPONSE Movement Techniques </vt:lpstr>
      <vt:lpstr>FORMATIONS - SOLO</vt:lpstr>
      <vt:lpstr>FORMATIONS – 2 MAN</vt:lpstr>
      <vt:lpstr>FORMATIONS – 3 MAN</vt:lpstr>
      <vt:lpstr>FORMATIONS – 4 MAN</vt:lpstr>
      <vt:lpstr>FORMATIONS – 4 MAN</vt:lpstr>
      <vt:lpstr>FORMATIONS – 5 MAN</vt:lpstr>
      <vt:lpstr>ACTIVE SHOOTER RESPONSE SIM </vt:lpstr>
      <vt:lpstr>ACTIVE SHOOTER RESPONSE IEDS </vt:lpstr>
      <vt:lpstr>ACTIVE SHOOTER TRAINING</vt:lpstr>
    </vt:vector>
  </TitlesOfParts>
  <Company>FBI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rehunt</dc:creator>
  <cp:lastModifiedBy>Michael  McBroom</cp:lastModifiedBy>
  <cp:revision>60</cp:revision>
  <dcterms:created xsi:type="dcterms:W3CDTF">2013-02-21T19:25:15Z</dcterms:created>
  <dcterms:modified xsi:type="dcterms:W3CDTF">2015-12-28T19:00:57Z</dcterms:modified>
</cp:coreProperties>
</file>