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46"/>
  </p:notesMasterIdLst>
  <p:sldIdLst>
    <p:sldId id="259" r:id="rId2"/>
    <p:sldId id="260" r:id="rId3"/>
    <p:sldId id="261" r:id="rId4"/>
    <p:sldId id="262" r:id="rId5"/>
    <p:sldId id="298" r:id="rId6"/>
    <p:sldId id="263" r:id="rId7"/>
    <p:sldId id="264" r:id="rId8"/>
    <p:sldId id="265" r:id="rId9"/>
    <p:sldId id="299" r:id="rId10"/>
    <p:sldId id="300" r:id="rId11"/>
    <p:sldId id="266" r:id="rId12"/>
    <p:sldId id="267" r:id="rId13"/>
    <p:sldId id="268" r:id="rId14"/>
    <p:sldId id="301" r:id="rId15"/>
    <p:sldId id="269" r:id="rId16"/>
    <p:sldId id="270" r:id="rId17"/>
    <p:sldId id="271" r:id="rId18"/>
    <p:sldId id="272" r:id="rId19"/>
    <p:sldId id="273" r:id="rId20"/>
    <p:sldId id="302" r:id="rId21"/>
    <p:sldId id="274" r:id="rId22"/>
    <p:sldId id="275" r:id="rId23"/>
    <p:sldId id="276" r:id="rId24"/>
    <p:sldId id="297" r:id="rId25"/>
    <p:sldId id="277" r:id="rId26"/>
    <p:sldId id="278" r:id="rId27"/>
    <p:sldId id="279" r:id="rId28"/>
    <p:sldId id="296" r:id="rId29"/>
    <p:sldId id="280" r:id="rId30"/>
    <p:sldId id="281" r:id="rId31"/>
    <p:sldId id="282" r:id="rId32"/>
    <p:sldId id="283" r:id="rId33"/>
    <p:sldId id="284" r:id="rId34"/>
    <p:sldId id="285" r:id="rId35"/>
    <p:sldId id="286" r:id="rId36"/>
    <p:sldId id="287" r:id="rId37"/>
    <p:sldId id="288" r:id="rId38"/>
    <p:sldId id="289" r:id="rId39"/>
    <p:sldId id="291" r:id="rId40"/>
    <p:sldId id="290" r:id="rId41"/>
    <p:sldId id="292" r:id="rId42"/>
    <p:sldId id="293" r:id="rId43"/>
    <p:sldId id="294" r:id="rId44"/>
    <p:sldId id="29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1524" y="-582"/>
      </p:cViewPr>
      <p:guideLst>
        <p:guide orient="horz" pos="2160"/>
        <p:guide pos="2880"/>
      </p:guideLst>
    </p:cSldViewPr>
  </p:slideViewPr>
  <p:notesTextViewPr>
    <p:cViewPr>
      <p:scale>
        <a:sx n="1" d="1"/>
        <a:sy n="1" d="1"/>
      </p:scale>
      <p:origin x="0" y="0"/>
    </p:cViewPr>
  </p:notesTextViewPr>
  <p:notesViewPr>
    <p:cSldViewPr>
      <p:cViewPr varScale="1">
        <p:scale>
          <a:sx n="74" d="100"/>
          <a:sy n="74" d="100"/>
        </p:scale>
        <p:origin x="-11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5E09D1-C007-4215-AB7C-D2D621DBC7E6}" type="datetimeFigureOut">
              <a:rPr lang="en-US" smtClean="0"/>
              <a:t>1/15/2020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B7B379-39FD-4C25-85FA-CEBD6075CED2}" type="slidenum">
              <a:rPr lang="en-US" smtClean="0"/>
              <a:t>‹#›</a:t>
            </a:fld>
            <a:endParaRPr lang="en-US"/>
          </a:p>
        </p:txBody>
      </p:sp>
    </p:spTree>
    <p:extLst>
      <p:ext uri="{BB962C8B-B14F-4D97-AF65-F5344CB8AC3E}">
        <p14:creationId xmlns:p14="http://schemas.microsoft.com/office/powerpoint/2010/main" val="2121022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CCB0880E-AA57-47E8-9CC6-38B4C481835A}" type="slidenum">
              <a:rPr lang="en-US" smtClean="0">
                <a:solidFill>
                  <a:prstClr val="black"/>
                </a:solidFill>
              </a:rPr>
              <a:pPr/>
              <a:t>1</a:t>
            </a:fld>
            <a:endParaRPr lang="en-US" dirty="0" smtClean="0">
              <a:solidFill>
                <a:prstClr val="black"/>
              </a:solidFill>
            </a:endParaRPr>
          </a:p>
        </p:txBody>
      </p:sp>
      <p:sp>
        <p:nvSpPr>
          <p:cNvPr id="79875" name="Rectangle 2"/>
          <p:cNvSpPr>
            <a:spLocks noGrp="1" noRot="1" noChangeAspect="1" noChangeArrowheads="1" noTextEdit="1"/>
          </p:cNvSpPr>
          <p:nvPr>
            <p:ph type="sldImg"/>
          </p:nvPr>
        </p:nvSpPr>
        <p:spPr>
          <a:xfrm>
            <a:off x="1143000" y="685800"/>
            <a:ext cx="4572000" cy="3429000"/>
          </a:xfrm>
          <a:ln/>
        </p:spPr>
      </p:sp>
      <p:sp>
        <p:nvSpPr>
          <p:cNvPr id="798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7B379-39FD-4C25-85FA-CEBD6075CED2}" type="slidenum">
              <a:rPr lang="en-US" smtClean="0"/>
              <a:t>13</a:t>
            </a:fld>
            <a:endParaRPr lang="en-US"/>
          </a:p>
        </p:txBody>
      </p:sp>
    </p:spTree>
    <p:extLst>
      <p:ext uri="{BB962C8B-B14F-4D97-AF65-F5344CB8AC3E}">
        <p14:creationId xmlns:p14="http://schemas.microsoft.com/office/powerpoint/2010/main" val="2490145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7B379-39FD-4C25-85FA-CEBD6075CED2}" type="slidenum">
              <a:rPr lang="en-US" smtClean="0"/>
              <a:t>15</a:t>
            </a:fld>
            <a:endParaRPr lang="en-US"/>
          </a:p>
        </p:txBody>
      </p:sp>
    </p:spTree>
    <p:extLst>
      <p:ext uri="{BB962C8B-B14F-4D97-AF65-F5344CB8AC3E}">
        <p14:creationId xmlns:p14="http://schemas.microsoft.com/office/powerpoint/2010/main" val="1092895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 B 2I)</a:t>
            </a:r>
            <a:endParaRPr lang="en-US" dirty="0"/>
          </a:p>
        </p:txBody>
      </p:sp>
      <p:sp>
        <p:nvSpPr>
          <p:cNvPr id="4" name="Slide Number Placeholder 3"/>
          <p:cNvSpPr>
            <a:spLocks noGrp="1"/>
          </p:cNvSpPr>
          <p:nvPr>
            <p:ph type="sldNum" sz="quarter" idx="10"/>
          </p:nvPr>
        </p:nvSpPr>
        <p:spPr/>
        <p:txBody>
          <a:bodyPr/>
          <a:lstStyle/>
          <a:p>
            <a:fld id="{01B7B379-39FD-4C25-85FA-CEBD6075CED2}" type="slidenum">
              <a:rPr lang="en-US" smtClean="0"/>
              <a:t>16</a:t>
            </a:fld>
            <a:endParaRPr lang="en-US"/>
          </a:p>
        </p:txBody>
      </p:sp>
    </p:spTree>
    <p:extLst>
      <p:ext uri="{BB962C8B-B14F-4D97-AF65-F5344CB8AC3E}">
        <p14:creationId xmlns:p14="http://schemas.microsoft.com/office/powerpoint/2010/main" val="3709139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Tahoma"/>
                <a:ea typeface="Times New Roman"/>
                <a:cs typeface="Times New Roman"/>
              </a:rPr>
              <a:t>Consider the following conversation between an officer and the driver of a traffic stop:</a:t>
            </a:r>
          </a:p>
          <a:p>
            <a:pPr marL="0" marR="0">
              <a:spcBef>
                <a:spcPts val="0"/>
              </a:spcBef>
              <a:spcAft>
                <a:spcPts val="0"/>
              </a:spcAft>
            </a:pPr>
            <a:r>
              <a:rPr lang="en-US" sz="1200" b="1" dirty="0" smtClean="0">
                <a:effectLst/>
                <a:latin typeface="Tahoma"/>
                <a:ea typeface="Times New Roman"/>
                <a:cs typeface="Times New Roman"/>
              </a:rPr>
              <a:t>Officer:</a:t>
            </a:r>
            <a:r>
              <a:rPr lang="en-US" sz="1200" dirty="0" smtClean="0">
                <a:effectLst/>
                <a:latin typeface="Tahoma"/>
                <a:ea typeface="Times New Roman"/>
                <a:cs typeface="Times New Roman"/>
              </a:rPr>
              <a:t> “Good morning sir.  My name is Deputy </a:t>
            </a:r>
            <a:r>
              <a:rPr lang="en-US" sz="1200" dirty="0" err="1" smtClean="0">
                <a:effectLst/>
                <a:latin typeface="Tahoma"/>
                <a:ea typeface="Times New Roman"/>
                <a:cs typeface="Times New Roman"/>
              </a:rPr>
              <a:t>Shasten</a:t>
            </a:r>
            <a:r>
              <a:rPr lang="en-US" sz="1200" dirty="0" smtClean="0">
                <a:effectLst/>
                <a:latin typeface="Tahoma"/>
                <a:ea typeface="Times New Roman"/>
                <a:cs typeface="Times New Roman"/>
              </a:rPr>
              <a:t>, and I am with the City Police Department.  Is there a reason you failed to stop at the stop sign on Oakwood and </a:t>
            </a:r>
            <a:r>
              <a:rPr lang="en-US" sz="1200" dirty="0" err="1" smtClean="0">
                <a:effectLst/>
                <a:latin typeface="Tahoma"/>
                <a:ea typeface="Times New Roman"/>
                <a:cs typeface="Times New Roman"/>
              </a:rPr>
              <a:t>Lurth</a:t>
            </a:r>
            <a:r>
              <a:rPr lang="en-US" sz="1200" dirty="0" smtClean="0">
                <a:effectLst/>
                <a:latin typeface="Tahoma"/>
                <a:ea typeface="Times New Roman"/>
                <a:cs typeface="Times New Roman"/>
              </a:rPr>
              <a:t>?”</a:t>
            </a:r>
          </a:p>
          <a:p>
            <a:pPr marL="0" marR="0">
              <a:spcBef>
                <a:spcPts val="0"/>
              </a:spcBef>
              <a:spcAft>
                <a:spcPts val="0"/>
              </a:spcAft>
            </a:pPr>
            <a:r>
              <a:rPr lang="en-US" sz="1200" b="1" dirty="0" smtClean="0">
                <a:effectLst/>
                <a:latin typeface="Tahoma"/>
                <a:ea typeface="Times New Roman"/>
                <a:cs typeface="Times New Roman"/>
              </a:rPr>
              <a:t>Driver:</a:t>
            </a:r>
            <a:r>
              <a:rPr lang="en-US" sz="1200" dirty="0" smtClean="0">
                <a:effectLst/>
                <a:latin typeface="Tahoma"/>
                <a:ea typeface="Times New Roman"/>
                <a:cs typeface="Times New Roman"/>
              </a:rPr>
              <a:t> “Really, I did not stop?”</a:t>
            </a:r>
          </a:p>
          <a:p>
            <a:pPr marL="0" marR="0">
              <a:spcBef>
                <a:spcPts val="0"/>
              </a:spcBef>
              <a:spcAft>
                <a:spcPts val="0"/>
              </a:spcAft>
            </a:pPr>
            <a:r>
              <a:rPr lang="en-US" sz="1200" b="1" dirty="0" smtClean="0">
                <a:effectLst/>
                <a:latin typeface="Tahoma"/>
                <a:ea typeface="Times New Roman"/>
                <a:cs typeface="Times New Roman"/>
              </a:rPr>
              <a:t>Officer:</a:t>
            </a:r>
            <a:r>
              <a:rPr lang="en-US" sz="1200" dirty="0" smtClean="0">
                <a:effectLst/>
                <a:latin typeface="Tahoma"/>
                <a:ea typeface="Times New Roman"/>
                <a:cs typeface="Times New Roman"/>
              </a:rPr>
              <a:t> “No sir, you did not even slow down.”</a:t>
            </a:r>
          </a:p>
          <a:p>
            <a:pPr marL="0" marR="0">
              <a:spcBef>
                <a:spcPts val="0"/>
              </a:spcBef>
              <a:spcAft>
                <a:spcPts val="0"/>
              </a:spcAft>
            </a:pPr>
            <a:r>
              <a:rPr lang="en-US" sz="1200" b="1" dirty="0" smtClean="0">
                <a:effectLst/>
                <a:latin typeface="Tahoma"/>
                <a:ea typeface="Times New Roman"/>
                <a:cs typeface="Times New Roman"/>
              </a:rPr>
              <a:t>Driver:</a:t>
            </a:r>
            <a:r>
              <a:rPr lang="en-US" sz="1200" dirty="0" smtClean="0">
                <a:effectLst/>
                <a:latin typeface="Tahoma"/>
                <a:ea typeface="Times New Roman"/>
                <a:cs typeface="Times New Roman"/>
              </a:rPr>
              <a:t> “Are you sure it was me, I think I did stop and maybe you are just tired and didn’t see me stop.”</a:t>
            </a:r>
          </a:p>
          <a:p>
            <a:pPr marL="0" marR="0">
              <a:spcBef>
                <a:spcPts val="0"/>
              </a:spcBef>
              <a:spcAft>
                <a:spcPts val="0"/>
              </a:spcAft>
            </a:pPr>
            <a:r>
              <a:rPr lang="en-US" sz="1200" b="1" dirty="0" smtClean="0">
                <a:effectLst/>
                <a:latin typeface="Tahoma"/>
                <a:ea typeface="Times New Roman"/>
                <a:cs typeface="Times New Roman"/>
              </a:rPr>
              <a:t>Officer:</a:t>
            </a:r>
            <a:r>
              <a:rPr lang="en-US" sz="1200" dirty="0" smtClean="0">
                <a:effectLst/>
                <a:latin typeface="Tahoma"/>
                <a:ea typeface="Times New Roman"/>
                <a:cs typeface="Times New Roman"/>
              </a:rPr>
              <a:t> “Sir, I just came on shift.  I am sure you did not stop.”</a:t>
            </a:r>
          </a:p>
          <a:p>
            <a:pPr marL="0" marR="0">
              <a:spcBef>
                <a:spcPts val="0"/>
              </a:spcBef>
              <a:spcAft>
                <a:spcPts val="0"/>
              </a:spcAft>
            </a:pPr>
            <a:r>
              <a:rPr lang="en-US" sz="1200" dirty="0" smtClean="0">
                <a:effectLst/>
                <a:latin typeface="Tahoma"/>
                <a:ea typeface="Times New Roman"/>
                <a:cs typeface="Times New Roman"/>
              </a:rPr>
              <a:t> </a:t>
            </a:r>
          </a:p>
          <a:p>
            <a:pPr marL="0" marR="0">
              <a:spcBef>
                <a:spcPts val="0"/>
              </a:spcBef>
              <a:spcAft>
                <a:spcPts val="0"/>
              </a:spcAft>
            </a:pPr>
            <a:r>
              <a:rPr lang="en-US" sz="1200" dirty="0" smtClean="0">
                <a:effectLst/>
                <a:latin typeface="Tahoma"/>
                <a:ea typeface="Times New Roman"/>
                <a:cs typeface="Times New Roman"/>
              </a:rPr>
              <a:t>Now, go back, and reread this conversation.  Read it out loud and in a sincere manner.  Now read the conversation again out loud, but this time say the last statement, by the officer, in a sarcastic manner.  Did you notice that you changed your voice inflection, the rate at which you spoke, and the pitch of your voice when you said the statement?  Just by changing paralanguage you can convey two different messages to the driver.  </a:t>
            </a:r>
          </a:p>
          <a:p>
            <a:pPr marL="0" marR="0">
              <a:spcBef>
                <a:spcPts val="0"/>
              </a:spcBef>
              <a:spcAft>
                <a:spcPts val="0"/>
              </a:spcAft>
            </a:pPr>
            <a:r>
              <a:rPr lang="en-US" sz="1200" dirty="0" smtClean="0">
                <a:effectLst/>
                <a:latin typeface="Tahoma"/>
                <a:ea typeface="Times New Roman"/>
                <a:cs typeface="Times New Roman"/>
              </a:rPr>
              <a:t> </a:t>
            </a:r>
          </a:p>
          <a:p>
            <a:pPr marL="0" marR="0">
              <a:spcBef>
                <a:spcPts val="0"/>
              </a:spcBef>
              <a:spcAft>
                <a:spcPts val="0"/>
              </a:spcAft>
            </a:pPr>
            <a:r>
              <a:rPr lang="en-US" sz="1200" dirty="0" smtClean="0">
                <a:effectLst/>
                <a:latin typeface="Tahoma"/>
                <a:ea typeface="Times New Roman"/>
                <a:cs typeface="Times New Roman"/>
              </a:rPr>
              <a:t>Each message will also be interpreted differently by the driver.  In the first conversation, using a sincere manner, the driver will view the officer as calm and mature.  The driver will be more likely to cooperate with the officer at this time.  Conversely, if the driver detects tones of sarcasm from the officer, the driver will be more likely to become agitated and upset with the whole situation.</a:t>
            </a:r>
          </a:p>
          <a:p>
            <a:pPr marL="0" marR="0">
              <a:spcBef>
                <a:spcPts val="0"/>
              </a:spcBef>
              <a:spcAft>
                <a:spcPts val="0"/>
              </a:spcAft>
            </a:pPr>
            <a:r>
              <a:rPr lang="en-US" sz="1200" dirty="0" smtClean="0">
                <a:effectLst/>
                <a:latin typeface="Tahoma"/>
                <a:ea typeface="Times New Roman"/>
                <a:cs typeface="Times New Roman"/>
              </a:rPr>
              <a:t>Paralinguistic clues are also very important for officers to recognize when listening to subjects.  Not only do these clues reference the attitudes and behaviors of the subject, but they can indicate officer safety issues which are about to arise.</a:t>
            </a:r>
          </a:p>
          <a:p>
            <a:endParaRPr lang="en-US" dirty="0"/>
          </a:p>
        </p:txBody>
      </p:sp>
      <p:sp>
        <p:nvSpPr>
          <p:cNvPr id="4" name="Slide Number Placeholder 3"/>
          <p:cNvSpPr>
            <a:spLocks noGrp="1"/>
          </p:cNvSpPr>
          <p:nvPr>
            <p:ph type="sldNum" sz="quarter" idx="10"/>
          </p:nvPr>
        </p:nvSpPr>
        <p:spPr/>
        <p:txBody>
          <a:bodyPr/>
          <a:lstStyle/>
          <a:p>
            <a:fld id="{01B7B379-39FD-4C25-85FA-CEBD6075CED2}" type="slidenum">
              <a:rPr lang="en-US" smtClean="0"/>
              <a:t>17</a:t>
            </a:fld>
            <a:endParaRPr lang="en-US"/>
          </a:p>
        </p:txBody>
      </p:sp>
    </p:spTree>
    <p:extLst>
      <p:ext uri="{BB962C8B-B14F-4D97-AF65-F5344CB8AC3E}">
        <p14:creationId xmlns:p14="http://schemas.microsoft.com/office/powerpoint/2010/main" val="2798859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 B 2II)</a:t>
            </a:r>
            <a:endParaRPr lang="en-US" dirty="0"/>
          </a:p>
        </p:txBody>
      </p:sp>
      <p:sp>
        <p:nvSpPr>
          <p:cNvPr id="4" name="Slide Number Placeholder 3"/>
          <p:cNvSpPr>
            <a:spLocks noGrp="1"/>
          </p:cNvSpPr>
          <p:nvPr>
            <p:ph type="sldNum" sz="quarter" idx="10"/>
          </p:nvPr>
        </p:nvSpPr>
        <p:spPr/>
        <p:txBody>
          <a:bodyPr/>
          <a:lstStyle/>
          <a:p>
            <a:fld id="{01B7B379-39FD-4C25-85FA-CEBD6075CED2}" type="slidenum">
              <a:rPr lang="en-US" smtClean="0"/>
              <a:t>18</a:t>
            </a:fld>
            <a:endParaRPr lang="en-US"/>
          </a:p>
        </p:txBody>
      </p:sp>
    </p:spTree>
    <p:extLst>
      <p:ext uri="{BB962C8B-B14F-4D97-AF65-F5344CB8AC3E}">
        <p14:creationId xmlns:p14="http://schemas.microsoft.com/office/powerpoint/2010/main" val="3960889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7B379-39FD-4C25-85FA-CEBD6075CED2}" type="slidenum">
              <a:rPr lang="en-US" smtClean="0"/>
              <a:t>19</a:t>
            </a:fld>
            <a:endParaRPr lang="en-US"/>
          </a:p>
        </p:txBody>
      </p:sp>
    </p:spTree>
    <p:extLst>
      <p:ext uri="{BB962C8B-B14F-4D97-AF65-F5344CB8AC3E}">
        <p14:creationId xmlns:p14="http://schemas.microsoft.com/office/powerpoint/2010/main" val="4293839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7B379-39FD-4C25-85FA-CEBD6075CED2}" type="slidenum">
              <a:rPr lang="en-US" smtClean="0"/>
              <a:t>21</a:t>
            </a:fld>
            <a:endParaRPr lang="en-US"/>
          </a:p>
        </p:txBody>
      </p:sp>
    </p:spTree>
    <p:extLst>
      <p:ext uri="{BB962C8B-B14F-4D97-AF65-F5344CB8AC3E}">
        <p14:creationId xmlns:p14="http://schemas.microsoft.com/office/powerpoint/2010/main" val="2744722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Tahoma"/>
                <a:ea typeface="Times New Roman"/>
                <a:cs typeface="Times New Roman"/>
              </a:rPr>
              <a:t>“Did you hear me; I was not speeding past the hospital!” yelled an angry driver who had just been pulled over.  As an officer, did you only hear the words of this subject or did you really focus on what the words meant and how they were said?  </a:t>
            </a:r>
          </a:p>
          <a:p>
            <a:endParaRPr lang="en-US" dirty="0"/>
          </a:p>
        </p:txBody>
      </p:sp>
      <p:sp>
        <p:nvSpPr>
          <p:cNvPr id="4" name="Slide Number Placeholder 3"/>
          <p:cNvSpPr>
            <a:spLocks noGrp="1"/>
          </p:cNvSpPr>
          <p:nvPr>
            <p:ph type="sldNum" sz="quarter" idx="10"/>
          </p:nvPr>
        </p:nvSpPr>
        <p:spPr/>
        <p:txBody>
          <a:bodyPr/>
          <a:lstStyle/>
          <a:p>
            <a:fld id="{01B7B379-39FD-4C25-85FA-CEBD6075CED2}" type="slidenum">
              <a:rPr lang="en-US" smtClean="0"/>
              <a:t>22</a:t>
            </a:fld>
            <a:endParaRPr lang="en-US"/>
          </a:p>
        </p:txBody>
      </p:sp>
    </p:spTree>
    <p:extLst>
      <p:ext uri="{BB962C8B-B14F-4D97-AF65-F5344CB8AC3E}">
        <p14:creationId xmlns:p14="http://schemas.microsoft.com/office/powerpoint/2010/main" val="3972614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7B379-39FD-4C25-85FA-CEBD6075CED2}" type="slidenum">
              <a:rPr lang="en-US" smtClean="0"/>
              <a:t>23</a:t>
            </a:fld>
            <a:endParaRPr lang="en-US"/>
          </a:p>
        </p:txBody>
      </p:sp>
    </p:spTree>
    <p:extLst>
      <p:ext uri="{BB962C8B-B14F-4D97-AF65-F5344CB8AC3E}">
        <p14:creationId xmlns:p14="http://schemas.microsoft.com/office/powerpoint/2010/main" val="1974757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Tahoma"/>
                <a:ea typeface="Times New Roman"/>
                <a:cs typeface="Times New Roman"/>
              </a:rPr>
              <a:t>(Read first part, then have students take turns reading numbered points) </a:t>
            </a:r>
          </a:p>
          <a:p>
            <a:pPr marL="0" marR="0">
              <a:spcBef>
                <a:spcPts val="0"/>
              </a:spcBef>
              <a:spcAft>
                <a:spcPts val="0"/>
              </a:spcAft>
            </a:pPr>
            <a:endParaRPr lang="en-US" sz="1200" dirty="0" smtClean="0">
              <a:effectLst/>
              <a:latin typeface="Tahoma"/>
              <a:ea typeface="Times New Roman"/>
              <a:cs typeface="Times New Roman"/>
            </a:endParaRPr>
          </a:p>
          <a:p>
            <a:pPr marL="0" marR="0">
              <a:spcBef>
                <a:spcPts val="0"/>
              </a:spcBef>
              <a:spcAft>
                <a:spcPts val="0"/>
              </a:spcAft>
            </a:pPr>
            <a:r>
              <a:rPr lang="en-US" sz="1200" dirty="0" smtClean="0">
                <a:effectLst/>
                <a:latin typeface="Tahoma"/>
                <a:ea typeface="Times New Roman"/>
                <a:cs typeface="Times New Roman"/>
              </a:rPr>
              <a:t>According to the article, “Listening Skills”, posted on the Skillsyouneed.com website, there are “10 Principles of Listening”.  Using these 10 principles will help you to be an effective and successful active listener.</a:t>
            </a:r>
          </a:p>
          <a:p>
            <a:pPr marL="457200" marR="0">
              <a:lnSpc>
                <a:spcPct val="107000"/>
              </a:lnSpc>
              <a:spcBef>
                <a:spcPts val="0"/>
              </a:spcBef>
              <a:spcAft>
                <a:spcPts val="0"/>
              </a:spcAft>
            </a:pPr>
            <a:r>
              <a:rPr lang="en-US" sz="1200" dirty="0" smtClean="0">
                <a:effectLst/>
                <a:latin typeface="Tahoma"/>
                <a:ea typeface="Calibri"/>
              </a:rPr>
              <a:t> </a:t>
            </a:r>
            <a:endParaRPr lang="en-US" sz="2000" dirty="0" smtClean="0">
              <a:effectLst/>
              <a:latin typeface="Times New Roman"/>
              <a:ea typeface="Calibri"/>
            </a:endParaRPr>
          </a:p>
          <a:p>
            <a:pPr marL="342900" marR="0" lvl="0" indent="-342900">
              <a:lnSpc>
                <a:spcPct val="107000"/>
              </a:lnSpc>
              <a:spcBef>
                <a:spcPts val="0"/>
              </a:spcBef>
              <a:spcAft>
                <a:spcPts val="0"/>
              </a:spcAft>
              <a:buFont typeface="+mj-lt"/>
              <a:buAutoNum type="arabicPeriod"/>
            </a:pPr>
            <a:r>
              <a:rPr lang="en-US" sz="1200" dirty="0" smtClean="0">
                <a:effectLst/>
                <a:latin typeface="Tahoma"/>
                <a:ea typeface="Calibri"/>
              </a:rPr>
              <a:t>Stop Talking – you need to focus and listen when somebody else is talking, don’t interrupt, talk while they talk, or try to finish their sentences for them (a common practice of controlling type personalities).  Just listen.  When they are done talking you can clarify what they said if need be.</a:t>
            </a:r>
            <a:endParaRPr lang="en-US" sz="2000" dirty="0" smtClean="0">
              <a:effectLst/>
              <a:latin typeface="Times New Roman"/>
              <a:ea typeface="Calibri"/>
            </a:endParaRPr>
          </a:p>
          <a:p>
            <a:pPr marL="342900" marR="0" lvl="0" indent="-342900">
              <a:lnSpc>
                <a:spcPct val="107000"/>
              </a:lnSpc>
              <a:spcBef>
                <a:spcPts val="0"/>
              </a:spcBef>
              <a:spcAft>
                <a:spcPts val="0"/>
              </a:spcAft>
              <a:buFont typeface="+mj-lt"/>
              <a:buAutoNum type="arabicPeriod"/>
            </a:pPr>
            <a:r>
              <a:rPr lang="en-US" sz="1200" dirty="0" smtClean="0">
                <a:effectLst/>
                <a:latin typeface="Tahoma"/>
                <a:ea typeface="Calibri"/>
              </a:rPr>
              <a:t>Prepare to Listen – clear your mind of other thoughts, focus on the subject and the situation, concentrate on interpreting the message being communicated.</a:t>
            </a:r>
            <a:endParaRPr lang="en-US" sz="2000" dirty="0" smtClean="0">
              <a:effectLst/>
              <a:latin typeface="Times New Roman"/>
              <a:ea typeface="Calibri"/>
            </a:endParaRPr>
          </a:p>
          <a:p>
            <a:pPr marL="342900" marR="0" lvl="0" indent="-342900">
              <a:lnSpc>
                <a:spcPct val="107000"/>
              </a:lnSpc>
              <a:spcBef>
                <a:spcPts val="0"/>
              </a:spcBef>
              <a:spcAft>
                <a:spcPts val="0"/>
              </a:spcAft>
              <a:buFont typeface="+mj-lt"/>
              <a:buAutoNum type="arabicPeriod"/>
            </a:pPr>
            <a:r>
              <a:rPr lang="en-US" sz="1200" dirty="0" smtClean="0">
                <a:effectLst/>
                <a:latin typeface="Tahoma"/>
                <a:ea typeface="Calibri"/>
              </a:rPr>
              <a:t>Put the Speaker at Ease – use nods or other gestures to encourage the subject to feel at ease, maintain eye contact to show you are interested and understanding the message.</a:t>
            </a:r>
            <a:endParaRPr lang="en-US" sz="2000" dirty="0" smtClean="0">
              <a:effectLst/>
              <a:latin typeface="Times New Roman"/>
              <a:ea typeface="Calibri"/>
            </a:endParaRPr>
          </a:p>
          <a:p>
            <a:pPr marL="342900" marR="0" lvl="0" indent="-342900">
              <a:lnSpc>
                <a:spcPct val="107000"/>
              </a:lnSpc>
              <a:spcBef>
                <a:spcPts val="0"/>
              </a:spcBef>
              <a:spcAft>
                <a:spcPts val="0"/>
              </a:spcAft>
              <a:buFont typeface="+mj-lt"/>
              <a:buAutoNum type="arabicPeriod"/>
            </a:pPr>
            <a:r>
              <a:rPr lang="en-US" sz="1200" dirty="0" smtClean="0">
                <a:effectLst/>
                <a:latin typeface="Tahoma"/>
                <a:ea typeface="Calibri"/>
              </a:rPr>
              <a:t>Remove Distractions – don’t exhibit behaviors that disrupt the listening process, such as constantly looking away from the subject, shuffling papers, snapping/unsnapping for handcuff holder etc.  All these behaviors tell your subject that you are really not interested in listening to them.</a:t>
            </a:r>
            <a:endParaRPr lang="en-US" sz="2000" dirty="0" smtClean="0">
              <a:effectLst/>
              <a:latin typeface="Times New Roman"/>
              <a:ea typeface="Calibri"/>
            </a:endParaRPr>
          </a:p>
          <a:p>
            <a:pPr marL="342900" marR="0" lvl="0" indent="-342900">
              <a:lnSpc>
                <a:spcPct val="107000"/>
              </a:lnSpc>
              <a:spcBef>
                <a:spcPts val="0"/>
              </a:spcBef>
              <a:spcAft>
                <a:spcPts val="0"/>
              </a:spcAft>
              <a:buFont typeface="+mj-lt"/>
              <a:buAutoNum type="arabicPeriod"/>
            </a:pPr>
            <a:r>
              <a:rPr lang="en-US" sz="1200" dirty="0" smtClean="0">
                <a:effectLst/>
                <a:latin typeface="Tahoma"/>
                <a:ea typeface="Calibri"/>
              </a:rPr>
              <a:t>Empathize – put yourself in the subject’s place, imagine yourself being them.  Don’t be judgmental, erase your preconceived ideas, and have an open mind.  </a:t>
            </a:r>
            <a:endParaRPr lang="en-US" sz="2000" dirty="0" smtClean="0">
              <a:effectLst/>
              <a:latin typeface="Times New Roman"/>
              <a:ea typeface="Calibri"/>
            </a:endParaRPr>
          </a:p>
          <a:p>
            <a:pPr marL="342900" marR="0" lvl="0" indent="-342900">
              <a:lnSpc>
                <a:spcPct val="107000"/>
              </a:lnSpc>
              <a:spcBef>
                <a:spcPts val="0"/>
              </a:spcBef>
              <a:spcAft>
                <a:spcPts val="0"/>
              </a:spcAft>
              <a:buFont typeface="+mj-lt"/>
              <a:buAutoNum type="arabicPeriod"/>
            </a:pPr>
            <a:r>
              <a:rPr lang="en-US" sz="1200" dirty="0" smtClean="0">
                <a:effectLst/>
                <a:latin typeface="Tahoma"/>
                <a:ea typeface="Calibri"/>
              </a:rPr>
              <a:t>Be Patient – let the subject speak their mind, sometimes this will take a long time, especially for someone in great stress.  Never interrupt or try to finish the sentence for the subject with your thoughts.</a:t>
            </a:r>
            <a:endParaRPr lang="en-US" sz="2000" dirty="0" smtClean="0">
              <a:effectLst/>
              <a:latin typeface="Times New Roman"/>
              <a:ea typeface="Calibri"/>
            </a:endParaRPr>
          </a:p>
          <a:p>
            <a:pPr marL="342900" marR="0" lvl="0" indent="-342900">
              <a:lnSpc>
                <a:spcPct val="107000"/>
              </a:lnSpc>
              <a:spcBef>
                <a:spcPts val="0"/>
              </a:spcBef>
              <a:spcAft>
                <a:spcPts val="0"/>
              </a:spcAft>
              <a:buFont typeface="+mj-lt"/>
              <a:buAutoNum type="arabicPeriod"/>
            </a:pPr>
            <a:r>
              <a:rPr lang="en-US" sz="1200" dirty="0" smtClean="0">
                <a:effectLst/>
                <a:latin typeface="Tahoma"/>
                <a:ea typeface="Calibri"/>
              </a:rPr>
              <a:t>Avoid Personal Prejudice – Don’t let the subject’s style of speech irritate and distract you from focusing.  Everyone has different ways of speaking, some are shy, some are nervous, and some just can’t seem to get their points or feeling across.  </a:t>
            </a:r>
            <a:endParaRPr lang="en-US" sz="2000" dirty="0" smtClean="0">
              <a:effectLst/>
              <a:latin typeface="Times New Roman"/>
              <a:ea typeface="Calibri"/>
            </a:endParaRPr>
          </a:p>
          <a:p>
            <a:pPr marL="342900" marR="0" lvl="0" indent="-342900">
              <a:lnSpc>
                <a:spcPct val="107000"/>
              </a:lnSpc>
              <a:spcBef>
                <a:spcPts val="0"/>
              </a:spcBef>
              <a:spcAft>
                <a:spcPts val="0"/>
              </a:spcAft>
              <a:buFont typeface="+mj-lt"/>
              <a:buAutoNum type="arabicPeriod"/>
            </a:pPr>
            <a:r>
              <a:rPr lang="en-US" sz="1200" dirty="0" smtClean="0">
                <a:effectLst/>
                <a:latin typeface="Tahoma"/>
                <a:ea typeface="Calibri"/>
              </a:rPr>
              <a:t>Listen to the Tone – the volume, pitch and inflections being used can tell a lot about the subject and the situation they are in.  Use this to your advantage in interpreting what the subject is trying to say.</a:t>
            </a:r>
            <a:endParaRPr lang="en-US" sz="2000" dirty="0" smtClean="0">
              <a:effectLst/>
              <a:latin typeface="Times New Roman"/>
              <a:ea typeface="Calibri"/>
            </a:endParaRPr>
          </a:p>
          <a:p>
            <a:pPr marL="342900" marR="0" lvl="0" indent="-342900">
              <a:lnSpc>
                <a:spcPct val="107000"/>
              </a:lnSpc>
              <a:spcBef>
                <a:spcPts val="0"/>
              </a:spcBef>
              <a:spcAft>
                <a:spcPts val="600"/>
              </a:spcAft>
              <a:buFont typeface="+mj-lt"/>
              <a:buAutoNum type="arabicPeriod"/>
            </a:pPr>
            <a:r>
              <a:rPr lang="en-US" sz="1200" dirty="0" smtClean="0">
                <a:effectLst/>
                <a:latin typeface="Tahoma"/>
                <a:ea typeface="Calibri"/>
              </a:rPr>
              <a:t>Listen for Ideas, Not Just Words – depending on the situation it is not always easy to get the whole message from an aggravated or upset person.  Listen for the bits and pieces that make up the whole picture.  </a:t>
            </a:r>
            <a:endParaRPr lang="en-US" sz="2000" dirty="0" smtClean="0">
              <a:effectLst/>
              <a:latin typeface="Times New Roman"/>
              <a:ea typeface="Calibri"/>
            </a:endParaRPr>
          </a:p>
          <a:p>
            <a:r>
              <a:rPr lang="en-US" sz="1200" dirty="0" smtClean="0">
                <a:effectLst/>
                <a:latin typeface="Tahoma"/>
                <a:ea typeface="Times New Roman"/>
              </a:rPr>
              <a:t>10. Wait and Watch for Non-Verbal Communication – your eyes (as we will see in the nonverbal behavior section) play an important part by watching for additional information that is being transmitted via nonverbal behavior.</a:t>
            </a:r>
            <a:endParaRPr lang="en-US" dirty="0"/>
          </a:p>
        </p:txBody>
      </p:sp>
      <p:sp>
        <p:nvSpPr>
          <p:cNvPr id="4" name="Slide Number Placeholder 3"/>
          <p:cNvSpPr>
            <a:spLocks noGrp="1"/>
          </p:cNvSpPr>
          <p:nvPr>
            <p:ph type="sldNum" sz="quarter" idx="10"/>
          </p:nvPr>
        </p:nvSpPr>
        <p:spPr/>
        <p:txBody>
          <a:bodyPr/>
          <a:lstStyle/>
          <a:p>
            <a:fld id="{01B7B379-39FD-4C25-85FA-CEBD6075CED2}" type="slidenum">
              <a:rPr lang="en-US" smtClean="0"/>
              <a:t>25</a:t>
            </a:fld>
            <a:endParaRPr lang="en-US"/>
          </a:p>
        </p:txBody>
      </p:sp>
    </p:spTree>
    <p:extLst>
      <p:ext uri="{BB962C8B-B14F-4D97-AF65-F5344CB8AC3E}">
        <p14:creationId xmlns:p14="http://schemas.microsoft.com/office/powerpoint/2010/main" val="92059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7B379-39FD-4C25-85FA-CEBD6075CED2}" type="slidenum">
              <a:rPr lang="en-US" smtClean="0"/>
              <a:t>2</a:t>
            </a:fld>
            <a:endParaRPr lang="en-US"/>
          </a:p>
        </p:txBody>
      </p:sp>
    </p:spTree>
    <p:extLst>
      <p:ext uri="{BB962C8B-B14F-4D97-AF65-F5344CB8AC3E}">
        <p14:creationId xmlns:p14="http://schemas.microsoft.com/office/powerpoint/2010/main" val="1439705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 B2III)</a:t>
            </a:r>
            <a:endParaRPr lang="en-US" dirty="0"/>
          </a:p>
        </p:txBody>
      </p:sp>
      <p:sp>
        <p:nvSpPr>
          <p:cNvPr id="4" name="Slide Number Placeholder 3"/>
          <p:cNvSpPr>
            <a:spLocks noGrp="1"/>
          </p:cNvSpPr>
          <p:nvPr>
            <p:ph type="sldNum" sz="quarter" idx="10"/>
          </p:nvPr>
        </p:nvSpPr>
        <p:spPr/>
        <p:txBody>
          <a:bodyPr/>
          <a:lstStyle/>
          <a:p>
            <a:fld id="{01B7B379-39FD-4C25-85FA-CEBD6075CED2}" type="slidenum">
              <a:rPr lang="en-US" smtClean="0"/>
              <a:t>26</a:t>
            </a:fld>
            <a:endParaRPr lang="en-US"/>
          </a:p>
        </p:txBody>
      </p:sp>
    </p:spTree>
    <p:extLst>
      <p:ext uri="{BB962C8B-B14F-4D97-AF65-F5344CB8AC3E}">
        <p14:creationId xmlns:p14="http://schemas.microsoft.com/office/powerpoint/2010/main" val="3234928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Tahoma"/>
                <a:ea typeface="Times New Roman"/>
                <a:cs typeface="Times New Roman"/>
              </a:rPr>
              <a:t>(After</a:t>
            </a:r>
            <a:r>
              <a:rPr lang="en-US" sz="1200" baseline="0" dirty="0" smtClean="0">
                <a:effectLst/>
                <a:latin typeface="Tahoma"/>
                <a:ea typeface="Times New Roman"/>
                <a:cs typeface="Times New Roman"/>
              </a:rPr>
              <a:t> reading first part, have students take turns reading numbered points)</a:t>
            </a:r>
          </a:p>
          <a:p>
            <a:pPr marL="0" marR="0">
              <a:spcBef>
                <a:spcPts val="0"/>
              </a:spcBef>
              <a:spcAft>
                <a:spcPts val="0"/>
              </a:spcAft>
            </a:pPr>
            <a:endParaRPr lang="en-US" sz="1200" baseline="0" dirty="0" smtClean="0">
              <a:effectLst/>
              <a:latin typeface="Tahoma"/>
              <a:ea typeface="Times New Roman"/>
              <a:cs typeface="Times New Roman"/>
            </a:endParaRPr>
          </a:p>
          <a:p>
            <a:pPr marL="0" marR="0">
              <a:spcBef>
                <a:spcPts val="0"/>
              </a:spcBef>
              <a:spcAft>
                <a:spcPts val="0"/>
              </a:spcAft>
            </a:pPr>
            <a:r>
              <a:rPr lang="en-US" sz="1200" dirty="0" smtClean="0">
                <a:effectLst/>
                <a:latin typeface="Tahoma"/>
                <a:ea typeface="Times New Roman"/>
                <a:cs typeface="Times New Roman"/>
              </a:rPr>
              <a:t>In an article by Justin Freeman, former police officer with the Springfield, Missouri police department, entitled, “5 things police officers should know about their body language”, he states that officers should ask themselves the following five questions:</a:t>
            </a:r>
          </a:p>
          <a:p>
            <a:pPr marL="0" marR="0">
              <a:spcBef>
                <a:spcPts val="0"/>
              </a:spcBef>
              <a:spcAft>
                <a:spcPts val="0"/>
              </a:spcAft>
            </a:pPr>
            <a:r>
              <a:rPr lang="en-US" sz="1200" dirty="0" smtClean="0">
                <a:effectLst/>
                <a:latin typeface="Tahoma"/>
                <a:ea typeface="Times New Roman"/>
                <a:cs typeface="Times New Roman"/>
              </a:rPr>
              <a:t> </a:t>
            </a:r>
          </a:p>
          <a:p>
            <a:pPr marL="228600" marR="0">
              <a:lnSpc>
                <a:spcPct val="107000"/>
              </a:lnSpc>
              <a:spcBef>
                <a:spcPts val="0"/>
              </a:spcBef>
              <a:spcAft>
                <a:spcPts val="0"/>
              </a:spcAft>
            </a:pPr>
            <a:r>
              <a:rPr lang="en-US" sz="1200" dirty="0" smtClean="0">
                <a:effectLst/>
                <a:latin typeface="Tahoma"/>
                <a:ea typeface="Calibri"/>
              </a:rPr>
              <a:t>1.	Is my appearance a head start or a hurdle? We have all seen those officers that look less than 	professional in their uniforms.  What tone does this appearance set when dealing with the public?  	Is it a tone of pride, organization, and discipline, or is it a tone of carelessness, non-readiness, or 	an attitude of “it’s just another job”?</a:t>
            </a:r>
            <a:endParaRPr lang="en-US" sz="2000" dirty="0" smtClean="0">
              <a:effectLst/>
              <a:latin typeface="Times New Roman"/>
              <a:ea typeface="Calibri"/>
            </a:endParaRPr>
          </a:p>
          <a:p>
            <a:pPr marL="228600" marR="0">
              <a:lnSpc>
                <a:spcPct val="107000"/>
              </a:lnSpc>
              <a:spcBef>
                <a:spcPts val="0"/>
              </a:spcBef>
              <a:spcAft>
                <a:spcPts val="0"/>
              </a:spcAft>
            </a:pPr>
            <a:r>
              <a:rPr lang="en-US" sz="1200" dirty="0" smtClean="0">
                <a:effectLst/>
                <a:latin typeface="Tahoma"/>
                <a:ea typeface="Calibri"/>
              </a:rPr>
              <a:t>2.	Do I think the people I work with (and work for) are worth my time and effort?  Officers answer 	many service calls a day, make traffic stops, and have to deal with a multitude of people who have 	many viewpoints, and attitudes.  It can become a “hassle” at times.  Officers need to be aware of 	the nonverbal behaviors that may intrude upon the verbal messages they are trying to exhibit.  	Impatience, looks of boredom, disbelief and rolling of the eyes are indicators to the public of what 	the officer’s demeanor is.  If the public views the officer’s demeanor as less than positive, then the 	officer’s effectiveness has gone by the wayside.</a:t>
            </a:r>
            <a:endParaRPr lang="en-US" sz="2000" dirty="0" smtClean="0">
              <a:effectLst/>
              <a:latin typeface="Times New Roman"/>
              <a:ea typeface="Calibri"/>
            </a:endParaRPr>
          </a:p>
          <a:p>
            <a:pPr marL="228600" marR="0">
              <a:lnSpc>
                <a:spcPct val="107000"/>
              </a:lnSpc>
              <a:spcBef>
                <a:spcPts val="0"/>
              </a:spcBef>
              <a:spcAft>
                <a:spcPts val="0"/>
              </a:spcAft>
            </a:pPr>
            <a:r>
              <a:rPr lang="en-US" sz="1200" dirty="0" smtClean="0">
                <a:effectLst/>
                <a:latin typeface="Tahoma"/>
                <a:ea typeface="Calibri"/>
              </a:rPr>
              <a:t>3.	What am I doing with my hands?  An officer’s hands, whether moving or not, can be either a 	reinforcement to the verbal communication or can be viewed as very intimidating.  The officer 	who, unknowingly, rests his hand on his gun, or other items on the duty belt, may actually be 	intimidating people while he talks.  Nonverbal intimidation, however, does have its place in certain 	situations.  But the officer needs to be cognizant of and in control of those behaviors.</a:t>
            </a:r>
            <a:endParaRPr lang="en-US" sz="2000" dirty="0" smtClean="0">
              <a:effectLst/>
              <a:latin typeface="Times New Roman"/>
              <a:ea typeface="Calibri"/>
            </a:endParaRPr>
          </a:p>
          <a:p>
            <a:pPr marL="228600" marR="0">
              <a:lnSpc>
                <a:spcPct val="107000"/>
              </a:lnSpc>
              <a:spcBef>
                <a:spcPts val="0"/>
              </a:spcBef>
              <a:spcAft>
                <a:spcPts val="0"/>
              </a:spcAft>
            </a:pPr>
            <a:r>
              <a:rPr lang="en-US" sz="1200" dirty="0" smtClean="0">
                <a:effectLst/>
                <a:latin typeface="Tahoma"/>
                <a:ea typeface="Calibri"/>
              </a:rPr>
              <a:t>4.	What am I doing with my head and eyes?  An officer’s head and eyes play a very important part in 	nonverbal communication.  Consider the following scenario:  Two officers respond to the local bar 	for a call of a bar room fight between two individuals.   The officers separate the individuals, but 	because of the logistics of the bar they are unable to separate them to different rooms.  The 	primary officer begins to talk to the first individual “A”, while still being able to see the second 	individual “B” standing with his back-up officer.  While talking to the first individual “A” the primary 	officer consistently looks towards the other individual “B”.  As the second individual “B” begins to 	yell things at the first individual “A”, the primary officer nods his head as if he is agreeing with the 	yelling individual “B”.  What nonverbal message has the primary officer just sent to the first 	individual “A”?  Do you think the first individual “A” might think that the primary officer is now 	agreeing with the second individual “B”?  When the primary officer nods his head and keeps 	making eye contact with the second individual “B” he has now shut communication with the first 	individual “A”.  The rapport he was hoping to build has been lost due to his unknowingly nonverbal 	behavior. </a:t>
            </a:r>
            <a:endParaRPr lang="en-US" sz="2000" dirty="0" smtClean="0">
              <a:effectLst/>
              <a:latin typeface="Times New Roman"/>
              <a:ea typeface="Calibri"/>
            </a:endParaRPr>
          </a:p>
          <a:p>
            <a:pPr marL="457200" marR="0" indent="-228600">
              <a:lnSpc>
                <a:spcPct val="107000"/>
              </a:lnSpc>
              <a:spcBef>
                <a:spcPts val="0"/>
              </a:spcBef>
              <a:spcAft>
                <a:spcPts val="600"/>
              </a:spcAft>
              <a:buAutoNum type="arabicPeriod" startAt="5"/>
            </a:pPr>
            <a:r>
              <a:rPr lang="en-US" sz="1200" dirty="0" smtClean="0">
                <a:effectLst/>
                <a:latin typeface="Tahoma"/>
                <a:ea typeface="Calibri"/>
              </a:rPr>
              <a:t>Am I conscious of my handshake?  Our natural tendency when offered a hand to shake is to reach 	out and shake it.  Thus conveying trust, respect, balance, and equality towards the other person.  	However, when in uniform, a handshake means much more.  Some handshakes, such as those 	with business owners, other agency personnel and citizens at community functions, are every day, 	no problem, handshakes.  But handshakes change drastically when you are dealing with people on 	a call for service.  Officers should avoid handshakes on service calls until friend and foe can be 	sorted out.  Handshakes show a sign of acceptance and can be very powerful in certain situations.  	Thus, it can be nonproductive to hand them out casually or without considering the message being 	sent. </a:t>
            </a:r>
          </a:p>
          <a:p>
            <a:pPr marL="0" marR="0">
              <a:spcBef>
                <a:spcPts val="0"/>
              </a:spcBef>
              <a:spcAft>
                <a:spcPts val="0"/>
              </a:spcAft>
            </a:pPr>
            <a:r>
              <a:rPr lang="en-US" sz="2000" dirty="0" smtClean="0">
                <a:effectLst/>
                <a:latin typeface="Tahoma"/>
                <a:ea typeface="Times New Roman"/>
                <a:cs typeface="Times New Roman"/>
              </a:rPr>
              <a:t>Obviously, this is just a few of the nonverbal behaviors to be aware of.  One could develop an exhausting list of all the different behaviors which are conveyed by officers during service calls.</a:t>
            </a:r>
          </a:p>
          <a:p>
            <a:pPr marL="228600" marR="0" indent="0">
              <a:lnSpc>
                <a:spcPct val="107000"/>
              </a:lnSpc>
              <a:spcBef>
                <a:spcPts val="0"/>
              </a:spcBef>
              <a:spcAft>
                <a:spcPts val="600"/>
              </a:spcAft>
              <a:buNone/>
            </a:pPr>
            <a:endParaRPr lang="en-US" sz="2000" dirty="0" smtClean="0">
              <a:effectLst/>
              <a:latin typeface="Times New Roman"/>
              <a:ea typeface="Calibri"/>
            </a:endParaRPr>
          </a:p>
          <a:p>
            <a:endParaRPr lang="en-US" dirty="0"/>
          </a:p>
        </p:txBody>
      </p:sp>
      <p:sp>
        <p:nvSpPr>
          <p:cNvPr id="4" name="Slide Number Placeholder 3"/>
          <p:cNvSpPr>
            <a:spLocks noGrp="1"/>
          </p:cNvSpPr>
          <p:nvPr>
            <p:ph type="sldNum" sz="quarter" idx="10"/>
          </p:nvPr>
        </p:nvSpPr>
        <p:spPr/>
        <p:txBody>
          <a:bodyPr/>
          <a:lstStyle/>
          <a:p>
            <a:fld id="{01B7B379-39FD-4C25-85FA-CEBD6075CED2}" type="slidenum">
              <a:rPr lang="en-US" smtClean="0"/>
              <a:t>27</a:t>
            </a:fld>
            <a:endParaRPr lang="en-US"/>
          </a:p>
        </p:txBody>
      </p:sp>
    </p:spTree>
    <p:extLst>
      <p:ext uri="{BB962C8B-B14F-4D97-AF65-F5344CB8AC3E}">
        <p14:creationId xmlns:p14="http://schemas.microsoft.com/office/powerpoint/2010/main" val="2769352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7B379-39FD-4C25-85FA-CEBD6075CED2}" type="slidenum">
              <a:rPr lang="en-US" smtClean="0"/>
              <a:t>28</a:t>
            </a:fld>
            <a:endParaRPr lang="en-US"/>
          </a:p>
        </p:txBody>
      </p:sp>
    </p:spTree>
    <p:extLst>
      <p:ext uri="{BB962C8B-B14F-4D97-AF65-F5344CB8AC3E}">
        <p14:creationId xmlns:p14="http://schemas.microsoft.com/office/powerpoint/2010/main" val="34741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 B2IV)</a:t>
            </a:r>
            <a:endParaRPr lang="en-US" dirty="0"/>
          </a:p>
        </p:txBody>
      </p:sp>
      <p:sp>
        <p:nvSpPr>
          <p:cNvPr id="4" name="Slide Number Placeholder 3"/>
          <p:cNvSpPr>
            <a:spLocks noGrp="1"/>
          </p:cNvSpPr>
          <p:nvPr>
            <p:ph type="sldNum" sz="quarter" idx="10"/>
          </p:nvPr>
        </p:nvSpPr>
        <p:spPr/>
        <p:txBody>
          <a:bodyPr/>
          <a:lstStyle/>
          <a:p>
            <a:fld id="{01B7B379-39FD-4C25-85FA-CEBD6075CED2}" type="slidenum">
              <a:rPr lang="en-US" smtClean="0"/>
              <a:t>29</a:t>
            </a:fld>
            <a:endParaRPr lang="en-US"/>
          </a:p>
        </p:txBody>
      </p:sp>
    </p:spTree>
    <p:extLst>
      <p:ext uri="{BB962C8B-B14F-4D97-AF65-F5344CB8AC3E}">
        <p14:creationId xmlns:p14="http://schemas.microsoft.com/office/powerpoint/2010/main" val="1964952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7B379-39FD-4C25-85FA-CEBD6075CED2}" type="slidenum">
              <a:rPr lang="en-US" smtClean="0"/>
              <a:t>30</a:t>
            </a:fld>
            <a:endParaRPr lang="en-US"/>
          </a:p>
        </p:txBody>
      </p:sp>
    </p:spTree>
    <p:extLst>
      <p:ext uri="{BB962C8B-B14F-4D97-AF65-F5344CB8AC3E}">
        <p14:creationId xmlns:p14="http://schemas.microsoft.com/office/powerpoint/2010/main" val="1291150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Tahoma"/>
                <a:ea typeface="Times New Roman"/>
                <a:cs typeface="Times New Roman"/>
              </a:rPr>
              <a:t>Consider the following scenario:  Officer </a:t>
            </a:r>
            <a:r>
              <a:rPr lang="en-US" sz="1200" dirty="0" err="1" smtClean="0">
                <a:effectLst/>
                <a:latin typeface="Tahoma"/>
                <a:ea typeface="Times New Roman"/>
                <a:cs typeface="Times New Roman"/>
              </a:rPr>
              <a:t>Lingon</a:t>
            </a:r>
            <a:r>
              <a:rPr lang="en-US" sz="1200" dirty="0" smtClean="0">
                <a:effectLst/>
                <a:latin typeface="Tahoma"/>
                <a:ea typeface="Times New Roman"/>
                <a:cs typeface="Times New Roman"/>
              </a:rPr>
              <a:t>, while dealing with a domestic situation where both individuals were being cooperative, determined the male subject was the primary aggressor.  Because Officer </a:t>
            </a:r>
            <a:r>
              <a:rPr lang="en-US" sz="1200" dirty="0" err="1" smtClean="0">
                <a:effectLst/>
                <a:latin typeface="Tahoma"/>
                <a:ea typeface="Times New Roman"/>
                <a:cs typeface="Times New Roman"/>
              </a:rPr>
              <a:t>Lingon</a:t>
            </a:r>
            <a:r>
              <a:rPr lang="en-US" sz="1200" dirty="0" smtClean="0">
                <a:effectLst/>
                <a:latin typeface="Tahoma"/>
                <a:ea typeface="Times New Roman"/>
                <a:cs typeface="Times New Roman"/>
              </a:rPr>
              <a:t> let his emotions come into play, he felt that the male aggressor, before being handcuffed, needed to be lectured on appropriate treatment of women.  Officer </a:t>
            </a:r>
            <a:r>
              <a:rPr lang="en-US" sz="1200" dirty="0" err="1" smtClean="0">
                <a:effectLst/>
                <a:latin typeface="Tahoma"/>
                <a:ea typeface="Times New Roman"/>
                <a:cs typeface="Times New Roman"/>
              </a:rPr>
              <a:t>Lingon</a:t>
            </a:r>
            <a:r>
              <a:rPr lang="en-US" sz="1200" dirty="0" smtClean="0">
                <a:effectLst/>
                <a:latin typeface="Tahoma"/>
                <a:ea typeface="Times New Roman"/>
                <a:cs typeface="Times New Roman"/>
              </a:rPr>
              <a:t> approached the male, put his finger up to the male’s face and began berating and sternly reprimanding the male.  The male became agitated, angry and grabbed </a:t>
            </a:r>
            <a:r>
              <a:rPr lang="en-US" sz="1200" dirty="0" err="1" smtClean="0">
                <a:effectLst/>
                <a:latin typeface="Tahoma"/>
                <a:ea typeface="Times New Roman"/>
                <a:cs typeface="Times New Roman"/>
              </a:rPr>
              <a:t>Lingon’s</a:t>
            </a:r>
            <a:r>
              <a:rPr lang="en-US" sz="1200" dirty="0" smtClean="0">
                <a:effectLst/>
                <a:latin typeface="Tahoma"/>
                <a:ea typeface="Times New Roman"/>
                <a:cs typeface="Times New Roman"/>
              </a:rPr>
              <a:t> arm and ……. you can imagine what occurred from there.</a:t>
            </a:r>
          </a:p>
          <a:p>
            <a:pPr marL="0" marR="0">
              <a:spcBef>
                <a:spcPts val="0"/>
              </a:spcBef>
              <a:spcAft>
                <a:spcPts val="0"/>
              </a:spcAft>
            </a:pPr>
            <a:r>
              <a:rPr lang="en-US" sz="1200" dirty="0" smtClean="0">
                <a:effectLst/>
                <a:latin typeface="Tahoma"/>
                <a:ea typeface="Times New Roman"/>
                <a:cs typeface="Times New Roman"/>
              </a:rPr>
              <a:t> </a:t>
            </a:r>
          </a:p>
          <a:p>
            <a:pPr marL="0" marR="0">
              <a:spcBef>
                <a:spcPts val="0"/>
              </a:spcBef>
              <a:spcAft>
                <a:spcPts val="0"/>
              </a:spcAft>
            </a:pPr>
            <a:r>
              <a:rPr lang="en-US" sz="1200" dirty="0" smtClean="0">
                <a:effectLst/>
                <a:latin typeface="Tahoma"/>
                <a:ea typeface="Times New Roman"/>
                <a:cs typeface="Times New Roman"/>
              </a:rPr>
              <a:t>In this scenario, did Officer </a:t>
            </a:r>
            <a:r>
              <a:rPr lang="en-US" sz="1200" dirty="0" err="1" smtClean="0">
                <a:effectLst/>
                <a:latin typeface="Tahoma"/>
                <a:ea typeface="Times New Roman"/>
                <a:cs typeface="Times New Roman"/>
              </a:rPr>
              <a:t>Lingon</a:t>
            </a:r>
            <a:r>
              <a:rPr lang="en-US" sz="1200" dirty="0" smtClean="0">
                <a:effectLst/>
                <a:latin typeface="Tahoma"/>
                <a:ea typeface="Times New Roman"/>
                <a:cs typeface="Times New Roman"/>
              </a:rPr>
              <a:t> need to enter the intimate space of the male?  Did Officer </a:t>
            </a:r>
            <a:r>
              <a:rPr lang="en-US" sz="1200" dirty="0" err="1" smtClean="0">
                <a:effectLst/>
                <a:latin typeface="Tahoma"/>
                <a:ea typeface="Times New Roman"/>
                <a:cs typeface="Times New Roman"/>
              </a:rPr>
              <a:t>Lingon’s</a:t>
            </a:r>
            <a:r>
              <a:rPr lang="en-US" sz="1200" dirty="0" smtClean="0">
                <a:effectLst/>
                <a:latin typeface="Tahoma"/>
                <a:ea typeface="Times New Roman"/>
                <a:cs typeface="Times New Roman"/>
              </a:rPr>
              <a:t> actions serve to escalate the situation at hand?  How should Officer </a:t>
            </a:r>
            <a:r>
              <a:rPr lang="en-US" sz="1200" dirty="0" err="1" smtClean="0">
                <a:effectLst/>
                <a:latin typeface="Tahoma"/>
                <a:ea typeface="Times New Roman"/>
                <a:cs typeface="Times New Roman"/>
              </a:rPr>
              <a:t>Lingon</a:t>
            </a:r>
            <a:r>
              <a:rPr lang="en-US" sz="1200" dirty="0" smtClean="0">
                <a:effectLst/>
                <a:latin typeface="Tahoma"/>
                <a:ea typeface="Times New Roman"/>
                <a:cs typeface="Times New Roman"/>
              </a:rPr>
              <a:t> have handled the situation?</a:t>
            </a:r>
          </a:p>
          <a:p>
            <a:pPr marL="0" marR="0">
              <a:spcBef>
                <a:spcPts val="0"/>
              </a:spcBef>
              <a:spcAft>
                <a:spcPts val="0"/>
              </a:spcAft>
            </a:pPr>
            <a:r>
              <a:rPr lang="en-US" sz="1200" dirty="0" smtClean="0">
                <a:effectLst/>
                <a:latin typeface="Tahoma"/>
                <a:ea typeface="Times New Roman"/>
                <a:cs typeface="Times New Roman"/>
              </a:rPr>
              <a:t>Law enforcement officers should always recognize the safety factors of proxemics.  Prior to the late 1980s, being close meant being in control of the situation for officers.  This could not be further from the truth. In fact, the closer an officer is to a suspect the more dangerous the situation can become.</a:t>
            </a:r>
          </a:p>
          <a:p>
            <a:endParaRPr lang="en-US" dirty="0"/>
          </a:p>
        </p:txBody>
      </p:sp>
      <p:sp>
        <p:nvSpPr>
          <p:cNvPr id="4" name="Slide Number Placeholder 3"/>
          <p:cNvSpPr>
            <a:spLocks noGrp="1"/>
          </p:cNvSpPr>
          <p:nvPr>
            <p:ph type="sldNum" sz="quarter" idx="10"/>
          </p:nvPr>
        </p:nvSpPr>
        <p:spPr/>
        <p:txBody>
          <a:bodyPr/>
          <a:lstStyle/>
          <a:p>
            <a:fld id="{01B7B379-39FD-4C25-85FA-CEBD6075CED2}" type="slidenum">
              <a:rPr lang="en-US" smtClean="0"/>
              <a:t>31</a:t>
            </a:fld>
            <a:endParaRPr lang="en-US"/>
          </a:p>
        </p:txBody>
      </p:sp>
    </p:spTree>
    <p:extLst>
      <p:ext uri="{BB962C8B-B14F-4D97-AF65-F5344CB8AC3E}">
        <p14:creationId xmlns:p14="http://schemas.microsoft.com/office/powerpoint/2010/main" val="1082549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7B379-39FD-4C25-85FA-CEBD6075CED2}" type="slidenum">
              <a:rPr lang="en-US" smtClean="0"/>
              <a:t>32</a:t>
            </a:fld>
            <a:endParaRPr lang="en-US"/>
          </a:p>
        </p:txBody>
      </p:sp>
    </p:spTree>
    <p:extLst>
      <p:ext uri="{BB962C8B-B14F-4D97-AF65-F5344CB8AC3E}">
        <p14:creationId xmlns:p14="http://schemas.microsoft.com/office/powerpoint/2010/main" val="3779462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7B379-39FD-4C25-85FA-CEBD6075CED2}" type="slidenum">
              <a:rPr lang="en-US" smtClean="0"/>
              <a:t>33</a:t>
            </a:fld>
            <a:endParaRPr lang="en-US"/>
          </a:p>
        </p:txBody>
      </p:sp>
    </p:spTree>
    <p:extLst>
      <p:ext uri="{BB962C8B-B14F-4D97-AF65-F5344CB8AC3E}">
        <p14:creationId xmlns:p14="http://schemas.microsoft.com/office/powerpoint/2010/main" val="2968484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7B379-39FD-4C25-85FA-CEBD6075CED2}" type="slidenum">
              <a:rPr lang="en-US" smtClean="0"/>
              <a:t>34</a:t>
            </a:fld>
            <a:endParaRPr lang="en-US"/>
          </a:p>
        </p:txBody>
      </p:sp>
    </p:spTree>
    <p:extLst>
      <p:ext uri="{BB962C8B-B14F-4D97-AF65-F5344CB8AC3E}">
        <p14:creationId xmlns:p14="http://schemas.microsoft.com/office/powerpoint/2010/main" val="1165108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7B379-39FD-4C25-85FA-CEBD6075CED2}" type="slidenum">
              <a:rPr lang="en-US" smtClean="0"/>
              <a:t>35</a:t>
            </a:fld>
            <a:endParaRPr lang="en-US"/>
          </a:p>
        </p:txBody>
      </p:sp>
    </p:spTree>
    <p:extLst>
      <p:ext uri="{BB962C8B-B14F-4D97-AF65-F5344CB8AC3E}">
        <p14:creationId xmlns:p14="http://schemas.microsoft.com/office/powerpoint/2010/main" val="413276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7B379-39FD-4C25-85FA-CEBD6075CED2}" type="slidenum">
              <a:rPr lang="en-US" smtClean="0"/>
              <a:t>3</a:t>
            </a:fld>
            <a:endParaRPr lang="en-US"/>
          </a:p>
        </p:txBody>
      </p:sp>
    </p:spTree>
    <p:extLst>
      <p:ext uri="{BB962C8B-B14F-4D97-AF65-F5344CB8AC3E}">
        <p14:creationId xmlns:p14="http://schemas.microsoft.com/office/powerpoint/2010/main" val="9805683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 C 1-3)</a:t>
            </a:r>
          </a:p>
          <a:p>
            <a:pPr marL="342900" marR="0" lvl="0" indent="-342900">
              <a:spcBef>
                <a:spcPts val="0"/>
              </a:spcBef>
              <a:spcAft>
                <a:spcPts val="0"/>
              </a:spcAft>
              <a:buFont typeface="Symbol"/>
              <a:buChar char=""/>
            </a:pPr>
            <a:r>
              <a:rPr lang="en-US" sz="1200" dirty="0" smtClean="0">
                <a:effectLst/>
                <a:latin typeface="Tahoma"/>
                <a:ea typeface="Times New Roman"/>
                <a:cs typeface="Times New Roman"/>
              </a:rPr>
              <a:t>While different for each culture, the communication process is comprised of essentially three components – language, culture, and ethnicity.</a:t>
            </a:r>
          </a:p>
          <a:p>
            <a:pPr marL="342900" marR="0" lvl="0" indent="-342900">
              <a:spcBef>
                <a:spcPts val="0"/>
              </a:spcBef>
              <a:spcAft>
                <a:spcPts val="0"/>
              </a:spcAft>
              <a:buFont typeface="Symbol"/>
              <a:buChar char=""/>
            </a:pPr>
            <a:r>
              <a:rPr lang="en-US" sz="1200" dirty="0" smtClean="0">
                <a:effectLst/>
                <a:latin typeface="Tahoma"/>
                <a:ea typeface="Times New Roman"/>
                <a:cs typeface="Times New Roman"/>
              </a:rPr>
              <a:t>These three components are the cultural foundations for its people’s self-concept, cognitive and coping skills.</a:t>
            </a:r>
          </a:p>
          <a:p>
            <a:pPr marL="342900" marR="0" lvl="0" indent="-342900">
              <a:spcBef>
                <a:spcPts val="0"/>
              </a:spcBef>
              <a:spcAft>
                <a:spcPts val="0"/>
              </a:spcAft>
              <a:buFont typeface="Symbol"/>
              <a:buChar char=""/>
            </a:pPr>
            <a:r>
              <a:rPr lang="en-US" sz="1200" dirty="0" smtClean="0">
                <a:effectLst/>
                <a:latin typeface="Tahoma"/>
                <a:ea typeface="Times New Roman"/>
                <a:cs typeface="Times New Roman"/>
              </a:rPr>
              <a:t>As such, each culture has different “rules” for speaking and listening.</a:t>
            </a:r>
          </a:p>
          <a:p>
            <a:pPr marL="342900" marR="0" lvl="0" indent="-342900">
              <a:spcBef>
                <a:spcPts val="0"/>
              </a:spcBef>
              <a:spcAft>
                <a:spcPts val="0"/>
              </a:spcAft>
              <a:buFont typeface="Symbol"/>
              <a:buChar char=""/>
            </a:pPr>
            <a:r>
              <a:rPr lang="en-US" sz="1200" dirty="0" smtClean="0">
                <a:effectLst/>
                <a:latin typeface="Tahoma"/>
                <a:ea typeface="Times New Roman"/>
                <a:cs typeface="Times New Roman"/>
              </a:rPr>
              <a:t>By being aware of the cultural rules, the officer is able to be sensitive and responsive to the expectations and restrictions governing the communication process of the culture. </a:t>
            </a:r>
          </a:p>
          <a:p>
            <a:pPr marL="342900" marR="0" lvl="0" indent="-342900">
              <a:spcBef>
                <a:spcPts val="0"/>
              </a:spcBef>
              <a:spcAft>
                <a:spcPts val="0"/>
              </a:spcAft>
              <a:buFont typeface="Symbol"/>
              <a:buChar char=""/>
            </a:pPr>
            <a:r>
              <a:rPr lang="en-US" sz="1200" dirty="0" smtClean="0">
                <a:effectLst/>
                <a:latin typeface="Tahoma"/>
                <a:ea typeface="Times New Roman"/>
                <a:cs typeface="Times New Roman"/>
              </a:rPr>
              <a:t>The area of nonverbal communication that causes the most trouble with cross-cultural interaction is that of body contact.</a:t>
            </a:r>
          </a:p>
          <a:p>
            <a:pPr marL="342900" marR="0" lvl="0" indent="-342900">
              <a:spcBef>
                <a:spcPts val="0"/>
              </a:spcBef>
              <a:spcAft>
                <a:spcPts val="0"/>
              </a:spcAft>
              <a:buFont typeface="Symbol"/>
              <a:buChar char=""/>
            </a:pPr>
            <a:r>
              <a:rPr lang="en-US" sz="1200" dirty="0" smtClean="0">
                <a:effectLst/>
                <a:latin typeface="Tahoma"/>
                <a:ea typeface="Times New Roman"/>
                <a:cs typeface="Times New Roman"/>
              </a:rPr>
              <a:t>Today’s society has cultures which view body contact differently.  Officers need to be aware and sensitive to which cultures are body contact cultures and which are not.</a:t>
            </a:r>
          </a:p>
          <a:p>
            <a:pPr marL="342900" marR="0" lvl="0" indent="-342900">
              <a:spcBef>
                <a:spcPts val="0"/>
              </a:spcBef>
              <a:spcAft>
                <a:spcPts val="0"/>
              </a:spcAft>
              <a:buFont typeface="Symbol"/>
              <a:buChar char=""/>
            </a:pPr>
            <a:r>
              <a:rPr lang="en-US" sz="1200" dirty="0" smtClean="0">
                <a:effectLst/>
                <a:latin typeface="Tahoma"/>
                <a:ea typeface="Times New Roman"/>
                <a:cs typeface="Times New Roman"/>
              </a:rPr>
              <a:t>Arabs, Southern Mediterranean, and Latin Americans are typical contact cultures.</a:t>
            </a:r>
          </a:p>
          <a:p>
            <a:pPr marL="342900" marR="0" lvl="0" indent="-342900">
              <a:spcBef>
                <a:spcPts val="0"/>
              </a:spcBef>
              <a:spcAft>
                <a:spcPts val="0"/>
              </a:spcAft>
              <a:buFont typeface="Symbol"/>
              <a:buChar char=""/>
            </a:pPr>
            <a:r>
              <a:rPr lang="en-US" sz="1200" dirty="0" smtClean="0">
                <a:effectLst/>
                <a:latin typeface="Tahoma"/>
                <a:ea typeface="Times New Roman"/>
                <a:cs typeface="Times New Roman"/>
              </a:rPr>
              <a:t>In these cultures, physical closeness, occasional touching and frequent gesturing are important components of their communication process.</a:t>
            </a:r>
          </a:p>
          <a:p>
            <a:pPr marL="457200" marR="0">
              <a:spcBef>
                <a:spcPts val="0"/>
              </a:spcBef>
              <a:spcAft>
                <a:spcPts val="0"/>
              </a:spcAft>
            </a:pPr>
            <a:r>
              <a:rPr lang="en-US" sz="1200" dirty="0" smtClean="0">
                <a:effectLst/>
                <a:latin typeface="Tahoma"/>
                <a:ea typeface="Times New Roman"/>
                <a:cs typeface="Times New Roman"/>
              </a:rPr>
              <a:t>  </a:t>
            </a:r>
          </a:p>
          <a:p>
            <a:pPr marL="0" marR="0">
              <a:spcBef>
                <a:spcPts val="0"/>
              </a:spcBef>
              <a:spcAft>
                <a:spcPts val="0"/>
              </a:spcAft>
            </a:pPr>
            <a:r>
              <a:rPr lang="en-US" sz="1200" dirty="0" smtClean="0">
                <a:effectLst/>
                <a:latin typeface="Tahoma"/>
                <a:ea typeface="Times New Roman"/>
                <a:cs typeface="Times New Roman"/>
              </a:rPr>
              <a:t>Conversely, </a:t>
            </a:r>
          </a:p>
          <a:p>
            <a:pPr marL="342900" marR="0" lvl="0" indent="-342900">
              <a:spcBef>
                <a:spcPts val="0"/>
              </a:spcBef>
              <a:spcAft>
                <a:spcPts val="0"/>
              </a:spcAft>
              <a:buFont typeface="Symbol"/>
              <a:buChar char=""/>
            </a:pPr>
            <a:r>
              <a:rPr lang="en-US" sz="1200" dirty="0" smtClean="0">
                <a:effectLst/>
                <a:latin typeface="Tahoma"/>
                <a:ea typeface="Times New Roman"/>
                <a:cs typeface="Times New Roman"/>
              </a:rPr>
              <a:t>English and Northern European cultures interact with each other from greater distances that preclude physical contact.</a:t>
            </a:r>
          </a:p>
          <a:p>
            <a:pPr marL="342900" marR="0" lvl="0" indent="-342900">
              <a:spcBef>
                <a:spcPts val="0"/>
              </a:spcBef>
              <a:spcAft>
                <a:spcPts val="0"/>
              </a:spcAft>
              <a:buFont typeface="Symbol"/>
              <a:buChar char=""/>
            </a:pPr>
            <a:r>
              <a:rPr lang="en-US" sz="1200" dirty="0" smtClean="0">
                <a:effectLst/>
                <a:latin typeface="Tahoma"/>
                <a:ea typeface="Times New Roman"/>
                <a:cs typeface="Times New Roman"/>
              </a:rPr>
              <a:t>Anglo-Americans usually fall in between the two, with most leaning towards non-contact interactions.</a:t>
            </a:r>
          </a:p>
          <a:p>
            <a:pPr marL="342900" marR="0" lvl="0" indent="-342900">
              <a:spcBef>
                <a:spcPts val="0"/>
              </a:spcBef>
              <a:spcAft>
                <a:spcPts val="0"/>
              </a:spcAft>
              <a:buFont typeface="Symbol"/>
              <a:buChar char=""/>
            </a:pPr>
            <a:r>
              <a:rPr lang="en-US" sz="1200" dirty="0" smtClean="0">
                <a:effectLst/>
                <a:latin typeface="Tahoma"/>
                <a:ea typeface="Times New Roman"/>
                <a:cs typeface="Times New Roman"/>
              </a:rPr>
              <a:t>Law enforcement officers who understand the various communicative patterns of specific cultures can more accurately interpret the nonverbal cues being elicited by its members.</a:t>
            </a:r>
          </a:p>
          <a:p>
            <a:pPr marL="0" marR="0">
              <a:spcBef>
                <a:spcPts val="1800"/>
              </a:spcBef>
              <a:spcAft>
                <a:spcPts val="600"/>
              </a:spcAft>
            </a:pPr>
            <a:r>
              <a:rPr lang="en-US" sz="1800" b="1" dirty="0" smtClean="0">
                <a:effectLst/>
                <a:latin typeface="Tahoma"/>
                <a:cs typeface="Times New Roman"/>
              </a:rPr>
              <a:t>Learning Activities/Decision Based Learning</a:t>
            </a:r>
          </a:p>
          <a:p>
            <a:pPr marL="342900" marR="0" lvl="0" indent="-342900">
              <a:spcBef>
                <a:spcPts val="1000"/>
              </a:spcBef>
              <a:spcAft>
                <a:spcPts val="0"/>
              </a:spcAft>
              <a:buFont typeface="Symbol"/>
              <a:buChar char=""/>
            </a:pPr>
            <a:r>
              <a:rPr lang="en-US" sz="1200" dirty="0" smtClean="0">
                <a:effectLst/>
                <a:latin typeface="Tahoma"/>
                <a:ea typeface="Times New Roman"/>
                <a:cs typeface="Times New Roman"/>
              </a:rPr>
              <a:t>Discuss cultures and how law enforcement needs to recognize the importance of how to communicate with the community</a:t>
            </a:r>
          </a:p>
          <a:p>
            <a:pPr marL="342900" marR="0" lvl="0" indent="-342900">
              <a:spcBef>
                <a:spcPts val="1000"/>
              </a:spcBef>
              <a:spcAft>
                <a:spcPts val="0"/>
              </a:spcAft>
              <a:buFont typeface="Symbol"/>
              <a:buChar char=""/>
            </a:pPr>
            <a:r>
              <a:rPr lang="en-US" sz="1200" dirty="0" smtClean="0">
                <a:effectLst/>
                <a:latin typeface="Tahoma"/>
                <a:ea typeface="Times New Roman"/>
                <a:cs typeface="Times New Roman"/>
              </a:rPr>
              <a:t>Cultural nonverbal cues-the key to communication and interaction</a:t>
            </a:r>
            <a:endParaRPr lang="en-US" sz="1200" dirty="0">
              <a:effectLst/>
              <a:latin typeface="Tahoma"/>
              <a:ea typeface="Times New Roman"/>
              <a:cs typeface="Times New Roman"/>
            </a:endParaRPr>
          </a:p>
        </p:txBody>
      </p:sp>
      <p:sp>
        <p:nvSpPr>
          <p:cNvPr id="4" name="Slide Number Placeholder 3"/>
          <p:cNvSpPr>
            <a:spLocks noGrp="1"/>
          </p:cNvSpPr>
          <p:nvPr>
            <p:ph type="sldNum" sz="quarter" idx="10"/>
          </p:nvPr>
        </p:nvSpPr>
        <p:spPr/>
        <p:txBody>
          <a:bodyPr/>
          <a:lstStyle/>
          <a:p>
            <a:fld id="{01B7B379-39FD-4C25-85FA-CEBD6075CED2}" type="slidenum">
              <a:rPr lang="en-US" smtClean="0"/>
              <a:t>36</a:t>
            </a:fld>
            <a:endParaRPr lang="en-US"/>
          </a:p>
        </p:txBody>
      </p:sp>
    </p:spTree>
    <p:extLst>
      <p:ext uri="{BB962C8B-B14F-4D97-AF65-F5344CB8AC3E}">
        <p14:creationId xmlns:p14="http://schemas.microsoft.com/office/powerpoint/2010/main" val="3630858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 D)</a:t>
            </a:r>
          </a:p>
          <a:p>
            <a:endParaRPr lang="en-US" dirty="0"/>
          </a:p>
        </p:txBody>
      </p:sp>
      <p:sp>
        <p:nvSpPr>
          <p:cNvPr id="4" name="Slide Number Placeholder 3"/>
          <p:cNvSpPr>
            <a:spLocks noGrp="1"/>
          </p:cNvSpPr>
          <p:nvPr>
            <p:ph type="sldNum" sz="quarter" idx="10"/>
          </p:nvPr>
        </p:nvSpPr>
        <p:spPr/>
        <p:txBody>
          <a:bodyPr/>
          <a:lstStyle/>
          <a:p>
            <a:fld id="{01B7B379-39FD-4C25-85FA-CEBD6075CED2}" type="slidenum">
              <a:rPr lang="en-US" smtClean="0"/>
              <a:t>37</a:t>
            </a:fld>
            <a:endParaRPr lang="en-US"/>
          </a:p>
        </p:txBody>
      </p:sp>
    </p:spTree>
    <p:extLst>
      <p:ext uri="{BB962C8B-B14F-4D97-AF65-F5344CB8AC3E}">
        <p14:creationId xmlns:p14="http://schemas.microsoft.com/office/powerpoint/2010/main" val="74815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Tahoma"/>
                <a:ea typeface="Times New Roman"/>
                <a:cs typeface="Times New Roman"/>
              </a:rPr>
              <a:t>The order may and will probably vary, and each principle does not always stand by itself.  And there will be times when more than one principle will occur at the same time.  Each of the principles is a dynamic that is critical when dealing with difficult or angry people, managing conflict, and/or solving problems.</a:t>
            </a:r>
          </a:p>
          <a:p>
            <a:r>
              <a:rPr lang="en-US" dirty="0" smtClean="0"/>
              <a:t>(PO# E1)</a:t>
            </a:r>
          </a:p>
          <a:p>
            <a:pPr marL="0" marR="0">
              <a:spcBef>
                <a:spcPts val="1800"/>
              </a:spcBef>
              <a:spcAft>
                <a:spcPts val="600"/>
              </a:spcAft>
            </a:pPr>
            <a:r>
              <a:rPr lang="en-US" sz="1800" b="1" dirty="0" smtClean="0">
                <a:effectLst/>
                <a:latin typeface="Tahoma"/>
                <a:cs typeface="Times New Roman"/>
              </a:rPr>
              <a:t>Learning Activity/Decision Based Learning</a:t>
            </a:r>
          </a:p>
          <a:p>
            <a:pPr marL="342900" marR="0" lvl="0" indent="-342900">
              <a:spcBef>
                <a:spcPts val="1800"/>
              </a:spcBef>
              <a:spcAft>
                <a:spcPts val="600"/>
              </a:spcAft>
              <a:buFont typeface="Symbol"/>
              <a:buChar char=""/>
            </a:pPr>
            <a:r>
              <a:rPr lang="en-US" sz="1800" b="0" dirty="0" smtClean="0">
                <a:effectLst/>
                <a:latin typeface="Tahoma"/>
                <a:cs typeface="Times New Roman"/>
              </a:rPr>
              <a:t>Discuss “effective citizen contacts”</a:t>
            </a:r>
            <a:endParaRPr lang="en-US" sz="1800" b="1" dirty="0" smtClean="0">
              <a:effectLst/>
              <a:latin typeface="Tahoma"/>
              <a:cs typeface="Times New Roman"/>
            </a:endParaRPr>
          </a:p>
          <a:p>
            <a:pPr marL="342900" marR="0" lvl="0" indent="-342900">
              <a:spcBef>
                <a:spcPts val="1000"/>
              </a:spcBef>
              <a:spcAft>
                <a:spcPts val="0"/>
              </a:spcAft>
              <a:buFont typeface="Symbol"/>
              <a:buChar char=""/>
            </a:pPr>
            <a:r>
              <a:rPr lang="en-US" sz="1200" dirty="0" smtClean="0">
                <a:effectLst/>
                <a:latin typeface="Tahoma"/>
                <a:ea typeface="Times New Roman"/>
                <a:cs typeface="Times New Roman"/>
              </a:rPr>
              <a:t>Positive contacts</a:t>
            </a:r>
          </a:p>
          <a:p>
            <a:pPr marL="342900" marR="0" lvl="0" indent="-342900">
              <a:spcBef>
                <a:spcPts val="1000"/>
              </a:spcBef>
              <a:spcAft>
                <a:spcPts val="0"/>
              </a:spcAft>
              <a:buFont typeface="Symbol"/>
              <a:buChar char=""/>
            </a:pPr>
            <a:r>
              <a:rPr lang="en-US" sz="1200" dirty="0" smtClean="0">
                <a:effectLst/>
                <a:latin typeface="Tahoma"/>
                <a:ea typeface="Times New Roman"/>
                <a:cs typeface="Times New Roman"/>
              </a:rPr>
              <a:t>Negative contacts</a:t>
            </a:r>
          </a:p>
          <a:p>
            <a:pPr marL="342900" marR="0" lvl="0" indent="-342900">
              <a:spcBef>
                <a:spcPts val="1000"/>
              </a:spcBef>
              <a:spcAft>
                <a:spcPts val="0"/>
              </a:spcAft>
              <a:buFont typeface="Symbol"/>
              <a:buChar char=""/>
            </a:pPr>
            <a:r>
              <a:rPr lang="en-US" sz="1200" dirty="0" smtClean="0">
                <a:effectLst/>
                <a:latin typeface="Tahoma"/>
                <a:ea typeface="Times New Roman"/>
                <a:cs typeface="Times New Roman"/>
              </a:rPr>
              <a:t>Contacts that a third person may perceive (other citizens, media, witnesses, etc.)</a:t>
            </a:r>
          </a:p>
          <a:p>
            <a:pPr marL="342900" marR="0" lvl="0" indent="-342900">
              <a:spcBef>
                <a:spcPts val="1000"/>
              </a:spcBef>
              <a:spcAft>
                <a:spcPts val="0"/>
              </a:spcAft>
              <a:buFont typeface="Symbol"/>
              <a:buChar char=""/>
            </a:pPr>
            <a:r>
              <a:rPr lang="en-US" sz="1200" dirty="0" smtClean="0">
                <a:effectLst/>
                <a:latin typeface="Tahoma"/>
                <a:ea typeface="Times New Roman"/>
                <a:cs typeface="Times New Roman"/>
              </a:rPr>
              <a:t>Courtesy</a:t>
            </a:r>
          </a:p>
          <a:p>
            <a:pPr marL="342900" marR="0" lvl="0" indent="-342900">
              <a:spcBef>
                <a:spcPts val="1000"/>
              </a:spcBef>
              <a:spcAft>
                <a:spcPts val="0"/>
              </a:spcAft>
              <a:buFont typeface="Symbol"/>
              <a:buChar char=""/>
            </a:pPr>
            <a:r>
              <a:rPr lang="en-US" sz="1200" dirty="0" smtClean="0">
                <a:effectLst/>
                <a:latin typeface="Tahoma"/>
                <a:ea typeface="Times New Roman"/>
                <a:cs typeface="Times New Roman"/>
              </a:rPr>
              <a:t>Professionalism</a:t>
            </a:r>
          </a:p>
          <a:p>
            <a:pPr marL="342900" marR="0" lvl="0" indent="-342900">
              <a:spcBef>
                <a:spcPts val="1000"/>
              </a:spcBef>
              <a:spcAft>
                <a:spcPts val="0"/>
              </a:spcAft>
              <a:buFont typeface="Symbol"/>
              <a:buChar char=""/>
            </a:pPr>
            <a:r>
              <a:rPr lang="en-US" sz="1200" dirty="0" smtClean="0">
                <a:effectLst/>
                <a:latin typeface="Tahoma"/>
                <a:ea typeface="Times New Roman"/>
                <a:cs typeface="Times New Roman"/>
              </a:rPr>
              <a:t>Body conduct</a:t>
            </a:r>
          </a:p>
          <a:p>
            <a:pPr marL="457200" marR="0" indent="-457200">
              <a:spcBef>
                <a:spcPts val="1800"/>
              </a:spcBef>
              <a:spcAft>
                <a:spcPts val="1200"/>
              </a:spcAft>
            </a:pPr>
            <a:r>
              <a:rPr lang="en-US" sz="1400" b="1" kern="0" dirty="0" smtClean="0">
                <a:effectLst/>
                <a:latin typeface="Tahoma"/>
                <a:cs typeface="Times New Roman"/>
              </a:rPr>
              <a:t>Applying Interpersonal Communications (PO# F)</a:t>
            </a:r>
          </a:p>
          <a:p>
            <a:pPr marL="0" marR="0">
              <a:spcBef>
                <a:spcPts val="1800"/>
              </a:spcBef>
              <a:spcAft>
                <a:spcPts val="600"/>
              </a:spcAft>
            </a:pPr>
            <a:r>
              <a:rPr lang="en-US" sz="1200" b="1" dirty="0" smtClean="0">
                <a:effectLst/>
                <a:latin typeface="Tahoma"/>
                <a:cs typeface="Times New Roman"/>
              </a:rPr>
              <a:t>Learning Based Activities/Decision Based Learning</a:t>
            </a:r>
          </a:p>
          <a:p>
            <a:pPr marL="342900" marR="0" lvl="0" indent="-342900">
              <a:spcBef>
                <a:spcPts val="1800"/>
              </a:spcBef>
              <a:spcAft>
                <a:spcPts val="600"/>
              </a:spcAft>
              <a:buFont typeface="Symbol"/>
              <a:buChar char=""/>
            </a:pPr>
            <a:r>
              <a:rPr lang="en-US" sz="1200" b="0" dirty="0" smtClean="0">
                <a:effectLst/>
                <a:latin typeface="Tahoma"/>
                <a:cs typeface="Times New Roman"/>
              </a:rPr>
              <a:t>Have the class role play various communications scenarios</a:t>
            </a:r>
            <a:endParaRPr lang="en-US" sz="1200" b="1" dirty="0" smtClean="0">
              <a:effectLst/>
              <a:latin typeface="Tahoma"/>
              <a:cs typeface="Times New Roman"/>
            </a:endParaRPr>
          </a:p>
          <a:p>
            <a:endParaRPr lang="en-US" dirty="0"/>
          </a:p>
        </p:txBody>
      </p:sp>
      <p:sp>
        <p:nvSpPr>
          <p:cNvPr id="4" name="Slide Number Placeholder 3"/>
          <p:cNvSpPr>
            <a:spLocks noGrp="1"/>
          </p:cNvSpPr>
          <p:nvPr>
            <p:ph type="sldNum" sz="quarter" idx="10"/>
          </p:nvPr>
        </p:nvSpPr>
        <p:spPr/>
        <p:txBody>
          <a:bodyPr/>
          <a:lstStyle/>
          <a:p>
            <a:fld id="{01B7B379-39FD-4C25-85FA-CEBD6075CED2}" type="slidenum">
              <a:rPr lang="en-US" smtClean="0"/>
              <a:t>38</a:t>
            </a:fld>
            <a:endParaRPr lang="en-US"/>
          </a:p>
        </p:txBody>
      </p:sp>
    </p:spTree>
    <p:extLst>
      <p:ext uri="{BB962C8B-B14F-4D97-AF65-F5344CB8AC3E}">
        <p14:creationId xmlns:p14="http://schemas.microsoft.com/office/powerpoint/2010/main" val="2088017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7B379-39FD-4C25-85FA-CEBD6075CED2}" type="slidenum">
              <a:rPr lang="en-US" smtClean="0"/>
              <a:t>39</a:t>
            </a:fld>
            <a:endParaRPr lang="en-US"/>
          </a:p>
        </p:txBody>
      </p:sp>
    </p:spTree>
    <p:extLst>
      <p:ext uri="{BB962C8B-B14F-4D97-AF65-F5344CB8AC3E}">
        <p14:creationId xmlns:p14="http://schemas.microsoft.com/office/powerpoint/2010/main" val="15444484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Tahoma"/>
                <a:ea typeface="Times New Roman"/>
                <a:cs typeface="Times New Roman"/>
              </a:rPr>
              <a:t>An easy way to remember this foundation is to realize that in any situation, whether it is a simple traffic stop or a crisis situation, in order for successful communication and the building of rapport there must be CPR (courtesy, professionalism and respect).  </a:t>
            </a:r>
          </a:p>
          <a:p>
            <a:pPr marL="0" marR="0">
              <a:spcBef>
                <a:spcPts val="1000"/>
              </a:spcBef>
              <a:spcAft>
                <a:spcPts val="0"/>
              </a:spcAft>
            </a:pPr>
            <a:r>
              <a:rPr lang="en-US" sz="1200" dirty="0" smtClean="0">
                <a:effectLst/>
                <a:latin typeface="Tahoma"/>
                <a:ea typeface="Times New Roman"/>
                <a:cs typeface="Times New Roman"/>
              </a:rPr>
              <a:t>Law enforcement officers cannot avoid interactions with the public.</a:t>
            </a:r>
          </a:p>
          <a:p>
            <a:pPr marL="342900" marR="0" lvl="0" indent="-342900">
              <a:spcBef>
                <a:spcPts val="1000"/>
              </a:spcBef>
              <a:spcAft>
                <a:spcPts val="0"/>
              </a:spcAft>
              <a:buFont typeface="Symbol"/>
              <a:buChar char=""/>
            </a:pPr>
            <a:r>
              <a:rPr lang="en-US" sz="1200" dirty="0" smtClean="0">
                <a:effectLst/>
                <a:latin typeface="Tahoma"/>
                <a:ea typeface="Times New Roman"/>
                <a:cs typeface="Times New Roman"/>
              </a:rPr>
              <a:t>Whether it’s a traffic stop, criminal investigation, domestic violence or some other type of conflict, there will always be the need for effective interpersonal communication.</a:t>
            </a:r>
          </a:p>
          <a:p>
            <a:pPr marL="342900" marR="0" lvl="0" indent="-342900">
              <a:spcBef>
                <a:spcPts val="1000"/>
              </a:spcBef>
              <a:spcAft>
                <a:spcPts val="0"/>
              </a:spcAft>
              <a:buFont typeface="Symbol"/>
              <a:buChar char=""/>
            </a:pPr>
            <a:r>
              <a:rPr lang="en-US" sz="1200" dirty="0" smtClean="0">
                <a:effectLst/>
                <a:latin typeface="Tahoma"/>
                <a:ea typeface="Times New Roman"/>
                <a:cs typeface="Times New Roman"/>
              </a:rPr>
              <a:t>If officers cannot communicate with the public, poor community relations will hinder even the most technically proficient departments.</a:t>
            </a:r>
          </a:p>
          <a:p>
            <a:pPr marL="342900" marR="0" lvl="0" indent="-342900">
              <a:spcBef>
                <a:spcPts val="1000"/>
              </a:spcBef>
              <a:spcAft>
                <a:spcPts val="0"/>
              </a:spcAft>
              <a:buFont typeface="Symbol"/>
              <a:buChar char=""/>
            </a:pPr>
            <a:r>
              <a:rPr lang="en-US" sz="1200" dirty="0" smtClean="0">
                <a:effectLst/>
                <a:latin typeface="Tahoma"/>
                <a:ea typeface="Times New Roman"/>
                <a:cs typeface="Times New Roman"/>
              </a:rPr>
              <a:t>On the other hand, officers who are well trained and successful in interpersonal communications ensure themselves that they will communicate civilly and respectfully.</a:t>
            </a:r>
          </a:p>
          <a:p>
            <a:pPr marL="342900" marR="0" lvl="0" indent="-342900">
              <a:spcBef>
                <a:spcPts val="1000"/>
              </a:spcBef>
              <a:spcAft>
                <a:spcPts val="0"/>
              </a:spcAft>
              <a:buFont typeface="Symbol"/>
              <a:buChar char=""/>
            </a:pPr>
            <a:r>
              <a:rPr lang="en-US" sz="1200" dirty="0" smtClean="0">
                <a:effectLst/>
                <a:latin typeface="Tahoma"/>
                <a:ea typeface="Times New Roman"/>
                <a:cs typeface="Times New Roman"/>
              </a:rPr>
              <a:t>Ultimately leading to better public partnership.</a:t>
            </a:r>
          </a:p>
          <a:p>
            <a:endParaRPr lang="en-US" dirty="0"/>
          </a:p>
        </p:txBody>
      </p:sp>
      <p:sp>
        <p:nvSpPr>
          <p:cNvPr id="4" name="Slide Number Placeholder 3"/>
          <p:cNvSpPr>
            <a:spLocks noGrp="1"/>
          </p:cNvSpPr>
          <p:nvPr>
            <p:ph type="sldNum" sz="quarter" idx="10"/>
          </p:nvPr>
        </p:nvSpPr>
        <p:spPr/>
        <p:txBody>
          <a:bodyPr/>
          <a:lstStyle/>
          <a:p>
            <a:fld id="{01B7B379-39FD-4C25-85FA-CEBD6075CED2}" type="slidenum">
              <a:rPr lang="en-US" smtClean="0"/>
              <a:t>40</a:t>
            </a:fld>
            <a:endParaRPr lang="en-US"/>
          </a:p>
        </p:txBody>
      </p:sp>
    </p:spTree>
    <p:extLst>
      <p:ext uri="{BB962C8B-B14F-4D97-AF65-F5344CB8AC3E}">
        <p14:creationId xmlns:p14="http://schemas.microsoft.com/office/powerpoint/2010/main" val="1116415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7B379-39FD-4C25-85FA-CEBD6075CED2}" type="slidenum">
              <a:rPr lang="en-US" smtClean="0"/>
              <a:t>41</a:t>
            </a:fld>
            <a:endParaRPr lang="en-US"/>
          </a:p>
        </p:txBody>
      </p:sp>
    </p:spTree>
    <p:extLst>
      <p:ext uri="{BB962C8B-B14F-4D97-AF65-F5344CB8AC3E}">
        <p14:creationId xmlns:p14="http://schemas.microsoft.com/office/powerpoint/2010/main" val="18432491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7B379-39FD-4C25-85FA-CEBD6075CED2}" type="slidenum">
              <a:rPr lang="en-US" smtClean="0"/>
              <a:t>42</a:t>
            </a:fld>
            <a:endParaRPr lang="en-US"/>
          </a:p>
        </p:txBody>
      </p:sp>
    </p:spTree>
    <p:extLst>
      <p:ext uri="{BB962C8B-B14F-4D97-AF65-F5344CB8AC3E}">
        <p14:creationId xmlns:p14="http://schemas.microsoft.com/office/powerpoint/2010/main" val="4161902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7B379-39FD-4C25-85FA-CEBD6075CED2}" type="slidenum">
              <a:rPr lang="en-US" smtClean="0"/>
              <a:t>43</a:t>
            </a:fld>
            <a:endParaRPr lang="en-US"/>
          </a:p>
        </p:txBody>
      </p:sp>
    </p:spTree>
    <p:extLst>
      <p:ext uri="{BB962C8B-B14F-4D97-AF65-F5344CB8AC3E}">
        <p14:creationId xmlns:p14="http://schemas.microsoft.com/office/powerpoint/2010/main" val="37953867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7B379-39FD-4C25-85FA-CEBD6075CED2}" type="slidenum">
              <a:rPr lang="en-US" smtClean="0"/>
              <a:t>44</a:t>
            </a:fld>
            <a:endParaRPr lang="en-US"/>
          </a:p>
        </p:txBody>
      </p:sp>
    </p:spTree>
    <p:extLst>
      <p:ext uri="{BB962C8B-B14F-4D97-AF65-F5344CB8AC3E}">
        <p14:creationId xmlns:p14="http://schemas.microsoft.com/office/powerpoint/2010/main" val="136511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7B379-39FD-4C25-85FA-CEBD6075CED2}" type="slidenum">
              <a:rPr lang="en-US" smtClean="0"/>
              <a:t>4</a:t>
            </a:fld>
            <a:endParaRPr lang="en-US"/>
          </a:p>
        </p:txBody>
      </p:sp>
    </p:spTree>
    <p:extLst>
      <p:ext uri="{BB962C8B-B14F-4D97-AF65-F5344CB8AC3E}">
        <p14:creationId xmlns:p14="http://schemas.microsoft.com/office/powerpoint/2010/main" val="2756486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 A)</a:t>
            </a:r>
            <a:endParaRPr lang="en-US" dirty="0"/>
          </a:p>
        </p:txBody>
      </p:sp>
      <p:sp>
        <p:nvSpPr>
          <p:cNvPr id="4" name="Slide Number Placeholder 3"/>
          <p:cNvSpPr>
            <a:spLocks noGrp="1"/>
          </p:cNvSpPr>
          <p:nvPr>
            <p:ph type="sldNum" sz="quarter" idx="10"/>
          </p:nvPr>
        </p:nvSpPr>
        <p:spPr/>
        <p:txBody>
          <a:bodyPr/>
          <a:lstStyle/>
          <a:p>
            <a:fld id="{01B7B379-39FD-4C25-85FA-CEBD6075CED2}" type="slidenum">
              <a:rPr lang="en-US" smtClean="0"/>
              <a:t>6</a:t>
            </a:fld>
            <a:endParaRPr lang="en-US"/>
          </a:p>
        </p:txBody>
      </p:sp>
    </p:spTree>
    <p:extLst>
      <p:ext uri="{BB962C8B-B14F-4D97-AF65-F5344CB8AC3E}">
        <p14:creationId xmlns:p14="http://schemas.microsoft.com/office/powerpoint/2010/main" val="2866071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ahoma"/>
                <a:ea typeface="Times New Roman"/>
                <a:cs typeface="Times New Roman"/>
              </a:rPr>
              <a:t>(Introduction)</a:t>
            </a:r>
          </a:p>
          <a:p>
            <a:pPr marL="0" marR="0">
              <a:spcBef>
                <a:spcPts val="0"/>
              </a:spcBef>
              <a:spcAft>
                <a:spcPts val="0"/>
              </a:spcAft>
            </a:pPr>
            <a:r>
              <a:rPr lang="en-US" sz="1200" dirty="0" smtClean="0">
                <a:effectLst/>
                <a:latin typeface="Tahoma"/>
                <a:ea typeface="Times New Roman"/>
                <a:cs typeface="Times New Roman"/>
              </a:rPr>
              <a:t>Consider the following scenario:</a:t>
            </a:r>
            <a:r>
              <a:rPr lang="en-US" sz="1200" baseline="0" dirty="0" smtClean="0">
                <a:effectLst/>
                <a:latin typeface="Tahoma"/>
                <a:ea typeface="Times New Roman"/>
                <a:cs typeface="Times New Roman"/>
              </a:rPr>
              <a:t> </a:t>
            </a:r>
            <a:r>
              <a:rPr lang="en-US" sz="1200" dirty="0" smtClean="0">
                <a:effectLst/>
                <a:latin typeface="Tahoma"/>
                <a:ea typeface="Times New Roman"/>
                <a:cs typeface="Times New Roman"/>
              </a:rPr>
              <a:t> An officer on patrol one afternoon observes a vehicle running a red light.  The officer initiates a traffic stop and approaches the vehicle.  As the officer is approaching the vehicle, he puts his hand on the butt of his holstered pistol.  The driver of the car rolls down his window as the officer approaches.  The officer leans down and glares at the driver and in a sarcastic tone of voice states, “If that light was any redder it would be dripping blood, what the hell were you thinking by running it?” “Give me your driver’s license, vehicle registration, and proof of insurance—NOW!” Problem solving goes hand in hand with law enforcement.  In fact, the majority of your time as an officer will be spent trying to solve problems.  Whether that problem solving involves face-to-face police-citizen contact, one-on-one or in small groups, your interpersonal communication skills are going to play a huge factor in how you are viewed as an officer.  How you present yourself, both verbally and nonverbally, will determine the amount of respect, attitude, and cooperation that you will receive.  Indirectly, your actions will also influence the public’s view of your department and law enforcement in general.</a:t>
            </a:r>
          </a:p>
          <a:p>
            <a:pPr marL="0" marR="0">
              <a:spcBef>
                <a:spcPts val="0"/>
              </a:spcBef>
              <a:spcAft>
                <a:spcPts val="0"/>
              </a:spcAft>
            </a:pPr>
            <a:r>
              <a:rPr lang="en-US" sz="1200" dirty="0" smtClean="0">
                <a:effectLst/>
                <a:latin typeface="Tahoma"/>
                <a:ea typeface="Times New Roman"/>
                <a:cs typeface="Times New Roman"/>
              </a:rPr>
              <a:t>Interpersonal communications is designed to help you develop the skills needed for effective and efficient communication when dealing with the public.  The skills that you develop from this course can be an additional tool in your chest of tools used on the job.  In fact, this tool, when used correctly, can possibly eliminate the use of different tools on your duty belt.</a:t>
            </a:r>
          </a:p>
          <a:p>
            <a:endParaRPr lang="en-US" dirty="0"/>
          </a:p>
        </p:txBody>
      </p:sp>
      <p:sp>
        <p:nvSpPr>
          <p:cNvPr id="4" name="Slide Number Placeholder 3"/>
          <p:cNvSpPr>
            <a:spLocks noGrp="1"/>
          </p:cNvSpPr>
          <p:nvPr>
            <p:ph type="sldNum" sz="quarter" idx="10"/>
          </p:nvPr>
        </p:nvSpPr>
        <p:spPr/>
        <p:txBody>
          <a:bodyPr/>
          <a:lstStyle/>
          <a:p>
            <a:fld id="{01B7B379-39FD-4C25-85FA-CEBD6075CED2}" type="slidenum">
              <a:rPr lang="en-US" smtClean="0"/>
              <a:t>7</a:t>
            </a:fld>
            <a:endParaRPr lang="en-US"/>
          </a:p>
        </p:txBody>
      </p:sp>
    </p:spTree>
    <p:extLst>
      <p:ext uri="{BB962C8B-B14F-4D97-AF65-F5344CB8AC3E}">
        <p14:creationId xmlns:p14="http://schemas.microsoft.com/office/powerpoint/2010/main" val="556481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 B1)</a:t>
            </a:r>
            <a:endParaRPr lang="en-US" dirty="0"/>
          </a:p>
        </p:txBody>
      </p:sp>
      <p:sp>
        <p:nvSpPr>
          <p:cNvPr id="4" name="Slide Number Placeholder 3"/>
          <p:cNvSpPr>
            <a:spLocks noGrp="1"/>
          </p:cNvSpPr>
          <p:nvPr>
            <p:ph type="sldNum" sz="quarter" idx="10"/>
          </p:nvPr>
        </p:nvSpPr>
        <p:spPr/>
        <p:txBody>
          <a:bodyPr/>
          <a:lstStyle/>
          <a:p>
            <a:fld id="{01B7B379-39FD-4C25-85FA-CEBD6075CED2}" type="slidenum">
              <a:rPr lang="en-US" smtClean="0"/>
              <a:t>8</a:t>
            </a:fld>
            <a:endParaRPr lang="en-US"/>
          </a:p>
        </p:txBody>
      </p:sp>
    </p:spTree>
    <p:extLst>
      <p:ext uri="{BB962C8B-B14F-4D97-AF65-F5344CB8AC3E}">
        <p14:creationId xmlns:p14="http://schemas.microsoft.com/office/powerpoint/2010/main" val="4279454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Tahoma"/>
                <a:ea typeface="Times New Roman"/>
                <a:cs typeface="Times New Roman"/>
              </a:rPr>
              <a:t>The goal of any contact with the public is to have conversations with people that lets them know their behavior is not acceptable, but yet, still holds them in some regard and communicates their worth and potential.  In doing so, respect is created between the officer and the citizen.  And respect is a “relationship” foundation that will either be viewed as positive or negative depending on the behaviors elicited by both the officer and the citizen.</a:t>
            </a:r>
          </a:p>
          <a:p>
            <a:endParaRPr lang="en-US" sz="1200" dirty="0" smtClean="0">
              <a:effectLst/>
              <a:latin typeface="Tahoma"/>
              <a:cs typeface="Times New Roman"/>
            </a:endParaRPr>
          </a:p>
          <a:p>
            <a:pPr marL="0" marR="0">
              <a:spcBef>
                <a:spcPts val="1800"/>
              </a:spcBef>
              <a:spcAft>
                <a:spcPts val="600"/>
              </a:spcAft>
            </a:pPr>
            <a:r>
              <a:rPr lang="en-US" sz="1800" b="1" dirty="0" smtClean="0">
                <a:effectLst/>
                <a:latin typeface="Tahoma"/>
                <a:cs typeface="Times New Roman"/>
              </a:rPr>
              <a:t>Learning Activities/Decision Based Learning  </a:t>
            </a:r>
          </a:p>
          <a:p>
            <a:pPr marL="0" marR="0">
              <a:spcBef>
                <a:spcPts val="0"/>
              </a:spcBef>
              <a:spcAft>
                <a:spcPts val="0"/>
              </a:spcAft>
            </a:pPr>
            <a:r>
              <a:rPr lang="en-US" sz="1200" dirty="0" smtClean="0">
                <a:effectLst/>
                <a:latin typeface="Tahoma"/>
                <a:ea typeface="Times New Roman"/>
                <a:cs typeface="Times New Roman"/>
              </a:rPr>
              <a:t>Reread the scenario that was described at the beginning of this course. (Introduction)</a:t>
            </a:r>
          </a:p>
          <a:p>
            <a:pPr marL="342900" marR="0" lvl="0" indent="-342900">
              <a:spcBef>
                <a:spcPts val="0"/>
              </a:spcBef>
              <a:spcAft>
                <a:spcPts val="0"/>
              </a:spcAft>
              <a:buFont typeface="Symbol"/>
              <a:buChar char=""/>
            </a:pPr>
            <a:r>
              <a:rPr lang="en-US" sz="1200" dirty="0" smtClean="0">
                <a:effectLst/>
                <a:latin typeface="Tahoma"/>
                <a:ea typeface="Times New Roman"/>
                <a:cs typeface="Times New Roman"/>
              </a:rPr>
              <a:t>Was this effective communication on the officer’s part?</a:t>
            </a:r>
          </a:p>
          <a:p>
            <a:pPr marL="342900" marR="0" lvl="0" indent="-342900">
              <a:spcBef>
                <a:spcPts val="0"/>
              </a:spcBef>
              <a:spcAft>
                <a:spcPts val="0"/>
              </a:spcAft>
              <a:buFont typeface="Symbol"/>
              <a:buChar char=""/>
            </a:pPr>
            <a:r>
              <a:rPr lang="en-US" sz="1200" dirty="0" smtClean="0">
                <a:effectLst/>
                <a:latin typeface="Tahoma"/>
                <a:ea typeface="Times New Roman"/>
                <a:cs typeface="Times New Roman"/>
              </a:rPr>
              <a:t>Do you think the citizen viewed this contact as positive or negative?</a:t>
            </a:r>
          </a:p>
          <a:p>
            <a:pPr marL="342900" marR="0" lvl="0" indent="-342900">
              <a:spcBef>
                <a:spcPts val="0"/>
              </a:spcBef>
              <a:spcAft>
                <a:spcPts val="0"/>
              </a:spcAft>
              <a:buFont typeface="Symbol"/>
              <a:buChar char=""/>
            </a:pPr>
            <a:r>
              <a:rPr lang="en-US" sz="1200" dirty="0" smtClean="0">
                <a:effectLst/>
                <a:latin typeface="Tahoma"/>
                <a:ea typeface="Times New Roman"/>
                <a:cs typeface="Times New Roman"/>
              </a:rPr>
              <a:t>Did the officer create any respect in this “relationship”?</a:t>
            </a:r>
          </a:p>
          <a:p>
            <a:pPr marL="342900" marR="0" lvl="0" indent="-342900">
              <a:spcBef>
                <a:spcPts val="0"/>
              </a:spcBef>
              <a:spcAft>
                <a:spcPts val="0"/>
              </a:spcAft>
              <a:buFont typeface="Symbol"/>
              <a:buChar char=""/>
            </a:pPr>
            <a:r>
              <a:rPr lang="en-US" sz="1200" dirty="0" smtClean="0">
                <a:effectLst/>
                <a:latin typeface="Tahoma"/>
                <a:ea typeface="Times New Roman"/>
                <a:cs typeface="Times New Roman"/>
              </a:rPr>
              <a:t>How should the officer have verbally communicated?</a:t>
            </a:r>
          </a:p>
          <a:p>
            <a:endParaRPr lang="en-US" dirty="0"/>
          </a:p>
        </p:txBody>
      </p:sp>
      <p:sp>
        <p:nvSpPr>
          <p:cNvPr id="4" name="Slide Number Placeholder 3"/>
          <p:cNvSpPr>
            <a:spLocks noGrp="1"/>
          </p:cNvSpPr>
          <p:nvPr>
            <p:ph type="sldNum" sz="quarter" idx="10"/>
          </p:nvPr>
        </p:nvSpPr>
        <p:spPr/>
        <p:txBody>
          <a:bodyPr/>
          <a:lstStyle/>
          <a:p>
            <a:fld id="{01B7B379-39FD-4C25-85FA-CEBD6075CED2}" type="slidenum">
              <a:rPr lang="en-US" smtClean="0"/>
              <a:t>11</a:t>
            </a:fld>
            <a:endParaRPr lang="en-US"/>
          </a:p>
        </p:txBody>
      </p:sp>
    </p:spTree>
    <p:extLst>
      <p:ext uri="{BB962C8B-B14F-4D97-AF65-F5344CB8AC3E}">
        <p14:creationId xmlns:p14="http://schemas.microsoft.com/office/powerpoint/2010/main" val="943779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 2)</a:t>
            </a:r>
            <a:endParaRPr lang="en-US" dirty="0"/>
          </a:p>
        </p:txBody>
      </p:sp>
      <p:sp>
        <p:nvSpPr>
          <p:cNvPr id="4" name="Slide Number Placeholder 3"/>
          <p:cNvSpPr>
            <a:spLocks noGrp="1"/>
          </p:cNvSpPr>
          <p:nvPr>
            <p:ph type="sldNum" sz="quarter" idx="10"/>
          </p:nvPr>
        </p:nvSpPr>
        <p:spPr/>
        <p:txBody>
          <a:bodyPr/>
          <a:lstStyle/>
          <a:p>
            <a:fld id="{01B7B379-39FD-4C25-85FA-CEBD6075CED2}" type="slidenum">
              <a:rPr lang="en-US" smtClean="0"/>
              <a:t>12</a:t>
            </a:fld>
            <a:endParaRPr lang="en-US"/>
          </a:p>
        </p:txBody>
      </p:sp>
    </p:spTree>
    <p:extLst>
      <p:ext uri="{BB962C8B-B14F-4D97-AF65-F5344CB8AC3E}">
        <p14:creationId xmlns:p14="http://schemas.microsoft.com/office/powerpoint/2010/main" val="2853534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solidFill>
                <a:srgbClr val="438086"/>
              </a:solidFill>
            </a:endParaRPr>
          </a:p>
        </p:txBody>
      </p:sp>
      <p:sp>
        <p:nvSpPr>
          <p:cNvPr id="19" name="Footer Placeholder 18"/>
          <p:cNvSpPr>
            <a:spLocks noGrp="1"/>
          </p:cNvSpPr>
          <p:nvPr>
            <p:ph type="ftr" sz="quarter" idx="11"/>
          </p:nvPr>
        </p:nvSpPr>
        <p:spPr/>
        <p:txBody>
          <a:bodyPr/>
          <a:lstStyle/>
          <a:p>
            <a:pPr>
              <a:defRPr/>
            </a:pPr>
            <a:endParaRPr lang="en-US">
              <a:solidFill>
                <a:srgbClr val="438086"/>
              </a:solidFill>
            </a:endParaRPr>
          </a:p>
        </p:txBody>
      </p:sp>
      <p:sp>
        <p:nvSpPr>
          <p:cNvPr id="27" name="Slide Number Placeholder 26"/>
          <p:cNvSpPr>
            <a:spLocks noGrp="1"/>
          </p:cNvSpPr>
          <p:nvPr>
            <p:ph type="sldNum" sz="quarter" idx="12"/>
          </p:nvPr>
        </p:nvSpPr>
        <p:spPr/>
        <p:txBody>
          <a:bodyPr/>
          <a:lstStyle/>
          <a:p>
            <a:pPr>
              <a:defRPr/>
            </a:pPr>
            <a:fld id="{D2F8BB9F-29C7-4797-BF13-49FAD46F5E65}" type="slidenum">
              <a:rPr lang="en-US" smtClean="0">
                <a:solidFill>
                  <a:prstClr val="white"/>
                </a:solidFill>
              </a:rPr>
              <a:pPr>
                <a:def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438086"/>
              </a:solidFill>
            </a:endParaRPr>
          </a:p>
        </p:txBody>
      </p:sp>
      <p:sp>
        <p:nvSpPr>
          <p:cNvPr id="5" name="Footer Placeholder 4"/>
          <p:cNvSpPr>
            <a:spLocks noGrp="1"/>
          </p:cNvSpPr>
          <p:nvPr>
            <p:ph type="ftr" sz="quarter" idx="11"/>
          </p:nvPr>
        </p:nvSpPr>
        <p:spPr/>
        <p:txBody>
          <a:bodyPr/>
          <a:lstStyle/>
          <a:p>
            <a:pPr>
              <a:defRPr/>
            </a:pPr>
            <a:endParaRPr lang="en-US">
              <a:solidFill>
                <a:srgbClr val="438086"/>
              </a:solidFill>
            </a:endParaRPr>
          </a:p>
        </p:txBody>
      </p:sp>
      <p:sp>
        <p:nvSpPr>
          <p:cNvPr id="6" name="Slide Number Placeholder 5"/>
          <p:cNvSpPr>
            <a:spLocks noGrp="1"/>
          </p:cNvSpPr>
          <p:nvPr>
            <p:ph type="sldNum" sz="quarter" idx="12"/>
          </p:nvPr>
        </p:nvSpPr>
        <p:spPr/>
        <p:txBody>
          <a:bodyPr/>
          <a:lstStyle/>
          <a:p>
            <a:pPr>
              <a:defRPr/>
            </a:pPr>
            <a:fld id="{A7D76190-A95B-42CE-AFEB-ED419BF2FF2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438086"/>
              </a:solidFill>
            </a:endParaRPr>
          </a:p>
        </p:txBody>
      </p:sp>
      <p:sp>
        <p:nvSpPr>
          <p:cNvPr id="5" name="Footer Placeholder 4"/>
          <p:cNvSpPr>
            <a:spLocks noGrp="1"/>
          </p:cNvSpPr>
          <p:nvPr>
            <p:ph type="ftr" sz="quarter" idx="11"/>
          </p:nvPr>
        </p:nvSpPr>
        <p:spPr/>
        <p:txBody>
          <a:bodyPr/>
          <a:lstStyle/>
          <a:p>
            <a:pPr>
              <a:defRPr/>
            </a:pPr>
            <a:endParaRPr lang="en-US">
              <a:solidFill>
                <a:srgbClr val="438086"/>
              </a:solidFill>
            </a:endParaRPr>
          </a:p>
        </p:txBody>
      </p:sp>
      <p:sp>
        <p:nvSpPr>
          <p:cNvPr id="6" name="Slide Number Placeholder 5"/>
          <p:cNvSpPr>
            <a:spLocks noGrp="1"/>
          </p:cNvSpPr>
          <p:nvPr>
            <p:ph type="sldNum" sz="quarter" idx="12"/>
          </p:nvPr>
        </p:nvSpPr>
        <p:spPr/>
        <p:txBody>
          <a:bodyPr/>
          <a:lstStyle/>
          <a:p>
            <a:pPr>
              <a:defRPr/>
            </a:pPr>
            <a:fld id="{EF12FC3B-4439-4996-B4D9-052E47AF30EB}"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438086"/>
              </a:solidFill>
            </a:endParaRPr>
          </a:p>
        </p:txBody>
      </p:sp>
      <p:sp>
        <p:nvSpPr>
          <p:cNvPr id="5" name="Footer Placeholder 4"/>
          <p:cNvSpPr>
            <a:spLocks noGrp="1"/>
          </p:cNvSpPr>
          <p:nvPr>
            <p:ph type="ftr" sz="quarter" idx="11"/>
          </p:nvPr>
        </p:nvSpPr>
        <p:spPr/>
        <p:txBody>
          <a:bodyPr/>
          <a:lstStyle/>
          <a:p>
            <a:pPr>
              <a:defRPr/>
            </a:pPr>
            <a:endParaRPr lang="en-US">
              <a:solidFill>
                <a:srgbClr val="438086"/>
              </a:solidFill>
            </a:endParaRPr>
          </a:p>
        </p:txBody>
      </p:sp>
      <p:sp>
        <p:nvSpPr>
          <p:cNvPr id="6" name="Slide Number Placeholder 5"/>
          <p:cNvSpPr>
            <a:spLocks noGrp="1"/>
          </p:cNvSpPr>
          <p:nvPr>
            <p:ph type="sldNum" sz="quarter" idx="12"/>
          </p:nvPr>
        </p:nvSpPr>
        <p:spPr/>
        <p:txBody>
          <a:bodyPr/>
          <a:lstStyle/>
          <a:p>
            <a:pPr>
              <a:defRPr/>
            </a:pPr>
            <a:fld id="{A3D6C323-FA3A-4495-BD24-B16296106233}"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438086"/>
              </a:solidFill>
            </a:endParaRPr>
          </a:p>
        </p:txBody>
      </p:sp>
      <p:sp>
        <p:nvSpPr>
          <p:cNvPr id="5" name="Footer Placeholder 4"/>
          <p:cNvSpPr>
            <a:spLocks noGrp="1"/>
          </p:cNvSpPr>
          <p:nvPr>
            <p:ph type="ftr" sz="quarter" idx="11"/>
          </p:nvPr>
        </p:nvSpPr>
        <p:spPr/>
        <p:txBody>
          <a:bodyPr/>
          <a:lstStyle/>
          <a:p>
            <a:pPr>
              <a:defRPr/>
            </a:pPr>
            <a:endParaRPr lang="en-US">
              <a:solidFill>
                <a:srgbClr val="438086"/>
              </a:solidFill>
            </a:endParaRPr>
          </a:p>
        </p:txBody>
      </p:sp>
      <p:sp>
        <p:nvSpPr>
          <p:cNvPr id="6" name="Slide Number Placeholder 5"/>
          <p:cNvSpPr>
            <a:spLocks noGrp="1"/>
          </p:cNvSpPr>
          <p:nvPr>
            <p:ph type="sldNum" sz="quarter" idx="12"/>
          </p:nvPr>
        </p:nvSpPr>
        <p:spPr/>
        <p:txBody>
          <a:bodyPr/>
          <a:lstStyle/>
          <a:p>
            <a:pPr>
              <a:defRPr/>
            </a:pPr>
            <a:fld id="{3C8AD259-6010-40FA-B198-BAC7FF1502DA}"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438086"/>
              </a:solidFill>
            </a:endParaRPr>
          </a:p>
        </p:txBody>
      </p:sp>
      <p:sp>
        <p:nvSpPr>
          <p:cNvPr id="6" name="Footer Placeholder 5"/>
          <p:cNvSpPr>
            <a:spLocks noGrp="1"/>
          </p:cNvSpPr>
          <p:nvPr>
            <p:ph type="ftr" sz="quarter" idx="11"/>
          </p:nvPr>
        </p:nvSpPr>
        <p:spPr/>
        <p:txBody>
          <a:bodyPr/>
          <a:lstStyle/>
          <a:p>
            <a:pPr>
              <a:defRPr/>
            </a:pPr>
            <a:endParaRPr lang="en-US">
              <a:solidFill>
                <a:srgbClr val="438086"/>
              </a:solidFill>
            </a:endParaRPr>
          </a:p>
        </p:txBody>
      </p:sp>
      <p:sp>
        <p:nvSpPr>
          <p:cNvPr id="7" name="Slide Number Placeholder 6"/>
          <p:cNvSpPr>
            <a:spLocks noGrp="1"/>
          </p:cNvSpPr>
          <p:nvPr>
            <p:ph type="sldNum" sz="quarter" idx="12"/>
          </p:nvPr>
        </p:nvSpPr>
        <p:spPr/>
        <p:txBody>
          <a:bodyPr/>
          <a:lstStyle/>
          <a:p>
            <a:pPr>
              <a:defRPr/>
            </a:pPr>
            <a:fld id="{D60978BE-4722-43D7-AACD-4A8473D81692}"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solidFill>
                <a:srgbClr val="438086"/>
              </a:solidFill>
            </a:endParaRPr>
          </a:p>
        </p:txBody>
      </p:sp>
      <p:sp>
        <p:nvSpPr>
          <p:cNvPr id="8" name="Footer Placeholder 7"/>
          <p:cNvSpPr>
            <a:spLocks noGrp="1"/>
          </p:cNvSpPr>
          <p:nvPr>
            <p:ph type="ftr" sz="quarter" idx="11"/>
          </p:nvPr>
        </p:nvSpPr>
        <p:spPr/>
        <p:txBody>
          <a:bodyPr/>
          <a:lstStyle/>
          <a:p>
            <a:pPr>
              <a:defRPr/>
            </a:pPr>
            <a:endParaRPr lang="en-US">
              <a:solidFill>
                <a:srgbClr val="438086"/>
              </a:solidFill>
            </a:endParaRPr>
          </a:p>
        </p:txBody>
      </p:sp>
      <p:sp>
        <p:nvSpPr>
          <p:cNvPr id="9" name="Slide Number Placeholder 8"/>
          <p:cNvSpPr>
            <a:spLocks noGrp="1"/>
          </p:cNvSpPr>
          <p:nvPr>
            <p:ph type="sldNum" sz="quarter" idx="12"/>
          </p:nvPr>
        </p:nvSpPr>
        <p:spPr/>
        <p:txBody>
          <a:bodyPr/>
          <a:lstStyle/>
          <a:p>
            <a:pPr>
              <a:defRPr/>
            </a:pPr>
            <a:fld id="{2A505F7C-BE32-4A6D-943B-5A2CBBA6625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solidFill>
                <a:srgbClr val="438086"/>
              </a:solidFill>
            </a:endParaRPr>
          </a:p>
        </p:txBody>
      </p:sp>
      <p:sp>
        <p:nvSpPr>
          <p:cNvPr id="4" name="Footer Placeholder 3"/>
          <p:cNvSpPr>
            <a:spLocks noGrp="1"/>
          </p:cNvSpPr>
          <p:nvPr>
            <p:ph type="ftr" sz="quarter" idx="11"/>
          </p:nvPr>
        </p:nvSpPr>
        <p:spPr/>
        <p:txBody>
          <a:bodyPr/>
          <a:lstStyle/>
          <a:p>
            <a:pPr>
              <a:defRPr/>
            </a:pPr>
            <a:endParaRPr lang="en-US">
              <a:solidFill>
                <a:srgbClr val="438086"/>
              </a:solidFill>
            </a:endParaRPr>
          </a:p>
        </p:txBody>
      </p:sp>
      <p:sp>
        <p:nvSpPr>
          <p:cNvPr id="5" name="Slide Number Placeholder 4"/>
          <p:cNvSpPr>
            <a:spLocks noGrp="1"/>
          </p:cNvSpPr>
          <p:nvPr>
            <p:ph type="sldNum" sz="quarter" idx="12"/>
          </p:nvPr>
        </p:nvSpPr>
        <p:spPr/>
        <p:txBody>
          <a:bodyPr/>
          <a:lstStyle/>
          <a:p>
            <a:pPr>
              <a:defRPr/>
            </a:pPr>
            <a:fld id="{105FF833-A0BB-4A71-AA25-C747896A8697}"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438086"/>
              </a:solidFill>
            </a:endParaRPr>
          </a:p>
        </p:txBody>
      </p:sp>
      <p:sp>
        <p:nvSpPr>
          <p:cNvPr id="3" name="Footer Placeholder 2"/>
          <p:cNvSpPr>
            <a:spLocks noGrp="1"/>
          </p:cNvSpPr>
          <p:nvPr>
            <p:ph type="ftr" sz="quarter" idx="11"/>
          </p:nvPr>
        </p:nvSpPr>
        <p:spPr/>
        <p:txBody>
          <a:bodyPr/>
          <a:lstStyle/>
          <a:p>
            <a:pPr>
              <a:defRPr/>
            </a:pPr>
            <a:endParaRPr lang="en-US">
              <a:solidFill>
                <a:srgbClr val="438086"/>
              </a:solidFill>
            </a:endParaRPr>
          </a:p>
        </p:txBody>
      </p:sp>
      <p:sp>
        <p:nvSpPr>
          <p:cNvPr id="4" name="Slide Number Placeholder 3"/>
          <p:cNvSpPr>
            <a:spLocks noGrp="1"/>
          </p:cNvSpPr>
          <p:nvPr>
            <p:ph type="sldNum" sz="quarter" idx="12"/>
          </p:nvPr>
        </p:nvSpPr>
        <p:spPr/>
        <p:txBody>
          <a:bodyPr/>
          <a:lstStyle/>
          <a:p>
            <a:pPr>
              <a:defRPr/>
            </a:pPr>
            <a:fld id="{BBD8E9DB-BDF0-4CBD-B216-D7C996C750FF}"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438086"/>
              </a:solidFill>
            </a:endParaRPr>
          </a:p>
        </p:txBody>
      </p:sp>
      <p:sp>
        <p:nvSpPr>
          <p:cNvPr id="6" name="Footer Placeholder 5"/>
          <p:cNvSpPr>
            <a:spLocks noGrp="1"/>
          </p:cNvSpPr>
          <p:nvPr>
            <p:ph type="ftr" sz="quarter" idx="11"/>
          </p:nvPr>
        </p:nvSpPr>
        <p:spPr/>
        <p:txBody>
          <a:bodyPr/>
          <a:lstStyle/>
          <a:p>
            <a:pPr>
              <a:defRPr/>
            </a:pPr>
            <a:endParaRPr lang="en-US">
              <a:solidFill>
                <a:srgbClr val="438086"/>
              </a:solidFill>
            </a:endParaRPr>
          </a:p>
        </p:txBody>
      </p:sp>
      <p:sp>
        <p:nvSpPr>
          <p:cNvPr id="7" name="Slide Number Placeholder 6"/>
          <p:cNvSpPr>
            <a:spLocks noGrp="1"/>
          </p:cNvSpPr>
          <p:nvPr>
            <p:ph type="sldNum" sz="quarter" idx="12"/>
          </p:nvPr>
        </p:nvSpPr>
        <p:spPr/>
        <p:txBody>
          <a:bodyPr/>
          <a:lstStyle/>
          <a:p>
            <a:pPr>
              <a:defRPr/>
            </a:pPr>
            <a:fld id="{B21B9B4F-0215-402A-A5F1-1452E52504CB}"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438086"/>
              </a:solidFill>
            </a:endParaRPr>
          </a:p>
        </p:txBody>
      </p:sp>
      <p:sp>
        <p:nvSpPr>
          <p:cNvPr id="6" name="Footer Placeholder 5"/>
          <p:cNvSpPr>
            <a:spLocks noGrp="1"/>
          </p:cNvSpPr>
          <p:nvPr>
            <p:ph type="ftr" sz="quarter" idx="11"/>
          </p:nvPr>
        </p:nvSpPr>
        <p:spPr/>
        <p:txBody>
          <a:bodyPr/>
          <a:lstStyle/>
          <a:p>
            <a:pPr>
              <a:defRPr/>
            </a:pPr>
            <a:endParaRPr lang="en-US">
              <a:solidFill>
                <a:srgbClr val="438086"/>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2AAA10C1-FFE2-47B2-AC9E-6D29C2CB4491}"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en-US">
              <a:solidFill>
                <a:srgbClr val="438086"/>
              </a:solidFill>
              <a:latin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en-US">
              <a:solidFill>
                <a:srgbClr val="438086"/>
              </a:solidFill>
              <a:latin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B04B4FB-D8F9-4B4C-B451-3D641B88FBFB}" type="slidenum">
              <a:rPr lang="en-US" smtClean="0">
                <a:latin typeface="Arial" charset="0"/>
              </a:rPr>
              <a:pPr fontAlgn="base">
                <a:spcBef>
                  <a:spcPct val="0"/>
                </a:spcBef>
                <a:spcAft>
                  <a:spcPct val="0"/>
                </a:spcAft>
                <a:defRPr/>
              </a:pPr>
              <a:t>‹#›</a:t>
            </a:fld>
            <a:endParaRPr lang="en-US">
              <a:latin typeface="Arial"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images.search.yahoo.com/images/view;_ylt=A2KJke226_9R.j0AYcyJzbkF;_ylu=X3oDMTFxajJobzd1BHNlYwNzcgRzbGsDaW1nBG9pZAM3OTdhNjM4NjVhZTNjYjhlNjljN2Y0YzE2MWJmYzhhMARncG9zAzI-?back=http://images.search.yahoo.com/search/images?p=facial+expressions&amp;save=0&amp;ei=utf-8&amp;fr=yfp-t-900&amp;tab=organic&amp;ri=2&amp;w=1024&amp;h=1024&amp;imgurl=static8.depositphotos.com/1000701/865/i/950/depositphotos_8657281-Facial-expressions.jpg&amp;rurl=http://depositphotos.com/8657281/stock-photo-Facial-expressions.html&amp;size=270.5KB&amp;name=%3cb%3eFacial+expressions+%3c/b%3e|+Stock+Photo+%C2%A9+Mykola+Velychko+#8657281&amp;p=facial+expressions&amp;oid=797a63865ae3cb8e69c7f4c161bfc8a0&amp;fr2=&amp;fr=yfp-t-900&amp;tt=&lt;b&gt;Facial+expressions+&lt;/b&gt;|+Stock+Photo+%C2%A9+Mykola+Velychko+#8657281&amp;b=0&amp;ni=21&amp;no=2&amp;ts=&amp;tab=organic&amp;sigr=1247v4899&amp;sigb=13fiefsav&amp;sigi=12o500tob&amp;.crumb=zbtNKXptzr0&amp;fr=yfp-t-90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the16percent.files.wordpress.com/2013/06/body-language-chart.png"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ctrTitle"/>
          </p:nvPr>
        </p:nvSpPr>
        <p:spPr>
          <a:xfrm>
            <a:off x="2362200" y="304801"/>
            <a:ext cx="7239000" cy="1444625"/>
          </a:xfrm>
        </p:spPr>
        <p:txBody>
          <a:bodyPr/>
          <a:lstStyle/>
          <a:p>
            <a:pPr algn="ctr" eaLnBrk="1" hangingPunct="1"/>
            <a:r>
              <a:rPr lang="en-US" sz="5400" b="1" dirty="0" smtClean="0">
                <a:solidFill>
                  <a:schemeClr val="bg1"/>
                </a:solidFill>
              </a:rPr>
              <a:t>Communication Skills</a:t>
            </a:r>
          </a:p>
        </p:txBody>
      </p:sp>
      <p:pic>
        <p:nvPicPr>
          <p:cNvPr id="7170" name="Picture 2" descr="communication"/>
          <p:cNvPicPr>
            <a:picLocks noGrp="1" noChangeAspect="1" noChangeArrowheads="1"/>
          </p:cNvPicPr>
          <p:nvPr>
            <p:ph type="subTitle" idx="1"/>
          </p:nvPr>
        </p:nvPicPr>
        <p:blipFill>
          <a:blip r:embed="rId3" cstate="print"/>
          <a:srcRect l="2499" r="1666"/>
          <a:stretch>
            <a:fillRect/>
          </a:stretch>
        </p:blipFill>
        <p:spPr>
          <a:xfrm>
            <a:off x="0" y="0"/>
            <a:ext cx="9144000" cy="6858000"/>
          </a:xfrm>
          <a:noFill/>
        </p:spPr>
      </p:pic>
      <p:sp>
        <p:nvSpPr>
          <p:cNvPr id="4" name="TextBox 3"/>
          <p:cNvSpPr txBox="1"/>
          <p:nvPr/>
        </p:nvSpPr>
        <p:spPr>
          <a:xfrm>
            <a:off x="2362200" y="0"/>
            <a:ext cx="6781800" cy="1200329"/>
          </a:xfrm>
          <a:prstGeom prst="rect">
            <a:avLst/>
          </a:prstGeom>
          <a:noFill/>
        </p:spPr>
        <p:txBody>
          <a:bodyPr wrap="square" rtlCol="0">
            <a:spAutoFit/>
          </a:bodyPr>
          <a:lstStyle/>
          <a:p>
            <a:pPr eaLnBrk="0" fontAlgn="base" hangingPunct="0">
              <a:spcBef>
                <a:spcPct val="0"/>
              </a:spcBef>
              <a:spcAft>
                <a:spcPct val="0"/>
              </a:spcAft>
            </a:pPr>
            <a:r>
              <a:rPr lang="en-US" sz="3600" b="1" dirty="0" smtClean="0">
                <a:solidFill>
                  <a:prstClr val="white"/>
                </a:solidFill>
                <a:latin typeface="Arial" charset="0"/>
              </a:rPr>
              <a:t>Interpersonal Communication</a:t>
            </a:r>
          </a:p>
          <a:p>
            <a:pPr eaLnBrk="0" fontAlgn="base" hangingPunct="0">
              <a:spcBef>
                <a:spcPct val="0"/>
              </a:spcBef>
              <a:spcAft>
                <a:spcPct val="0"/>
              </a:spcAft>
            </a:pPr>
            <a:r>
              <a:rPr lang="en-US" sz="3600" b="1" dirty="0" smtClean="0">
                <a:solidFill>
                  <a:prstClr val="white"/>
                </a:solidFill>
                <a:latin typeface="Arial" charset="0"/>
              </a:rPr>
              <a:t>2020 </a:t>
            </a:r>
            <a:r>
              <a:rPr lang="en-US" sz="3600" b="1" dirty="0" smtClean="0">
                <a:solidFill>
                  <a:prstClr val="white"/>
                </a:solidFill>
                <a:latin typeface="Arial" charset="0"/>
              </a:rPr>
              <a:t>Pre-Service Training</a:t>
            </a:r>
            <a:endParaRPr lang="en-US" sz="3600" b="1" dirty="0">
              <a:solidFill>
                <a:prstClr val="white"/>
              </a:solidFill>
              <a:latin typeface="Arial" charset="0"/>
            </a:endParaRPr>
          </a:p>
        </p:txBody>
      </p:sp>
    </p:spTree>
    <p:extLst>
      <p:ext uri="{BB962C8B-B14F-4D97-AF65-F5344CB8AC3E}">
        <p14:creationId xmlns:p14="http://schemas.microsoft.com/office/powerpoint/2010/main" val="4141221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4617B"/>
                </a:solidFill>
              </a:rPr>
              <a:t>Verbal Communication (cont.)</a:t>
            </a:r>
            <a:endParaRPr lang="en-US" dirty="0"/>
          </a:p>
        </p:txBody>
      </p:sp>
      <p:sp>
        <p:nvSpPr>
          <p:cNvPr id="3" name="Content Placeholder 2"/>
          <p:cNvSpPr>
            <a:spLocks noGrp="1"/>
          </p:cNvSpPr>
          <p:nvPr>
            <p:ph idx="1"/>
          </p:nvPr>
        </p:nvSpPr>
        <p:spPr/>
        <p:txBody>
          <a:bodyPr/>
          <a:lstStyle/>
          <a:p>
            <a:pPr marL="342900" lvl="0" indent="-342900">
              <a:spcBef>
                <a:spcPts val="0"/>
              </a:spcBef>
              <a:buClr>
                <a:srgbClr val="0BD0D9"/>
              </a:buClr>
              <a:buFont typeface="Symbol"/>
              <a:buChar char=""/>
            </a:pPr>
            <a:r>
              <a:rPr lang="en-US" sz="2800" dirty="0">
                <a:solidFill>
                  <a:prstClr val="black"/>
                </a:solidFill>
                <a:latin typeface="Tahoma"/>
                <a:ea typeface="Times New Roman"/>
                <a:cs typeface="Times New Roman"/>
              </a:rPr>
              <a:t>Effective and efficient verbal communication is probably the number one asset, tool and quality of any law enforcement professional.</a:t>
            </a:r>
          </a:p>
          <a:p>
            <a:pPr marL="342900" lvl="0" indent="-342900">
              <a:spcBef>
                <a:spcPts val="0"/>
              </a:spcBef>
              <a:buClr>
                <a:srgbClr val="0BD0D9"/>
              </a:buClr>
              <a:buFont typeface="Symbol"/>
              <a:buChar char=""/>
            </a:pPr>
            <a:r>
              <a:rPr lang="en-US" sz="2800" dirty="0">
                <a:solidFill>
                  <a:prstClr val="black"/>
                </a:solidFill>
                <a:latin typeface="Tahoma"/>
                <a:ea typeface="Times New Roman"/>
                <a:cs typeface="Times New Roman"/>
              </a:rPr>
              <a:t>Communications skills that are effective enable the law enforcement officer to develop the needed rapport to not only deal with the public, but to, at times, disarm the criminals.</a:t>
            </a:r>
          </a:p>
          <a:p>
            <a:endParaRPr lang="en-US" dirty="0"/>
          </a:p>
        </p:txBody>
      </p:sp>
    </p:spTree>
    <p:extLst>
      <p:ext uri="{BB962C8B-B14F-4D97-AF65-F5344CB8AC3E}">
        <p14:creationId xmlns:p14="http://schemas.microsoft.com/office/powerpoint/2010/main" val="706071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Verbal Communication (cont.)</a:t>
            </a:r>
            <a:endParaRPr lang="en-US" dirty="0"/>
          </a:p>
        </p:txBody>
      </p:sp>
      <p:sp>
        <p:nvSpPr>
          <p:cNvPr id="3" name="Content Placeholder 2"/>
          <p:cNvSpPr>
            <a:spLocks noGrp="1"/>
          </p:cNvSpPr>
          <p:nvPr>
            <p:ph idx="1"/>
          </p:nvPr>
        </p:nvSpPr>
        <p:spPr/>
        <p:txBody>
          <a:bodyPr>
            <a:normAutofit/>
          </a:bodyPr>
          <a:lstStyle/>
          <a:p>
            <a:pPr marL="342900" marR="0" lvl="0" indent="-342900">
              <a:spcBef>
                <a:spcPts val="0"/>
              </a:spcBef>
              <a:spcAft>
                <a:spcPts val="0"/>
              </a:spcAft>
              <a:buFont typeface="Symbol"/>
              <a:buChar char=""/>
            </a:pPr>
            <a:r>
              <a:rPr lang="en-US" sz="2800" dirty="0" smtClean="0">
                <a:latin typeface="Tahoma"/>
                <a:ea typeface="Times New Roman"/>
                <a:cs typeface="Times New Roman"/>
              </a:rPr>
              <a:t>Good </a:t>
            </a:r>
            <a:r>
              <a:rPr lang="en-US" sz="2800" dirty="0">
                <a:latin typeface="Tahoma"/>
                <a:ea typeface="Times New Roman"/>
                <a:cs typeface="Times New Roman"/>
              </a:rPr>
              <a:t>communication skills may also enable the law enforcement officer to stay out of escalating situations that may result in serious injury or even death</a:t>
            </a:r>
            <a:r>
              <a:rPr lang="en-US" sz="2800" dirty="0" smtClean="0">
                <a:latin typeface="Tahoma"/>
                <a:ea typeface="Times New Roman"/>
                <a:cs typeface="Times New Roman"/>
              </a:rPr>
              <a:t>.</a:t>
            </a:r>
          </a:p>
          <a:p>
            <a:pPr lvl="0">
              <a:buClr>
                <a:srgbClr val="0BD0D9"/>
              </a:buClr>
              <a:buFont typeface="Wingdings" panose="05000000000000000000" pitchFamily="2" charset="2"/>
              <a:buChar char="Ø"/>
            </a:pPr>
            <a:endParaRPr lang="en-US" dirty="0" smtClean="0">
              <a:solidFill>
                <a:prstClr val="black"/>
              </a:solidFill>
            </a:endParaRPr>
          </a:p>
          <a:p>
            <a:pPr lvl="0">
              <a:buClr>
                <a:srgbClr val="0BD0D9"/>
              </a:buClr>
              <a:buFont typeface="Wingdings" panose="05000000000000000000" pitchFamily="2" charset="2"/>
              <a:buChar char="Ø"/>
            </a:pPr>
            <a:endParaRPr lang="en-US" dirty="0" smtClean="0">
              <a:solidFill>
                <a:prstClr val="black"/>
              </a:solidFill>
            </a:endParaRPr>
          </a:p>
          <a:p>
            <a:pPr lvl="0">
              <a:buClr>
                <a:srgbClr val="0BD0D9"/>
              </a:buClr>
              <a:buFont typeface="Wingdings" panose="05000000000000000000" pitchFamily="2" charset="2"/>
              <a:buChar char="Ø"/>
            </a:pPr>
            <a:endParaRPr lang="en-US" dirty="0">
              <a:solidFill>
                <a:prstClr val="black"/>
              </a:solidFill>
            </a:endParaRPr>
          </a:p>
          <a:p>
            <a:pPr lvl="0">
              <a:buClr>
                <a:srgbClr val="0BD0D9"/>
              </a:buClr>
              <a:buFont typeface="Wingdings" panose="05000000000000000000" pitchFamily="2" charset="2"/>
              <a:buChar char="Ø"/>
            </a:pPr>
            <a:endParaRPr lang="en-US" dirty="0" smtClean="0">
              <a:solidFill>
                <a:prstClr val="black"/>
              </a:solidFill>
            </a:endParaRPr>
          </a:p>
          <a:p>
            <a:pPr lvl="0">
              <a:buClr>
                <a:srgbClr val="0BD0D9"/>
              </a:buClr>
              <a:buFont typeface="Wingdings" panose="05000000000000000000" pitchFamily="2" charset="2"/>
              <a:buChar char="Ø"/>
            </a:pPr>
            <a:r>
              <a:rPr lang="en-US" dirty="0" smtClean="0">
                <a:solidFill>
                  <a:prstClr val="black"/>
                </a:solidFill>
              </a:rPr>
              <a:t>Class </a:t>
            </a:r>
            <a:r>
              <a:rPr lang="en-US" dirty="0">
                <a:solidFill>
                  <a:prstClr val="black"/>
                </a:solidFill>
              </a:rPr>
              <a:t>Participation: Read/Discuss Handout </a:t>
            </a:r>
            <a:r>
              <a:rPr lang="en-US" dirty="0" smtClean="0">
                <a:solidFill>
                  <a:prstClr val="black"/>
                </a:solidFill>
              </a:rPr>
              <a:t>#2</a:t>
            </a:r>
            <a:endParaRPr lang="en-US" dirty="0">
              <a:solidFill>
                <a:prstClr val="black"/>
              </a:solidFill>
            </a:endParaRPr>
          </a:p>
          <a:p>
            <a:pPr marR="0" lvl="0">
              <a:spcBef>
                <a:spcPts val="0"/>
              </a:spcBef>
              <a:spcAft>
                <a:spcPts val="0"/>
              </a:spcAft>
              <a:buFont typeface="Wingdings" panose="05000000000000000000" pitchFamily="2" charset="2"/>
              <a:buChar char="Ø"/>
            </a:pPr>
            <a:endParaRPr lang="en-US" sz="2800" dirty="0" smtClean="0">
              <a:latin typeface="Tahoma"/>
              <a:ea typeface="Times New Roman"/>
              <a:cs typeface="Times New Roman"/>
            </a:endParaRPr>
          </a:p>
          <a:p>
            <a:pPr marR="0" lvl="0">
              <a:spcBef>
                <a:spcPts val="0"/>
              </a:spcBef>
              <a:spcAft>
                <a:spcPts val="0"/>
              </a:spcAft>
              <a:buFont typeface="Wingdings" panose="05000000000000000000" pitchFamily="2" charset="2"/>
              <a:buChar char="Ø"/>
            </a:pPr>
            <a:endParaRPr lang="en-US" sz="2800" dirty="0">
              <a:latin typeface="Tahoma"/>
              <a:ea typeface="Times New Roman"/>
              <a:cs typeface="Times New Roman"/>
            </a:endParaRPr>
          </a:p>
          <a:p>
            <a:endParaRPr lang="en-US" dirty="0"/>
          </a:p>
        </p:txBody>
      </p:sp>
    </p:spTree>
    <p:extLst>
      <p:ext uri="{BB962C8B-B14F-4D97-AF65-F5344CB8AC3E}">
        <p14:creationId xmlns:p14="http://schemas.microsoft.com/office/powerpoint/2010/main" val="154395682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Nonverbal Communication</a:t>
            </a:r>
            <a:endParaRPr lang="en-US" dirty="0"/>
          </a:p>
        </p:txBody>
      </p:sp>
      <p:sp>
        <p:nvSpPr>
          <p:cNvPr id="3" name="Content Placeholder 2"/>
          <p:cNvSpPr>
            <a:spLocks noGrp="1"/>
          </p:cNvSpPr>
          <p:nvPr>
            <p:ph idx="1"/>
          </p:nvPr>
        </p:nvSpPr>
        <p:spPr/>
        <p:txBody>
          <a:bodyPr/>
          <a:lstStyle/>
          <a:p>
            <a:pPr marL="0" marR="0">
              <a:spcBef>
                <a:spcPts val="0"/>
              </a:spcBef>
              <a:spcAft>
                <a:spcPts val="0"/>
              </a:spcAft>
            </a:pPr>
            <a:r>
              <a:rPr lang="en-US" sz="2800" dirty="0">
                <a:latin typeface="Tahoma"/>
                <a:ea typeface="Times New Roman"/>
                <a:cs typeface="Times New Roman"/>
              </a:rPr>
              <a:t>The dictionary definition of nonverbal communication is “communication by other means than by using words, e.g. through facial expressions, hand gestures, and tone of voice.”</a:t>
            </a:r>
          </a:p>
          <a:p>
            <a:endParaRPr lang="en-US" dirty="0"/>
          </a:p>
        </p:txBody>
      </p:sp>
      <p:pic>
        <p:nvPicPr>
          <p:cNvPr id="4" name="yui_3_5_1_1_1375726492371_411" descr="http://ts1.mm.bing.net/th?id=H.4903440702376772&amp;pid=15.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733800"/>
            <a:ext cx="3048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8661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rgbClr val="04617B"/>
                </a:solidFill>
              </a:rPr>
              <a:t>Nonverbal </a:t>
            </a:r>
            <a:r>
              <a:rPr lang="en-US" dirty="0" smtClean="0">
                <a:solidFill>
                  <a:srgbClr val="04617B"/>
                </a:solidFill>
              </a:rPr>
              <a:t>Communication (cont.)</a:t>
            </a:r>
            <a:endParaRPr lang="en-US" dirty="0"/>
          </a:p>
        </p:txBody>
      </p:sp>
      <p:sp>
        <p:nvSpPr>
          <p:cNvPr id="3" name="Content Placeholder 2"/>
          <p:cNvSpPr>
            <a:spLocks noGrp="1"/>
          </p:cNvSpPr>
          <p:nvPr>
            <p:ph idx="1"/>
          </p:nvPr>
        </p:nvSpPr>
        <p:spPr/>
        <p:txBody>
          <a:bodyPr/>
          <a:lstStyle/>
          <a:p>
            <a:pPr marL="342900" marR="0" lvl="0" indent="-342900">
              <a:spcBef>
                <a:spcPts val="0"/>
              </a:spcBef>
              <a:spcAft>
                <a:spcPts val="0"/>
              </a:spcAft>
              <a:buFont typeface="Symbol"/>
              <a:buChar char=""/>
            </a:pPr>
            <a:r>
              <a:rPr lang="en-US" sz="2800" dirty="0">
                <a:latin typeface="Tahoma"/>
                <a:ea typeface="Times New Roman"/>
                <a:cs typeface="Times New Roman"/>
              </a:rPr>
              <a:t>Officers learn to “read people” by keying in on nonverbal communication cues that citizens exhibit.  These cues, often times, can trigger an officer’s suspicion or curiosity on when a citizen is lying, getting ready to run, getting ready to attack or if they will be compliant and cooperative.</a:t>
            </a:r>
          </a:p>
          <a:p>
            <a:pPr marL="0" indent="0">
              <a:buNone/>
            </a:pPr>
            <a:endParaRPr lang="en-US" dirty="0"/>
          </a:p>
        </p:txBody>
      </p:sp>
    </p:spTree>
    <p:extLst>
      <p:ext uri="{BB962C8B-B14F-4D97-AF65-F5344CB8AC3E}">
        <p14:creationId xmlns:p14="http://schemas.microsoft.com/office/powerpoint/2010/main" val="3706296287"/>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500" dirty="0">
                <a:solidFill>
                  <a:srgbClr val="04617B"/>
                </a:solidFill>
              </a:rPr>
              <a:t>Nonverbal Communication (cont.)</a:t>
            </a:r>
            <a:endParaRPr lang="en-US" dirty="0"/>
          </a:p>
        </p:txBody>
      </p:sp>
      <p:sp>
        <p:nvSpPr>
          <p:cNvPr id="3" name="Content Placeholder 2"/>
          <p:cNvSpPr>
            <a:spLocks noGrp="1"/>
          </p:cNvSpPr>
          <p:nvPr>
            <p:ph idx="1"/>
          </p:nvPr>
        </p:nvSpPr>
        <p:spPr/>
        <p:txBody>
          <a:bodyPr/>
          <a:lstStyle/>
          <a:p>
            <a:pPr marL="342900" lvl="0" indent="-342900">
              <a:spcBef>
                <a:spcPts val="0"/>
              </a:spcBef>
              <a:buClr>
                <a:srgbClr val="0BD0D9"/>
              </a:buClr>
              <a:buFont typeface="Symbol"/>
              <a:buChar char=""/>
            </a:pPr>
            <a:r>
              <a:rPr lang="en-US" sz="2800" dirty="0">
                <a:solidFill>
                  <a:prstClr val="black"/>
                </a:solidFill>
                <a:latin typeface="Tahoma"/>
                <a:ea typeface="Times New Roman"/>
                <a:cs typeface="Times New Roman"/>
              </a:rPr>
              <a:t>On the same hand, officers need to realize that they too, exhibit nonverbal communication cues to the citizens</a:t>
            </a:r>
            <a:r>
              <a:rPr lang="en-US" sz="2800" dirty="0" smtClean="0">
                <a:solidFill>
                  <a:prstClr val="black"/>
                </a:solidFill>
                <a:latin typeface="Tahoma"/>
                <a:ea typeface="Times New Roman"/>
                <a:cs typeface="Times New Roman"/>
              </a:rPr>
              <a:t>.</a:t>
            </a:r>
          </a:p>
          <a:p>
            <a:pPr marL="342900" lvl="0" indent="-342900">
              <a:spcBef>
                <a:spcPts val="0"/>
              </a:spcBef>
              <a:buClr>
                <a:srgbClr val="0BD0D9"/>
              </a:buClr>
              <a:buFont typeface="Symbol"/>
              <a:buChar char=""/>
            </a:pPr>
            <a:r>
              <a:rPr lang="en-US" sz="2800" dirty="0">
                <a:solidFill>
                  <a:prstClr val="black"/>
                </a:solidFill>
                <a:latin typeface="Tahoma"/>
                <a:ea typeface="Times New Roman"/>
                <a:cs typeface="Times New Roman"/>
              </a:rPr>
              <a:t>The way citizens perceive officers nonverbal communication cues influences how they will react with the officer.  In essence, an officers’ safety can be partly dependent on their ability to establish an “advantage” in any situation through their use of nonverbal cues.</a:t>
            </a:r>
          </a:p>
          <a:p>
            <a:pPr marL="342900" lvl="0" indent="-342900">
              <a:spcBef>
                <a:spcPts val="0"/>
              </a:spcBef>
              <a:buClr>
                <a:srgbClr val="0BD0D9"/>
              </a:buClr>
              <a:buFont typeface="Symbol"/>
              <a:buChar char=""/>
            </a:pPr>
            <a:endParaRPr lang="en-US" sz="2800" dirty="0">
              <a:solidFill>
                <a:prstClr val="black"/>
              </a:solidFill>
              <a:latin typeface="Tahoma"/>
              <a:ea typeface="Times New Roman"/>
              <a:cs typeface="Times New Roman"/>
            </a:endParaRPr>
          </a:p>
          <a:p>
            <a:endParaRPr lang="en-US" dirty="0"/>
          </a:p>
        </p:txBody>
      </p:sp>
    </p:spTree>
    <p:extLst>
      <p:ext uri="{BB962C8B-B14F-4D97-AF65-F5344CB8AC3E}">
        <p14:creationId xmlns:p14="http://schemas.microsoft.com/office/powerpoint/2010/main" val="2274407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500" dirty="0">
                <a:solidFill>
                  <a:srgbClr val="04617B"/>
                </a:solidFill>
              </a:rPr>
              <a:t>Nonverbal Communication (cont.)</a:t>
            </a:r>
            <a:endParaRPr lang="en-US" dirty="0"/>
          </a:p>
        </p:txBody>
      </p:sp>
      <p:sp>
        <p:nvSpPr>
          <p:cNvPr id="3" name="Content Placeholder 2"/>
          <p:cNvSpPr>
            <a:spLocks noGrp="1"/>
          </p:cNvSpPr>
          <p:nvPr>
            <p:ph idx="1"/>
          </p:nvPr>
        </p:nvSpPr>
        <p:spPr/>
        <p:txBody>
          <a:bodyPr>
            <a:normAutofit/>
          </a:bodyPr>
          <a:lstStyle/>
          <a:p>
            <a:pPr marL="342900" marR="0" lvl="0" indent="-342900">
              <a:spcBef>
                <a:spcPts val="0"/>
              </a:spcBef>
              <a:spcAft>
                <a:spcPts val="0"/>
              </a:spcAft>
              <a:buFont typeface="Symbol"/>
              <a:buChar char=""/>
            </a:pPr>
            <a:r>
              <a:rPr lang="en-US" sz="2800" dirty="0" smtClean="0">
                <a:latin typeface="Tahoma"/>
                <a:ea typeface="Times New Roman"/>
                <a:cs typeface="Times New Roman"/>
              </a:rPr>
              <a:t>According </a:t>
            </a:r>
            <a:r>
              <a:rPr lang="en-US" sz="2800" dirty="0">
                <a:latin typeface="Tahoma"/>
                <a:ea typeface="Times New Roman"/>
                <a:cs typeface="Times New Roman"/>
              </a:rPr>
              <a:t>to the Imprint Training Center, the use of verbal communication by an officer accounts for roughly 35% of an interaction between an officer and a citizen.  But 65% of that same interaction is nonverbal communication.</a:t>
            </a:r>
          </a:p>
          <a:p>
            <a:endParaRPr lang="en-US" dirty="0"/>
          </a:p>
        </p:txBody>
      </p:sp>
    </p:spTree>
    <p:extLst>
      <p:ext uri="{BB962C8B-B14F-4D97-AF65-F5344CB8AC3E}">
        <p14:creationId xmlns:p14="http://schemas.microsoft.com/office/powerpoint/2010/main" val="40532772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pPr marL="0" marR="0">
              <a:spcBef>
                <a:spcPts val="0"/>
              </a:spcBef>
              <a:spcAft>
                <a:spcPts val="0"/>
              </a:spcAft>
            </a:pPr>
            <a:r>
              <a:rPr lang="en-US" sz="2800" dirty="0">
                <a:latin typeface="Tahoma"/>
                <a:ea typeface="Times New Roman"/>
                <a:cs typeface="Times New Roman"/>
              </a:rPr>
              <a:t> In this </a:t>
            </a:r>
            <a:r>
              <a:rPr lang="en-US" sz="2800" dirty="0" smtClean="0">
                <a:latin typeface="Tahoma"/>
                <a:ea typeface="Times New Roman"/>
                <a:cs typeface="Times New Roman"/>
              </a:rPr>
              <a:t>next section </a:t>
            </a:r>
            <a:r>
              <a:rPr lang="en-US" sz="2800" dirty="0">
                <a:latin typeface="Tahoma"/>
                <a:ea typeface="Times New Roman"/>
                <a:cs typeface="Times New Roman"/>
              </a:rPr>
              <a:t>of interpersonal </a:t>
            </a:r>
            <a:r>
              <a:rPr lang="en-US" sz="2800" dirty="0" smtClean="0">
                <a:latin typeface="Tahoma"/>
                <a:ea typeface="Times New Roman"/>
                <a:cs typeface="Times New Roman"/>
              </a:rPr>
              <a:t>communication, </a:t>
            </a:r>
            <a:r>
              <a:rPr lang="en-US" sz="2800" dirty="0">
                <a:latin typeface="Tahoma"/>
                <a:ea typeface="Times New Roman"/>
                <a:cs typeface="Times New Roman"/>
              </a:rPr>
              <a:t>you will learn about various components of nonverbal communication.  These components include paralanguage, hearing vs. listening, nonverbal behavior and proxemics.</a:t>
            </a:r>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267200"/>
            <a:ext cx="2819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7809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Paralanguage</a:t>
            </a:r>
            <a:endParaRPr lang="en-US" dirty="0"/>
          </a:p>
        </p:txBody>
      </p:sp>
      <p:sp>
        <p:nvSpPr>
          <p:cNvPr id="3" name="Content Placeholder 2"/>
          <p:cNvSpPr>
            <a:spLocks noGrp="1"/>
          </p:cNvSpPr>
          <p:nvPr>
            <p:ph idx="1"/>
          </p:nvPr>
        </p:nvSpPr>
        <p:spPr/>
        <p:txBody>
          <a:bodyPr/>
          <a:lstStyle/>
          <a:p>
            <a:pPr marL="0" marR="0">
              <a:spcBef>
                <a:spcPts val="0"/>
              </a:spcBef>
              <a:spcAft>
                <a:spcPts val="0"/>
              </a:spcAft>
            </a:pPr>
            <a:r>
              <a:rPr lang="en-US" sz="2800" dirty="0">
                <a:latin typeface="Tahoma"/>
                <a:ea typeface="Times New Roman"/>
                <a:cs typeface="Times New Roman"/>
              </a:rPr>
              <a:t>Earlier we learned that verbal communication is the “use of sounds and words to express yourself”.  Paralanguage is the “how” of the conveyed communication by using various speaking tempos, vocal pitch, and intonations.  </a:t>
            </a:r>
          </a:p>
          <a:p>
            <a:endParaRPr lang="en-US" dirty="0" smtClean="0"/>
          </a:p>
          <a:p>
            <a:endParaRPr lang="en-US" dirty="0"/>
          </a:p>
          <a:p>
            <a:endParaRPr lang="en-US" dirty="0" smtClean="0"/>
          </a:p>
          <a:p>
            <a:pPr>
              <a:buFont typeface="Wingdings" panose="05000000000000000000" pitchFamily="2" charset="2"/>
              <a:buChar char="Ø"/>
            </a:pPr>
            <a:r>
              <a:rPr lang="en-US" dirty="0" smtClean="0"/>
              <a:t>Class Participation: Read/Discuss Handout #3</a:t>
            </a:r>
            <a:endParaRPr lang="en-US" dirty="0"/>
          </a:p>
        </p:txBody>
      </p:sp>
    </p:spTree>
    <p:extLst>
      <p:ext uri="{BB962C8B-B14F-4D97-AF65-F5344CB8AC3E}">
        <p14:creationId xmlns:p14="http://schemas.microsoft.com/office/powerpoint/2010/main" val="1838768409"/>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Hearing vs. Listening</a:t>
            </a:r>
            <a:endParaRPr lang="en-US" dirty="0"/>
          </a:p>
        </p:txBody>
      </p:sp>
      <p:sp>
        <p:nvSpPr>
          <p:cNvPr id="3" name="Content Placeholder 2"/>
          <p:cNvSpPr>
            <a:spLocks noGrp="1"/>
          </p:cNvSpPr>
          <p:nvPr>
            <p:ph idx="1"/>
          </p:nvPr>
        </p:nvSpPr>
        <p:spPr/>
        <p:txBody>
          <a:bodyPr/>
          <a:lstStyle/>
          <a:p>
            <a:pPr marL="0" marR="0">
              <a:spcBef>
                <a:spcPts val="0"/>
              </a:spcBef>
              <a:spcAft>
                <a:spcPts val="0"/>
              </a:spcAft>
            </a:pPr>
            <a:r>
              <a:rPr lang="en-US" sz="2800" dirty="0">
                <a:latin typeface="Tahoma"/>
                <a:ea typeface="Times New Roman"/>
                <a:cs typeface="Times New Roman"/>
              </a:rPr>
              <a:t>“The most basic and powerful way to connect to another person is to listen.  Just listen.  Perhaps the most important thing we ever give each other is our attention.”</a:t>
            </a:r>
          </a:p>
          <a:p>
            <a:pPr marL="0" marR="0" indent="0">
              <a:spcBef>
                <a:spcPts val="0"/>
              </a:spcBef>
              <a:spcAft>
                <a:spcPts val="0"/>
              </a:spcAft>
              <a:buNone/>
            </a:pPr>
            <a:r>
              <a:rPr lang="en-US" sz="2800" dirty="0">
                <a:latin typeface="Tahoma"/>
                <a:ea typeface="Times New Roman"/>
                <a:cs typeface="Times New Roman"/>
              </a:rPr>
              <a:t>	Rachel Naomi </a:t>
            </a:r>
            <a:r>
              <a:rPr lang="en-US" sz="2800" dirty="0" err="1">
                <a:latin typeface="Tahoma"/>
                <a:ea typeface="Times New Roman"/>
                <a:cs typeface="Times New Roman"/>
              </a:rPr>
              <a:t>Remen</a:t>
            </a:r>
            <a:endParaRPr lang="en-US" sz="2800" dirty="0">
              <a:latin typeface="Tahoma"/>
              <a:ea typeface="Times New Roman"/>
              <a:cs typeface="Times New Roman"/>
            </a:endParaRPr>
          </a:p>
          <a:p>
            <a:endParaRPr lang="en-US" dirty="0"/>
          </a:p>
        </p:txBody>
      </p:sp>
    </p:spTree>
    <p:extLst>
      <p:ext uri="{BB962C8B-B14F-4D97-AF65-F5344CB8AC3E}">
        <p14:creationId xmlns:p14="http://schemas.microsoft.com/office/powerpoint/2010/main" val="4038543216"/>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4617B"/>
                </a:solidFill>
              </a:rPr>
              <a:t>Hearing vs. </a:t>
            </a:r>
            <a:r>
              <a:rPr lang="en-US" dirty="0" smtClean="0">
                <a:solidFill>
                  <a:srgbClr val="04617B"/>
                </a:solidFill>
              </a:rPr>
              <a:t>Listening (cont.)</a:t>
            </a:r>
            <a:endParaRPr lang="en-US" dirty="0"/>
          </a:p>
        </p:txBody>
      </p:sp>
      <p:sp>
        <p:nvSpPr>
          <p:cNvPr id="3" name="Content Placeholder 2"/>
          <p:cNvSpPr>
            <a:spLocks noGrp="1"/>
          </p:cNvSpPr>
          <p:nvPr>
            <p:ph idx="1"/>
          </p:nvPr>
        </p:nvSpPr>
        <p:spPr/>
        <p:txBody>
          <a:bodyPr/>
          <a:lstStyle/>
          <a:p>
            <a:pPr marL="0" marR="0">
              <a:spcBef>
                <a:spcPts val="0"/>
              </a:spcBef>
              <a:spcAft>
                <a:spcPts val="0"/>
              </a:spcAft>
            </a:pPr>
            <a:r>
              <a:rPr lang="en-US" sz="2800" dirty="0">
                <a:latin typeface="Tahoma"/>
                <a:ea typeface="Times New Roman"/>
                <a:cs typeface="Times New Roman"/>
              </a:rPr>
              <a:t>Toastmasters International describes four levels of hearing and listening.  Officers answering many calls in a day find it is very easy to fall into the first two levels without much effort at all.  </a:t>
            </a:r>
            <a:endParaRPr lang="en-US" sz="2800" dirty="0" smtClean="0">
              <a:latin typeface="Tahoma"/>
              <a:ea typeface="Times New Roman"/>
              <a:cs typeface="Times New Roman"/>
            </a:endParaRPr>
          </a:p>
          <a:p>
            <a:pPr marL="0" indent="0">
              <a:buNone/>
            </a:pPr>
            <a:endParaRPr lang="en-US" dirty="0"/>
          </a:p>
        </p:txBody>
      </p:sp>
    </p:spTree>
    <p:extLst>
      <p:ext uri="{BB962C8B-B14F-4D97-AF65-F5344CB8AC3E}">
        <p14:creationId xmlns:p14="http://schemas.microsoft.com/office/powerpoint/2010/main" val="38097827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Instructional Goal</a:t>
            </a:r>
            <a:endParaRPr lang="en-US" dirty="0"/>
          </a:p>
        </p:txBody>
      </p:sp>
      <p:sp>
        <p:nvSpPr>
          <p:cNvPr id="3" name="Content Placeholder 2"/>
          <p:cNvSpPr>
            <a:spLocks noGrp="1"/>
          </p:cNvSpPr>
          <p:nvPr>
            <p:ph idx="1"/>
          </p:nvPr>
        </p:nvSpPr>
        <p:spPr/>
        <p:txBody>
          <a:bodyPr>
            <a:normAutofit/>
          </a:bodyPr>
          <a:lstStyle/>
          <a:p>
            <a:r>
              <a:rPr lang="en-US" sz="4000" dirty="0"/>
              <a:t>The student will be able to effectively and efficiently communicate, both verbally and nonverbally , with the public, co-workers, supervisors and family members.</a:t>
            </a:r>
          </a:p>
        </p:txBody>
      </p:sp>
    </p:spTree>
    <p:extLst>
      <p:ext uri="{BB962C8B-B14F-4D97-AF65-F5344CB8AC3E}">
        <p14:creationId xmlns:p14="http://schemas.microsoft.com/office/powerpoint/2010/main" val="362937815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4617B"/>
                </a:solidFill>
              </a:rPr>
              <a:t>Hearing vs. Listening (cont.)</a:t>
            </a:r>
            <a:endParaRPr lang="en-US" dirty="0"/>
          </a:p>
        </p:txBody>
      </p:sp>
      <p:sp>
        <p:nvSpPr>
          <p:cNvPr id="3" name="Content Placeholder 2"/>
          <p:cNvSpPr>
            <a:spLocks noGrp="1"/>
          </p:cNvSpPr>
          <p:nvPr>
            <p:ph idx="1"/>
          </p:nvPr>
        </p:nvSpPr>
        <p:spPr/>
        <p:txBody>
          <a:bodyPr/>
          <a:lstStyle/>
          <a:p>
            <a:pPr marL="0" lvl="0">
              <a:spcBef>
                <a:spcPts val="0"/>
              </a:spcBef>
              <a:buClr>
                <a:srgbClr val="0BD0D9"/>
              </a:buClr>
            </a:pPr>
            <a:r>
              <a:rPr lang="en-US" sz="2800" dirty="0">
                <a:solidFill>
                  <a:prstClr val="black"/>
                </a:solidFill>
                <a:latin typeface="Tahoma"/>
                <a:ea typeface="Times New Roman"/>
                <a:cs typeface="Times New Roman"/>
              </a:rPr>
              <a:t>However, to be a successful active listener you must work on focusing at the fourth level.  It is at this level where you will find the most success in dealing with all types of situations.   The levels are as follows:</a:t>
            </a:r>
          </a:p>
          <a:p>
            <a:endParaRPr lang="en-US" dirty="0"/>
          </a:p>
        </p:txBody>
      </p:sp>
    </p:spTree>
    <p:extLst>
      <p:ext uri="{BB962C8B-B14F-4D97-AF65-F5344CB8AC3E}">
        <p14:creationId xmlns:p14="http://schemas.microsoft.com/office/powerpoint/2010/main" val="1379398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4617B"/>
                </a:solidFill>
              </a:rPr>
              <a:t>Hearing vs. Listening (cont.)</a:t>
            </a:r>
            <a:endParaRPr lang="en-US" dirty="0"/>
          </a:p>
        </p:txBody>
      </p:sp>
      <p:sp>
        <p:nvSpPr>
          <p:cNvPr id="3" name="Content Placeholder 2"/>
          <p:cNvSpPr>
            <a:spLocks noGrp="1"/>
          </p:cNvSpPr>
          <p:nvPr>
            <p:ph idx="1"/>
          </p:nvPr>
        </p:nvSpPr>
        <p:spPr/>
        <p:txBody>
          <a:bodyPr/>
          <a:lstStyle/>
          <a:p>
            <a:pPr marL="0" marR="0">
              <a:spcBef>
                <a:spcPts val="0"/>
              </a:spcBef>
              <a:spcAft>
                <a:spcPts val="0"/>
              </a:spcAft>
            </a:pPr>
            <a:r>
              <a:rPr lang="en-US" sz="2800" b="1" dirty="0">
                <a:latin typeface="Tahoma"/>
                <a:ea typeface="Times New Roman"/>
                <a:cs typeface="Times New Roman"/>
              </a:rPr>
              <a:t>Level I: Non-listener</a:t>
            </a:r>
            <a:r>
              <a:rPr lang="en-US" sz="2800" dirty="0">
                <a:latin typeface="Tahoma"/>
                <a:ea typeface="Times New Roman"/>
                <a:cs typeface="Times New Roman"/>
              </a:rPr>
              <a:t> – is totally preoccupied with their own thoughts, could really care less about what is being said, and even though the words are being heard they are not being interpreted.</a:t>
            </a:r>
          </a:p>
          <a:p>
            <a:pPr marL="0" marR="0">
              <a:spcBef>
                <a:spcPts val="0"/>
              </a:spcBef>
              <a:spcAft>
                <a:spcPts val="0"/>
              </a:spcAft>
            </a:pPr>
            <a:r>
              <a:rPr lang="en-US" sz="2800" b="1" dirty="0">
                <a:latin typeface="Tahoma"/>
                <a:ea typeface="Times New Roman"/>
                <a:cs typeface="Times New Roman"/>
              </a:rPr>
              <a:t>Level II: Passive listeners</a:t>
            </a:r>
            <a:r>
              <a:rPr lang="en-US" sz="2800" dirty="0">
                <a:latin typeface="Tahoma"/>
                <a:ea typeface="Times New Roman"/>
                <a:cs typeface="Times New Roman"/>
              </a:rPr>
              <a:t> – hear the words, but there is no understanding or absorption of what is being said.</a:t>
            </a:r>
          </a:p>
          <a:p>
            <a:endParaRPr lang="en-US" dirty="0"/>
          </a:p>
        </p:txBody>
      </p:sp>
    </p:spTree>
    <p:extLst>
      <p:ext uri="{BB962C8B-B14F-4D97-AF65-F5344CB8AC3E}">
        <p14:creationId xmlns:p14="http://schemas.microsoft.com/office/powerpoint/2010/main" val="135042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4617B"/>
                </a:solidFill>
              </a:rPr>
              <a:t>Hearing vs. Listening (cont.)</a:t>
            </a:r>
            <a:endParaRPr lang="en-US" dirty="0"/>
          </a:p>
        </p:txBody>
      </p:sp>
      <p:sp>
        <p:nvSpPr>
          <p:cNvPr id="3" name="Content Placeholder 2"/>
          <p:cNvSpPr>
            <a:spLocks noGrp="1"/>
          </p:cNvSpPr>
          <p:nvPr>
            <p:ph idx="1"/>
          </p:nvPr>
        </p:nvSpPr>
        <p:spPr/>
        <p:txBody>
          <a:bodyPr/>
          <a:lstStyle/>
          <a:p>
            <a:pPr marL="0" marR="0">
              <a:spcBef>
                <a:spcPts val="0"/>
              </a:spcBef>
              <a:spcAft>
                <a:spcPts val="0"/>
              </a:spcAft>
            </a:pPr>
            <a:r>
              <a:rPr lang="en-US" sz="2800" b="1" dirty="0">
                <a:latin typeface="Tahoma"/>
                <a:ea typeface="Times New Roman"/>
                <a:cs typeface="Times New Roman"/>
              </a:rPr>
              <a:t>Level III: Listeners</a:t>
            </a:r>
            <a:r>
              <a:rPr lang="en-US" sz="2800" dirty="0">
                <a:latin typeface="Tahoma"/>
                <a:ea typeface="Times New Roman"/>
                <a:cs typeface="Times New Roman"/>
              </a:rPr>
              <a:t> – try to pay attention to the speaker, but are only able to grasp some of the intended message.</a:t>
            </a:r>
          </a:p>
          <a:p>
            <a:pPr marL="0" marR="0">
              <a:spcBef>
                <a:spcPts val="0"/>
              </a:spcBef>
              <a:spcAft>
                <a:spcPts val="0"/>
              </a:spcAft>
            </a:pPr>
            <a:r>
              <a:rPr lang="en-US" sz="2800" b="1" dirty="0">
                <a:latin typeface="Tahoma"/>
                <a:ea typeface="Times New Roman"/>
                <a:cs typeface="Times New Roman"/>
              </a:rPr>
              <a:t>Level IV: Active listeners</a:t>
            </a:r>
            <a:r>
              <a:rPr lang="en-US" sz="2800" dirty="0">
                <a:latin typeface="Tahoma"/>
                <a:ea typeface="Times New Roman"/>
                <a:cs typeface="Times New Roman"/>
              </a:rPr>
              <a:t> – are completely focused on the speaker and can understand and interpret the full meaning of the words and nonverbal actions of the speaker. </a:t>
            </a:r>
          </a:p>
          <a:p>
            <a:endParaRPr lang="en-US" dirty="0" smtClean="0"/>
          </a:p>
          <a:p>
            <a:pPr>
              <a:buFont typeface="Wingdings" panose="05000000000000000000" pitchFamily="2" charset="2"/>
              <a:buChar char="Ø"/>
            </a:pPr>
            <a:r>
              <a:rPr lang="en-US" dirty="0" smtClean="0"/>
              <a:t>Class Participation: Read/Discuss Handout #4</a:t>
            </a:r>
            <a:endParaRPr lang="en-US" dirty="0"/>
          </a:p>
        </p:txBody>
      </p:sp>
    </p:spTree>
    <p:extLst>
      <p:ext uri="{BB962C8B-B14F-4D97-AF65-F5344CB8AC3E}">
        <p14:creationId xmlns:p14="http://schemas.microsoft.com/office/powerpoint/2010/main" val="18370458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4617B"/>
                </a:solidFill>
              </a:rPr>
              <a:t>Hearing vs. Listening (cont.)</a:t>
            </a:r>
            <a:endParaRPr lang="en-US" dirty="0"/>
          </a:p>
        </p:txBody>
      </p:sp>
      <p:sp>
        <p:nvSpPr>
          <p:cNvPr id="3" name="Content Placeholder 2"/>
          <p:cNvSpPr>
            <a:spLocks noGrp="1"/>
          </p:cNvSpPr>
          <p:nvPr>
            <p:ph idx="1"/>
          </p:nvPr>
        </p:nvSpPr>
        <p:spPr/>
        <p:txBody>
          <a:bodyPr>
            <a:normAutofit/>
          </a:bodyPr>
          <a:lstStyle/>
          <a:p>
            <a:pPr marL="0" marR="0">
              <a:spcBef>
                <a:spcPts val="0"/>
              </a:spcBef>
              <a:spcAft>
                <a:spcPts val="0"/>
              </a:spcAft>
            </a:pPr>
            <a:r>
              <a:rPr lang="en-US" sz="2800" dirty="0">
                <a:latin typeface="Tahoma"/>
                <a:ea typeface="Times New Roman"/>
                <a:cs typeface="Times New Roman"/>
              </a:rPr>
              <a:t>Active listening requires you to not only pay attention to what is being said, but it also means paying attention to “how” it was said.  Hearing refers to the “hearing of the sounds”, whereas active listening not only requires you to “hear the sounds”, but to also focus on interpreting “what” you heard.  </a:t>
            </a:r>
            <a:endParaRPr lang="en-US" sz="2800" dirty="0" smtClean="0">
              <a:latin typeface="Tahoma"/>
              <a:ea typeface="Times New Roman"/>
              <a:cs typeface="Times New Roman"/>
            </a:endParaRPr>
          </a:p>
          <a:p>
            <a:endParaRPr lang="en-US" dirty="0"/>
          </a:p>
        </p:txBody>
      </p:sp>
    </p:spTree>
    <p:extLst>
      <p:ext uri="{BB962C8B-B14F-4D97-AF65-F5344CB8AC3E}">
        <p14:creationId xmlns:p14="http://schemas.microsoft.com/office/powerpoint/2010/main" val="4947425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4617B"/>
                </a:solidFill>
              </a:rPr>
              <a:t>Hearing vs. Listening (cont.)</a:t>
            </a:r>
            <a:endParaRPr lang="en-US" dirty="0"/>
          </a:p>
        </p:txBody>
      </p:sp>
      <p:sp>
        <p:nvSpPr>
          <p:cNvPr id="3" name="Content Placeholder 2"/>
          <p:cNvSpPr>
            <a:spLocks noGrp="1"/>
          </p:cNvSpPr>
          <p:nvPr>
            <p:ph idx="1"/>
          </p:nvPr>
        </p:nvSpPr>
        <p:spPr/>
        <p:txBody>
          <a:bodyPr/>
          <a:lstStyle/>
          <a:p>
            <a:pPr marL="0" lvl="0">
              <a:spcBef>
                <a:spcPts val="0"/>
              </a:spcBef>
              <a:buClr>
                <a:srgbClr val="0BD0D9"/>
              </a:buClr>
            </a:pPr>
            <a:r>
              <a:rPr lang="en-US" dirty="0">
                <a:solidFill>
                  <a:prstClr val="black"/>
                </a:solidFill>
                <a:latin typeface="Tahoma"/>
                <a:ea typeface="Times New Roman"/>
                <a:cs typeface="Times New Roman"/>
              </a:rPr>
              <a:t>The tone, pitch, and rate of speech all need to be focused upon.  </a:t>
            </a:r>
            <a:endParaRPr lang="en-US" dirty="0" smtClean="0">
              <a:solidFill>
                <a:prstClr val="black"/>
              </a:solidFill>
              <a:latin typeface="Tahoma"/>
              <a:ea typeface="Times New Roman"/>
              <a:cs typeface="Times New Roman"/>
            </a:endParaRPr>
          </a:p>
          <a:p>
            <a:pPr marL="0" lvl="0">
              <a:spcBef>
                <a:spcPts val="0"/>
              </a:spcBef>
              <a:buClr>
                <a:srgbClr val="0BD0D9"/>
              </a:buClr>
            </a:pPr>
            <a:r>
              <a:rPr lang="en-US" dirty="0" smtClean="0">
                <a:solidFill>
                  <a:prstClr val="black"/>
                </a:solidFill>
                <a:latin typeface="Tahoma"/>
                <a:ea typeface="Times New Roman"/>
                <a:cs typeface="Times New Roman"/>
              </a:rPr>
              <a:t>Active </a:t>
            </a:r>
            <a:r>
              <a:rPr lang="en-US" dirty="0">
                <a:solidFill>
                  <a:prstClr val="black"/>
                </a:solidFill>
                <a:latin typeface="Tahoma"/>
                <a:ea typeface="Times New Roman"/>
                <a:cs typeface="Times New Roman"/>
              </a:rPr>
              <a:t>listeners are constantly interpreting the “what”, watching body language (of which we will cover later in the course), noticing inconsistencies between verbal and nonverbal messages, and what is being left unsaid or only partially said.</a:t>
            </a:r>
          </a:p>
          <a:p>
            <a:endParaRPr lang="en-US" dirty="0"/>
          </a:p>
        </p:txBody>
      </p:sp>
    </p:spTree>
    <p:extLst>
      <p:ext uri="{BB962C8B-B14F-4D97-AF65-F5344CB8AC3E}">
        <p14:creationId xmlns:p14="http://schemas.microsoft.com/office/powerpoint/2010/main" val="38491992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4617B"/>
                </a:solidFill>
              </a:rPr>
              <a:t>Hearing vs. Listening (cont.)</a:t>
            </a:r>
            <a:endParaRPr lang="en-US" dirty="0"/>
          </a:p>
        </p:txBody>
      </p:sp>
      <p:sp>
        <p:nvSpPr>
          <p:cNvPr id="3" name="Content Placeholder 2"/>
          <p:cNvSpPr>
            <a:spLocks noGrp="1"/>
          </p:cNvSpPr>
          <p:nvPr>
            <p:ph idx="1"/>
          </p:nvPr>
        </p:nvSpPr>
        <p:spPr/>
        <p:txBody>
          <a:bodyPr>
            <a:normAutofit lnSpcReduction="10000"/>
          </a:bodyPr>
          <a:lstStyle/>
          <a:p>
            <a:r>
              <a:rPr lang="en-US" sz="2800" dirty="0">
                <a:latin typeface="Tahoma"/>
                <a:ea typeface="Times New Roman"/>
                <a:cs typeface="Times New Roman"/>
              </a:rPr>
              <a:t>For example, if someone tells you they are ecstatic about a situation, yet have an angered look with tears swelling up in their eyes, they are most likely sending out conflicting verbal and nonverbal messages.  </a:t>
            </a:r>
            <a:endParaRPr lang="en-US" sz="2800" dirty="0" smtClean="0">
              <a:latin typeface="Tahoma"/>
              <a:ea typeface="Times New Roman"/>
              <a:cs typeface="Times New Roman"/>
            </a:endParaRPr>
          </a:p>
          <a:p>
            <a:r>
              <a:rPr lang="en-US" sz="2800" dirty="0" smtClean="0">
                <a:latin typeface="Tahoma"/>
                <a:ea typeface="Times New Roman"/>
                <a:cs typeface="Times New Roman"/>
              </a:rPr>
              <a:t>Being </a:t>
            </a:r>
            <a:r>
              <a:rPr lang="en-US" sz="2800" dirty="0">
                <a:latin typeface="Tahoma"/>
                <a:ea typeface="Times New Roman"/>
                <a:cs typeface="Times New Roman"/>
              </a:rPr>
              <a:t>able to translate these messages can mean the difference between success and failure for the officer and the situation they are </a:t>
            </a:r>
            <a:r>
              <a:rPr lang="en-US" sz="2800" dirty="0" smtClean="0">
                <a:latin typeface="Tahoma"/>
                <a:ea typeface="Times New Roman"/>
                <a:cs typeface="Times New Roman"/>
              </a:rPr>
              <a:t>in.</a:t>
            </a:r>
          </a:p>
          <a:p>
            <a:endParaRPr lang="en-US" sz="2800" dirty="0">
              <a:latin typeface="Tahoma"/>
              <a:cs typeface="Times New Roman"/>
            </a:endParaRPr>
          </a:p>
          <a:p>
            <a:pPr>
              <a:buFont typeface="Wingdings" panose="05000000000000000000" pitchFamily="2" charset="2"/>
              <a:buChar char="Ø"/>
            </a:pPr>
            <a:r>
              <a:rPr lang="en-US" dirty="0">
                <a:solidFill>
                  <a:prstClr val="black"/>
                </a:solidFill>
              </a:rPr>
              <a:t>Class Participation: Read/Discuss </a:t>
            </a:r>
            <a:r>
              <a:rPr lang="en-US" dirty="0" smtClean="0">
                <a:solidFill>
                  <a:prstClr val="black"/>
                </a:solidFill>
              </a:rPr>
              <a:t>Handout #5</a:t>
            </a:r>
            <a:endParaRPr lang="en-US" dirty="0"/>
          </a:p>
        </p:txBody>
      </p:sp>
    </p:spTree>
    <p:extLst>
      <p:ext uri="{BB962C8B-B14F-4D97-AF65-F5344CB8AC3E}">
        <p14:creationId xmlns:p14="http://schemas.microsoft.com/office/powerpoint/2010/main" val="281120000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Nonverbal Behavior</a:t>
            </a:r>
            <a:endParaRPr lang="en-US" dirty="0"/>
          </a:p>
        </p:txBody>
      </p:sp>
      <p:sp>
        <p:nvSpPr>
          <p:cNvPr id="4" name="Content Placeholder 3"/>
          <p:cNvSpPr>
            <a:spLocks noGrp="1"/>
          </p:cNvSpPr>
          <p:nvPr>
            <p:ph sz="half" idx="1"/>
          </p:nvPr>
        </p:nvSpPr>
        <p:spPr/>
        <p:txBody>
          <a:bodyPr>
            <a:normAutofit fontScale="92500" lnSpcReduction="10000"/>
          </a:bodyPr>
          <a:lstStyle/>
          <a:p>
            <a:endParaRPr lang="en-US"/>
          </a:p>
        </p:txBody>
      </p:sp>
      <p:sp>
        <p:nvSpPr>
          <p:cNvPr id="5" name="Content Placeholder 4"/>
          <p:cNvSpPr>
            <a:spLocks noGrp="1"/>
          </p:cNvSpPr>
          <p:nvPr>
            <p:ph sz="half" idx="2"/>
          </p:nvPr>
        </p:nvSpPr>
        <p:spPr/>
        <p:txBody>
          <a:bodyPr>
            <a:normAutofit fontScale="92500" lnSpcReduction="10000"/>
          </a:bodyPr>
          <a:lstStyle/>
          <a:p>
            <a:r>
              <a:rPr lang="en-US" sz="2800" dirty="0">
                <a:latin typeface="Tahoma"/>
                <a:ea typeface="Times New Roman"/>
                <a:cs typeface="Times New Roman"/>
              </a:rPr>
              <a:t>According to an article entitled, “Body Language Speaks Volumes”, the author, Hope Boyd, states that 55% of the communication process is actually body language exhibited by the individuals involved in the communication.</a:t>
            </a:r>
            <a:endParaRPr lang="en-US" dirty="0"/>
          </a:p>
        </p:txBody>
      </p:sp>
      <p:pic>
        <p:nvPicPr>
          <p:cNvPr id="2050" name="Picture 3" descr="body language char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981200"/>
            <a:ext cx="39624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80086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4617B"/>
                </a:solidFill>
              </a:rPr>
              <a:t>Nonverbal </a:t>
            </a:r>
            <a:r>
              <a:rPr lang="en-US" dirty="0" smtClean="0">
                <a:solidFill>
                  <a:srgbClr val="04617B"/>
                </a:solidFill>
              </a:rPr>
              <a:t>Behavior (cont.)</a:t>
            </a:r>
            <a:endParaRPr lang="en-US" dirty="0"/>
          </a:p>
        </p:txBody>
      </p:sp>
      <p:sp>
        <p:nvSpPr>
          <p:cNvPr id="5" name="Content Placeholder 4"/>
          <p:cNvSpPr>
            <a:spLocks noGrp="1"/>
          </p:cNvSpPr>
          <p:nvPr>
            <p:ph idx="1"/>
          </p:nvPr>
        </p:nvSpPr>
        <p:spPr/>
        <p:txBody>
          <a:bodyPr>
            <a:normAutofit fontScale="92500" lnSpcReduction="20000"/>
          </a:bodyPr>
          <a:lstStyle/>
          <a:p>
            <a:r>
              <a:rPr lang="en-US" sz="2800" dirty="0">
                <a:latin typeface="Tahoma"/>
                <a:ea typeface="Times New Roman"/>
                <a:cs typeface="Times New Roman"/>
              </a:rPr>
              <a:t>An officer’s verbal communication may be viewed as encouraging, positive and/or authoritative.  However, the officer’s nonverbal communication may be nullifying his/her verbal messages.  </a:t>
            </a:r>
            <a:endParaRPr lang="en-US" sz="2800" dirty="0" smtClean="0">
              <a:latin typeface="Tahoma"/>
              <a:ea typeface="Times New Roman"/>
              <a:cs typeface="Times New Roman"/>
            </a:endParaRPr>
          </a:p>
          <a:p>
            <a:r>
              <a:rPr lang="en-US" sz="2800" dirty="0" smtClean="0">
                <a:latin typeface="Tahoma"/>
                <a:ea typeface="Times New Roman"/>
                <a:cs typeface="Times New Roman"/>
              </a:rPr>
              <a:t>Officers </a:t>
            </a:r>
            <a:r>
              <a:rPr lang="en-US" sz="2800" dirty="0">
                <a:latin typeface="Tahoma"/>
                <a:ea typeface="Times New Roman"/>
                <a:cs typeface="Times New Roman"/>
              </a:rPr>
              <a:t>are trained observers and over time become very wise and astute to the nonverbal behaviors of those they are dealing with.  </a:t>
            </a:r>
            <a:endParaRPr lang="en-US" sz="2800" dirty="0" smtClean="0">
              <a:latin typeface="Tahoma"/>
              <a:ea typeface="Times New Roman"/>
              <a:cs typeface="Times New Roman"/>
            </a:endParaRPr>
          </a:p>
          <a:p>
            <a:r>
              <a:rPr lang="en-US" sz="2800" dirty="0" smtClean="0">
                <a:latin typeface="Tahoma"/>
                <a:ea typeface="Times New Roman"/>
                <a:cs typeface="Times New Roman"/>
              </a:rPr>
              <a:t>The </a:t>
            </a:r>
            <a:r>
              <a:rPr lang="en-US" sz="2800" dirty="0">
                <a:latin typeface="Tahoma"/>
                <a:ea typeface="Times New Roman"/>
                <a:cs typeface="Times New Roman"/>
              </a:rPr>
              <a:t>question is, are officers mindful of the nonverbal communication behaviors that they, themselves are projecting? </a:t>
            </a:r>
            <a:endParaRPr lang="en-US" sz="2800" dirty="0" smtClean="0">
              <a:latin typeface="Tahoma"/>
              <a:ea typeface="Times New Roman"/>
              <a:cs typeface="Times New Roman"/>
            </a:endParaRPr>
          </a:p>
          <a:p>
            <a:endParaRPr lang="en-US" sz="2800" dirty="0">
              <a:latin typeface="Tahoma"/>
              <a:cs typeface="Times New Roman"/>
            </a:endParaRPr>
          </a:p>
          <a:p>
            <a:pPr>
              <a:buFont typeface="Wingdings" panose="05000000000000000000" pitchFamily="2" charset="2"/>
              <a:buChar char="Ø"/>
            </a:pPr>
            <a:r>
              <a:rPr lang="en-US" sz="2800" dirty="0" smtClean="0">
                <a:latin typeface="Tahoma"/>
                <a:cs typeface="Times New Roman"/>
              </a:rPr>
              <a:t>Class Participation: Read/Discuss Handout #6</a:t>
            </a:r>
            <a:endParaRPr lang="en-US" dirty="0"/>
          </a:p>
        </p:txBody>
      </p:sp>
    </p:spTree>
    <p:extLst>
      <p:ext uri="{BB962C8B-B14F-4D97-AF65-F5344CB8AC3E}">
        <p14:creationId xmlns:p14="http://schemas.microsoft.com/office/powerpoint/2010/main" val="27045775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Which do You Want to Be?</a:t>
            </a:r>
            <a:endParaRPr lang="en-US" dirty="0"/>
          </a:p>
        </p:txBody>
      </p:sp>
      <p:pic>
        <p:nvPicPr>
          <p:cNvPr id="4098"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07914" y="2004034"/>
            <a:ext cx="3737172" cy="426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737949" y="2004034"/>
            <a:ext cx="3859102" cy="426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302951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99"/>
                                        </p:tgtEl>
                                        <p:attrNameLst>
                                          <p:attrName>style.visibility</p:attrName>
                                        </p:attrNameLst>
                                      </p:cBhvr>
                                      <p:to>
                                        <p:strVal val="visible"/>
                                      </p:to>
                                    </p:set>
                                    <p:animEffect transition="in" filter="wipe(down)">
                                      <p:cBhvr>
                                        <p:cTn id="11"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Proxemics</a:t>
            </a:r>
            <a:endParaRPr lang="en-US" dirty="0"/>
          </a:p>
        </p:txBody>
      </p:sp>
      <p:sp>
        <p:nvSpPr>
          <p:cNvPr id="3" name="Content Placeholder 2"/>
          <p:cNvSpPr>
            <a:spLocks noGrp="1"/>
          </p:cNvSpPr>
          <p:nvPr>
            <p:ph idx="1"/>
          </p:nvPr>
        </p:nvSpPr>
        <p:spPr/>
        <p:txBody>
          <a:bodyPr/>
          <a:lstStyle/>
          <a:p>
            <a:pPr marL="0" marR="0">
              <a:spcBef>
                <a:spcPts val="0"/>
              </a:spcBef>
              <a:spcAft>
                <a:spcPts val="0"/>
              </a:spcAft>
            </a:pPr>
            <a:r>
              <a:rPr lang="en-US" sz="2800" dirty="0">
                <a:latin typeface="Tahoma"/>
                <a:ea typeface="Times New Roman"/>
                <a:cs typeface="Times New Roman"/>
              </a:rPr>
              <a:t>Proxemics is the study of set measurable distances between people as they interact.  In 1966, anthropologist Edward T. Hall introduced the term proxemics.  </a:t>
            </a:r>
            <a:endParaRPr lang="en-US" sz="2800" dirty="0" smtClean="0">
              <a:latin typeface="Tahoma"/>
              <a:ea typeface="Times New Roman"/>
              <a:cs typeface="Times New Roman"/>
            </a:endParaRPr>
          </a:p>
          <a:p>
            <a:pPr marL="0" marR="0">
              <a:spcBef>
                <a:spcPts val="0"/>
              </a:spcBef>
              <a:spcAft>
                <a:spcPts val="0"/>
              </a:spcAft>
            </a:pPr>
            <a:r>
              <a:rPr lang="en-US" sz="2800" dirty="0" smtClean="0">
                <a:latin typeface="Tahoma"/>
                <a:ea typeface="Times New Roman"/>
                <a:cs typeface="Times New Roman"/>
              </a:rPr>
              <a:t>According </a:t>
            </a:r>
            <a:r>
              <a:rPr lang="en-US" sz="2800" dirty="0">
                <a:latin typeface="Tahoma"/>
                <a:ea typeface="Times New Roman"/>
                <a:cs typeface="Times New Roman"/>
              </a:rPr>
              <a:t>to Hall, in his book, The Silent Language, there are four types of proxemics distances that people tend to use.  </a:t>
            </a:r>
            <a:endParaRPr lang="en-US" sz="2800" dirty="0" smtClean="0">
              <a:latin typeface="Tahoma"/>
              <a:ea typeface="Times New Roman"/>
              <a:cs typeface="Times New Roman"/>
            </a:endParaRPr>
          </a:p>
          <a:p>
            <a:pPr marL="0" marR="0">
              <a:spcBef>
                <a:spcPts val="0"/>
              </a:spcBef>
              <a:spcAft>
                <a:spcPts val="0"/>
              </a:spcAft>
            </a:pPr>
            <a:r>
              <a:rPr lang="en-US" sz="2800" dirty="0" smtClean="0">
                <a:latin typeface="Tahoma"/>
                <a:ea typeface="Times New Roman"/>
                <a:cs typeface="Times New Roman"/>
              </a:rPr>
              <a:t>Keep </a:t>
            </a:r>
            <a:r>
              <a:rPr lang="en-US" sz="2800" dirty="0">
                <a:latin typeface="Tahoma"/>
                <a:ea typeface="Times New Roman"/>
                <a:cs typeface="Times New Roman"/>
              </a:rPr>
              <a:t>in mind, however, that these distances can vary between </a:t>
            </a:r>
            <a:r>
              <a:rPr lang="en-US" sz="2800" dirty="0" smtClean="0">
                <a:latin typeface="Tahoma"/>
                <a:ea typeface="Times New Roman"/>
                <a:cs typeface="Times New Roman"/>
              </a:rPr>
              <a:t>culture.</a:t>
            </a:r>
            <a:endParaRPr lang="en-US" sz="2800" dirty="0">
              <a:latin typeface="Tahoma"/>
              <a:ea typeface="Times New Roman"/>
              <a:cs typeface="Times New Roman"/>
            </a:endParaRPr>
          </a:p>
          <a:p>
            <a:endParaRPr lang="en-US" dirty="0"/>
          </a:p>
        </p:txBody>
      </p:sp>
    </p:spTree>
    <p:extLst>
      <p:ext uri="{BB962C8B-B14F-4D97-AF65-F5344CB8AC3E}">
        <p14:creationId xmlns:p14="http://schemas.microsoft.com/office/powerpoint/2010/main" val="13396860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Performance Objectives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Upon Completion the student will be able to ….</a:t>
            </a:r>
          </a:p>
          <a:p>
            <a:r>
              <a:rPr lang="en-US" dirty="0" smtClean="0"/>
              <a:t>Explain </a:t>
            </a:r>
            <a:r>
              <a:rPr lang="en-US" dirty="0"/>
              <a:t>why understanding interpersonal communication is essential to effective policing</a:t>
            </a:r>
          </a:p>
          <a:p>
            <a:r>
              <a:rPr lang="en-US" dirty="0" smtClean="0"/>
              <a:t>Define </a:t>
            </a:r>
            <a:r>
              <a:rPr lang="en-US" dirty="0"/>
              <a:t>the dynamics of interpersonal communication to include:</a:t>
            </a:r>
          </a:p>
          <a:p>
            <a:pPr marL="0" indent="0">
              <a:buNone/>
            </a:pPr>
            <a:r>
              <a:rPr lang="en-US" dirty="0"/>
              <a:t>	1. Verbal communication</a:t>
            </a:r>
          </a:p>
          <a:p>
            <a:pPr marL="0" indent="0">
              <a:buNone/>
            </a:pPr>
            <a:r>
              <a:rPr lang="en-US" dirty="0"/>
              <a:t>	2.  Nonverbal communication to  include:</a:t>
            </a:r>
          </a:p>
          <a:p>
            <a:pPr marL="0" indent="0">
              <a:buNone/>
            </a:pPr>
            <a:r>
              <a:rPr lang="en-US" dirty="0"/>
              <a:t>		</a:t>
            </a:r>
            <a:r>
              <a:rPr lang="en-US" dirty="0" smtClean="0"/>
              <a:t>I.    </a:t>
            </a:r>
            <a:r>
              <a:rPr lang="en-US" dirty="0"/>
              <a:t>Paralanguage</a:t>
            </a:r>
          </a:p>
          <a:p>
            <a:pPr marL="0" indent="0">
              <a:buNone/>
            </a:pPr>
            <a:r>
              <a:rPr lang="en-US" dirty="0"/>
              <a:t>		</a:t>
            </a:r>
            <a:r>
              <a:rPr lang="en-US" dirty="0" smtClean="0"/>
              <a:t>II.   </a:t>
            </a:r>
            <a:r>
              <a:rPr lang="en-US" dirty="0"/>
              <a:t>Hearing vs. </a:t>
            </a:r>
            <a:r>
              <a:rPr lang="en-US" dirty="0" smtClean="0"/>
              <a:t>Listening</a:t>
            </a:r>
            <a:endParaRPr lang="en-US" dirty="0"/>
          </a:p>
          <a:p>
            <a:pPr marL="0" indent="0">
              <a:buNone/>
            </a:pPr>
            <a:r>
              <a:rPr lang="en-US" dirty="0"/>
              <a:t>		</a:t>
            </a:r>
            <a:r>
              <a:rPr lang="en-US" dirty="0" smtClean="0"/>
              <a:t>III.  Nonverbal Behavior</a:t>
            </a:r>
            <a:endParaRPr lang="en-US" dirty="0"/>
          </a:p>
          <a:p>
            <a:pPr marL="0" indent="0">
              <a:buNone/>
            </a:pPr>
            <a:r>
              <a:rPr lang="en-US" dirty="0"/>
              <a:t>		</a:t>
            </a:r>
            <a:r>
              <a:rPr lang="en-US" dirty="0" smtClean="0"/>
              <a:t>IV.  Proxemics</a:t>
            </a:r>
            <a:endParaRPr lang="en-US" dirty="0"/>
          </a:p>
          <a:p>
            <a:endParaRPr lang="en-US" dirty="0"/>
          </a:p>
        </p:txBody>
      </p:sp>
    </p:spTree>
    <p:extLst>
      <p:ext uri="{BB962C8B-B14F-4D97-AF65-F5344CB8AC3E}">
        <p14:creationId xmlns:p14="http://schemas.microsoft.com/office/powerpoint/2010/main" val="1791518772"/>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4617B"/>
                </a:solidFill>
              </a:rPr>
              <a:t>Proxemics (cont.)</a:t>
            </a:r>
            <a:endParaRPr lang="en-US" dirty="0"/>
          </a:p>
        </p:txBody>
      </p:sp>
      <p:sp>
        <p:nvSpPr>
          <p:cNvPr id="3" name="Content Placeholder 2"/>
          <p:cNvSpPr>
            <a:spLocks noGrp="1"/>
          </p:cNvSpPr>
          <p:nvPr>
            <p:ph idx="1"/>
          </p:nvPr>
        </p:nvSpPr>
        <p:spPr/>
        <p:txBody>
          <a:bodyPr/>
          <a:lstStyle/>
          <a:p>
            <a:pPr marL="342900" marR="0" lvl="0" indent="-342900">
              <a:spcBef>
                <a:spcPts val="0"/>
              </a:spcBef>
              <a:spcAft>
                <a:spcPts val="0"/>
              </a:spcAft>
              <a:buFont typeface="Symbol"/>
              <a:buChar char=""/>
            </a:pPr>
            <a:r>
              <a:rPr lang="en-US" sz="2800" dirty="0">
                <a:latin typeface="Tahoma"/>
                <a:ea typeface="Times New Roman"/>
                <a:cs typeface="Times New Roman"/>
              </a:rPr>
              <a:t>The four types are intimate (0 – 18 inches), personal (18 inches – 4 feet), social (4 – 10 feet), and public (over 10 feet).</a:t>
            </a:r>
          </a:p>
          <a:p>
            <a:pPr marL="342900" marR="0" lvl="0" indent="-342900">
              <a:spcBef>
                <a:spcPts val="0"/>
              </a:spcBef>
              <a:spcAft>
                <a:spcPts val="0"/>
              </a:spcAft>
              <a:buFont typeface="Symbol"/>
              <a:buChar char=""/>
            </a:pPr>
            <a:r>
              <a:rPr lang="en-US" sz="2800" dirty="0">
                <a:latin typeface="Tahoma"/>
                <a:ea typeface="Times New Roman"/>
                <a:cs typeface="Times New Roman"/>
              </a:rPr>
              <a:t>These distances that are deliberately chosen by the individual depend on their comfort levels and views of the situation at the time.</a:t>
            </a:r>
          </a:p>
          <a:p>
            <a:endParaRPr lang="en-US" dirty="0"/>
          </a:p>
        </p:txBody>
      </p:sp>
      <p:pic>
        <p:nvPicPr>
          <p:cNvPr id="6146" name="Picture 2" descr="C:\Users\swilcox\Pictures\people clo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648200"/>
            <a:ext cx="22860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wilcox\Pictures\people f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648200"/>
            <a:ext cx="225742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0640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6147"/>
                                        </p:tgtEl>
                                        <p:attrNameLst>
                                          <p:attrName>style.visibility</p:attrName>
                                        </p:attrNameLst>
                                      </p:cBhvr>
                                      <p:to>
                                        <p:strVal val="visible"/>
                                      </p:to>
                                    </p:set>
                                    <p:anim calcmode="lin" valueType="num">
                                      <p:cBhvr>
                                        <p:cTn id="13" dur="1000" fill="hold"/>
                                        <p:tgtEl>
                                          <p:spTgt spid="6147"/>
                                        </p:tgtEl>
                                        <p:attrNameLst>
                                          <p:attrName>ppt_w</p:attrName>
                                        </p:attrNameLst>
                                      </p:cBhvr>
                                      <p:tavLst>
                                        <p:tav tm="0">
                                          <p:val>
                                            <p:fltVal val="0"/>
                                          </p:val>
                                        </p:tav>
                                        <p:tav tm="100000">
                                          <p:val>
                                            <p:strVal val="#ppt_w"/>
                                          </p:val>
                                        </p:tav>
                                      </p:tavLst>
                                    </p:anim>
                                    <p:anim calcmode="lin" valueType="num">
                                      <p:cBhvr>
                                        <p:cTn id="14" dur="1000" fill="hold"/>
                                        <p:tgtEl>
                                          <p:spTgt spid="6147"/>
                                        </p:tgtEl>
                                        <p:attrNameLst>
                                          <p:attrName>ppt_h</p:attrName>
                                        </p:attrNameLst>
                                      </p:cBhvr>
                                      <p:tavLst>
                                        <p:tav tm="0">
                                          <p:val>
                                            <p:fltVal val="0"/>
                                          </p:val>
                                        </p:tav>
                                        <p:tav tm="100000">
                                          <p:val>
                                            <p:strVal val="#ppt_h"/>
                                          </p:val>
                                        </p:tav>
                                      </p:tavLst>
                                    </p:anim>
                                    <p:anim calcmode="lin" valueType="num">
                                      <p:cBhvr>
                                        <p:cTn id="15" dur="1000" fill="hold"/>
                                        <p:tgtEl>
                                          <p:spTgt spid="6147"/>
                                        </p:tgtEl>
                                        <p:attrNameLst>
                                          <p:attrName>style.rotation</p:attrName>
                                        </p:attrNameLst>
                                      </p:cBhvr>
                                      <p:tavLst>
                                        <p:tav tm="0">
                                          <p:val>
                                            <p:fltVal val="90"/>
                                          </p:val>
                                        </p:tav>
                                        <p:tav tm="100000">
                                          <p:val>
                                            <p:fltVal val="0"/>
                                          </p:val>
                                        </p:tav>
                                      </p:tavLst>
                                    </p:anim>
                                    <p:animEffect transition="in" filter="fade">
                                      <p:cBhvr>
                                        <p:cTn id="16" dur="1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4617B"/>
                </a:solidFill>
              </a:rPr>
              <a:t>Proxemics (cont.)</a:t>
            </a:r>
            <a:endParaRPr lang="en-US" dirty="0"/>
          </a:p>
        </p:txBody>
      </p:sp>
      <p:sp>
        <p:nvSpPr>
          <p:cNvPr id="3" name="Content Placeholder 2"/>
          <p:cNvSpPr>
            <a:spLocks noGrp="1"/>
          </p:cNvSpPr>
          <p:nvPr>
            <p:ph idx="1"/>
          </p:nvPr>
        </p:nvSpPr>
        <p:spPr/>
        <p:txBody>
          <a:bodyPr/>
          <a:lstStyle/>
          <a:p>
            <a:pPr marL="0" marR="0">
              <a:spcBef>
                <a:spcPts val="0"/>
              </a:spcBef>
              <a:spcAft>
                <a:spcPts val="0"/>
              </a:spcAft>
            </a:pPr>
            <a:r>
              <a:rPr lang="en-US" sz="2800" dirty="0">
                <a:latin typeface="Tahoma"/>
                <a:ea typeface="Times New Roman"/>
                <a:cs typeface="Times New Roman"/>
              </a:rPr>
              <a:t>It is crucial for law enforcement officers to be aware of proxemics in all situations.  </a:t>
            </a:r>
            <a:endParaRPr lang="en-US" sz="2800" dirty="0" smtClean="0">
              <a:latin typeface="Tahoma"/>
              <a:ea typeface="Times New Roman"/>
              <a:cs typeface="Times New Roman"/>
            </a:endParaRPr>
          </a:p>
          <a:p>
            <a:pPr marL="0" marR="0">
              <a:spcBef>
                <a:spcPts val="0"/>
              </a:spcBef>
              <a:spcAft>
                <a:spcPts val="0"/>
              </a:spcAft>
            </a:pPr>
            <a:r>
              <a:rPr lang="en-US" sz="2800" dirty="0" smtClean="0">
                <a:latin typeface="Tahoma"/>
                <a:ea typeface="Times New Roman"/>
                <a:cs typeface="Times New Roman"/>
              </a:rPr>
              <a:t>Regardless</a:t>
            </a:r>
            <a:r>
              <a:rPr lang="en-US" sz="2800" dirty="0">
                <a:latin typeface="Tahoma"/>
                <a:ea typeface="Times New Roman"/>
                <a:cs typeface="Times New Roman"/>
              </a:rPr>
              <a:t>, whether it is a service call, traffic stop, or everyday meeting of people, it is important to recognize how proxemics is going to affect the desired outcomes of the situation at hand</a:t>
            </a:r>
            <a:r>
              <a:rPr lang="en-US" sz="2800" dirty="0" smtClean="0">
                <a:latin typeface="Tahoma"/>
                <a:ea typeface="Times New Roman"/>
                <a:cs typeface="Times New Roman"/>
              </a:rPr>
              <a:t>.</a:t>
            </a:r>
          </a:p>
          <a:p>
            <a:pPr marL="0" marR="0">
              <a:spcBef>
                <a:spcPts val="0"/>
              </a:spcBef>
              <a:spcAft>
                <a:spcPts val="0"/>
              </a:spcAft>
            </a:pPr>
            <a:endParaRPr lang="en-US" sz="2800" dirty="0">
              <a:effectLst/>
              <a:latin typeface="Tahoma"/>
              <a:ea typeface="Times New Roman"/>
              <a:cs typeface="Times New Roman"/>
            </a:endParaRPr>
          </a:p>
          <a:p>
            <a:pPr marL="0" marR="0">
              <a:spcBef>
                <a:spcPts val="0"/>
              </a:spcBef>
              <a:spcAft>
                <a:spcPts val="0"/>
              </a:spcAft>
            </a:pPr>
            <a:endParaRPr lang="en-US" sz="2800" dirty="0" smtClean="0">
              <a:latin typeface="Tahoma"/>
              <a:ea typeface="Times New Roman"/>
              <a:cs typeface="Times New Roman"/>
            </a:endParaRPr>
          </a:p>
          <a:p>
            <a:pPr marL="0" marR="0">
              <a:spcBef>
                <a:spcPts val="0"/>
              </a:spcBef>
              <a:spcAft>
                <a:spcPts val="0"/>
              </a:spcAft>
            </a:pPr>
            <a:r>
              <a:rPr lang="en-US" sz="2800" dirty="0" smtClean="0">
                <a:effectLst/>
                <a:latin typeface="Tahoma"/>
                <a:ea typeface="Times New Roman"/>
                <a:cs typeface="Times New Roman"/>
              </a:rPr>
              <a:t>Class Participation: Read/Discuss Handout #7</a:t>
            </a:r>
            <a:endParaRPr lang="en-US" sz="2800" dirty="0">
              <a:effectLst/>
              <a:latin typeface="Tahoma"/>
              <a:ea typeface="Times New Roman"/>
              <a:cs typeface="Times New Roman"/>
            </a:endParaRPr>
          </a:p>
        </p:txBody>
      </p:sp>
    </p:spTree>
    <p:extLst>
      <p:ext uri="{BB962C8B-B14F-4D97-AF65-F5344CB8AC3E}">
        <p14:creationId xmlns:p14="http://schemas.microsoft.com/office/powerpoint/2010/main" val="29786543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4617B"/>
                </a:solidFill>
              </a:rPr>
              <a:t>Proxemics (cont.)</a:t>
            </a:r>
            <a:endParaRPr lang="en-US" dirty="0"/>
          </a:p>
        </p:txBody>
      </p:sp>
      <p:sp>
        <p:nvSpPr>
          <p:cNvPr id="3" name="Content Placeholder 2"/>
          <p:cNvSpPr>
            <a:spLocks noGrp="1"/>
          </p:cNvSpPr>
          <p:nvPr>
            <p:ph idx="1"/>
          </p:nvPr>
        </p:nvSpPr>
        <p:spPr/>
        <p:txBody>
          <a:bodyPr/>
          <a:lstStyle/>
          <a:p>
            <a:pPr marL="342900" marR="0" lvl="0" indent="-342900">
              <a:spcBef>
                <a:spcPts val="0"/>
              </a:spcBef>
              <a:spcAft>
                <a:spcPts val="0"/>
              </a:spcAft>
              <a:buFont typeface="Symbol"/>
              <a:buChar char=""/>
            </a:pPr>
            <a:r>
              <a:rPr lang="en-US" sz="2800" dirty="0">
                <a:latin typeface="Tahoma"/>
                <a:ea typeface="Times New Roman"/>
                <a:cs typeface="Times New Roman"/>
              </a:rPr>
              <a:t>Officers conducting field interviews (FIs) is a prime example of conscious proxemics.</a:t>
            </a:r>
          </a:p>
          <a:p>
            <a:pPr marL="342900" marR="0" lvl="0" indent="-342900">
              <a:spcBef>
                <a:spcPts val="0"/>
              </a:spcBef>
              <a:spcAft>
                <a:spcPts val="0"/>
              </a:spcAft>
              <a:buFont typeface="Symbol"/>
              <a:buChar char=""/>
            </a:pPr>
            <a:r>
              <a:rPr lang="en-US" sz="2800" dirty="0">
                <a:latin typeface="Tahoma"/>
                <a:ea typeface="Times New Roman"/>
                <a:cs typeface="Times New Roman"/>
              </a:rPr>
              <a:t>Officers that fail to realize the importance of maintaining adequate distance between them and the subject being questioned are putting themselves in unnecessary danger.  </a:t>
            </a:r>
            <a:endParaRPr lang="en-US" sz="2800" dirty="0">
              <a:effectLst/>
              <a:latin typeface="Tahoma"/>
              <a:ea typeface="Times New Roman"/>
              <a:cs typeface="Times New Roman"/>
            </a:endParaRPr>
          </a:p>
        </p:txBody>
      </p:sp>
    </p:spTree>
    <p:extLst>
      <p:ext uri="{BB962C8B-B14F-4D97-AF65-F5344CB8AC3E}">
        <p14:creationId xmlns:p14="http://schemas.microsoft.com/office/powerpoint/2010/main" val="40583025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4617B"/>
                </a:solidFill>
              </a:rPr>
              <a:t>Proxemics (cont.)</a:t>
            </a:r>
            <a:endParaRPr lang="en-US" dirty="0"/>
          </a:p>
        </p:txBody>
      </p:sp>
      <p:sp>
        <p:nvSpPr>
          <p:cNvPr id="3" name="Content Placeholder 2"/>
          <p:cNvSpPr>
            <a:spLocks noGrp="1"/>
          </p:cNvSpPr>
          <p:nvPr>
            <p:ph idx="1"/>
          </p:nvPr>
        </p:nvSpPr>
        <p:spPr/>
        <p:txBody>
          <a:bodyPr/>
          <a:lstStyle/>
          <a:p>
            <a:pPr marL="0" marR="0">
              <a:spcBef>
                <a:spcPts val="0"/>
              </a:spcBef>
              <a:spcAft>
                <a:spcPts val="0"/>
              </a:spcAft>
            </a:pPr>
            <a:r>
              <a:rPr lang="en-US" sz="2800" dirty="0">
                <a:latin typeface="Tahoma"/>
                <a:ea typeface="Times New Roman"/>
                <a:cs typeface="Times New Roman"/>
              </a:rPr>
              <a:t>According to Dave </a:t>
            </a:r>
            <a:r>
              <a:rPr lang="en-US" sz="2800" dirty="0" err="1">
                <a:latin typeface="Tahoma"/>
                <a:ea typeface="Times New Roman"/>
                <a:cs typeface="Times New Roman"/>
              </a:rPr>
              <a:t>Grossi</a:t>
            </a:r>
            <a:r>
              <a:rPr lang="en-US" sz="2800" dirty="0">
                <a:latin typeface="Tahoma"/>
                <a:ea typeface="Times New Roman"/>
                <a:cs typeface="Times New Roman"/>
              </a:rPr>
              <a:t> in his article entitled, “The reactionary gap: Reminders on threats and distances”, the distance of safety for an officer is referred to as the reactionary gap.  </a:t>
            </a:r>
            <a:r>
              <a:rPr lang="en-US" sz="2800" dirty="0" err="1">
                <a:latin typeface="Tahoma"/>
                <a:ea typeface="Times New Roman"/>
                <a:cs typeface="Times New Roman"/>
              </a:rPr>
              <a:t>Grossi</a:t>
            </a:r>
            <a:r>
              <a:rPr lang="en-US" sz="2800" dirty="0">
                <a:latin typeface="Tahoma"/>
                <a:ea typeface="Times New Roman"/>
                <a:cs typeface="Times New Roman"/>
              </a:rPr>
              <a:t> defines “police proxemics” as “the distance between an officer and the threat posed by certain weapons” (the reactionary gap).  </a:t>
            </a:r>
          </a:p>
          <a:p>
            <a:endParaRPr lang="en-US" dirty="0"/>
          </a:p>
        </p:txBody>
      </p:sp>
    </p:spTree>
    <p:extLst>
      <p:ext uri="{BB962C8B-B14F-4D97-AF65-F5344CB8AC3E}">
        <p14:creationId xmlns:p14="http://schemas.microsoft.com/office/powerpoint/2010/main" val="25427350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4617B"/>
                </a:solidFill>
              </a:rPr>
              <a:t>Proxemics (cont.)</a:t>
            </a:r>
            <a:endParaRPr lang="en-US" dirty="0"/>
          </a:p>
        </p:txBody>
      </p:sp>
      <p:sp>
        <p:nvSpPr>
          <p:cNvPr id="3" name="Content Placeholder 2"/>
          <p:cNvSpPr>
            <a:spLocks noGrp="1"/>
          </p:cNvSpPr>
          <p:nvPr>
            <p:ph idx="1"/>
          </p:nvPr>
        </p:nvSpPr>
        <p:spPr/>
        <p:txBody>
          <a:bodyPr/>
          <a:lstStyle/>
          <a:p>
            <a:pPr marL="0" marR="0">
              <a:spcBef>
                <a:spcPts val="0"/>
              </a:spcBef>
              <a:spcAft>
                <a:spcPts val="0"/>
              </a:spcAft>
            </a:pPr>
            <a:r>
              <a:rPr lang="en-US" sz="2800" dirty="0" err="1">
                <a:latin typeface="Tahoma"/>
                <a:ea typeface="Times New Roman"/>
                <a:cs typeface="Times New Roman"/>
              </a:rPr>
              <a:t>Grossi</a:t>
            </a:r>
            <a:r>
              <a:rPr lang="en-US" sz="2800" dirty="0">
                <a:latin typeface="Tahoma"/>
                <a:ea typeface="Times New Roman"/>
                <a:cs typeface="Times New Roman"/>
              </a:rPr>
              <a:t> identifies the following distances as being the safety distances for officers:</a:t>
            </a:r>
          </a:p>
          <a:p>
            <a:pPr marL="0" marR="0">
              <a:spcBef>
                <a:spcPts val="0"/>
              </a:spcBef>
              <a:spcAft>
                <a:spcPts val="0"/>
              </a:spcAft>
            </a:pPr>
            <a:r>
              <a:rPr lang="en-US" sz="2800" b="1" dirty="0">
                <a:latin typeface="Tahoma"/>
                <a:ea typeface="Times New Roman"/>
                <a:cs typeface="Times New Roman"/>
              </a:rPr>
              <a:t>Firearms:</a:t>
            </a:r>
            <a:r>
              <a:rPr lang="en-US" sz="2800" dirty="0">
                <a:latin typeface="Tahoma"/>
                <a:ea typeface="Times New Roman"/>
                <a:cs typeface="Times New Roman"/>
              </a:rPr>
              <a:t>  Generally, your safety zone is defined as “line of sight unbroken by cover”</a:t>
            </a:r>
          </a:p>
          <a:p>
            <a:pPr marL="0" marR="0">
              <a:spcBef>
                <a:spcPts val="0"/>
              </a:spcBef>
              <a:spcAft>
                <a:spcPts val="0"/>
              </a:spcAft>
            </a:pPr>
            <a:r>
              <a:rPr lang="en-US" sz="2800" b="1" dirty="0">
                <a:latin typeface="Tahoma"/>
                <a:ea typeface="Times New Roman"/>
                <a:cs typeface="Times New Roman"/>
              </a:rPr>
              <a:t>Edged Weapons:</a:t>
            </a:r>
            <a:r>
              <a:rPr lang="en-US" sz="2800" dirty="0">
                <a:latin typeface="Tahoma"/>
                <a:ea typeface="Times New Roman"/>
                <a:cs typeface="Times New Roman"/>
              </a:rPr>
              <a:t>  Generally, a 20-25-foot zone of safety, depending on circumstances and the level of the officer’s response.  That distance could be more if you have information that the suspect may be skilled with edged weapons.</a:t>
            </a:r>
            <a:endParaRPr lang="en-US" sz="2800" dirty="0">
              <a:effectLst/>
              <a:latin typeface="Tahoma"/>
              <a:ea typeface="Times New Roman"/>
              <a:cs typeface="Times New Roman"/>
            </a:endParaRPr>
          </a:p>
        </p:txBody>
      </p:sp>
    </p:spTree>
    <p:extLst>
      <p:ext uri="{BB962C8B-B14F-4D97-AF65-F5344CB8AC3E}">
        <p14:creationId xmlns:p14="http://schemas.microsoft.com/office/powerpoint/2010/main" val="34511460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4617B"/>
                </a:solidFill>
              </a:rPr>
              <a:t>Proxemics (cont.)</a:t>
            </a:r>
            <a:endParaRPr lang="en-US" dirty="0"/>
          </a:p>
        </p:txBody>
      </p:sp>
      <p:sp>
        <p:nvSpPr>
          <p:cNvPr id="3" name="Content Placeholder 2"/>
          <p:cNvSpPr>
            <a:spLocks noGrp="1"/>
          </p:cNvSpPr>
          <p:nvPr>
            <p:ph idx="1"/>
          </p:nvPr>
        </p:nvSpPr>
        <p:spPr/>
        <p:txBody>
          <a:bodyPr>
            <a:normAutofit lnSpcReduction="10000"/>
          </a:bodyPr>
          <a:lstStyle/>
          <a:p>
            <a:pPr marL="0" marR="0">
              <a:spcBef>
                <a:spcPts val="0"/>
              </a:spcBef>
              <a:spcAft>
                <a:spcPts val="0"/>
              </a:spcAft>
            </a:pPr>
            <a:r>
              <a:rPr lang="en-US" sz="2800" b="1" dirty="0">
                <a:latin typeface="Tahoma"/>
                <a:ea typeface="Times New Roman"/>
                <a:cs typeface="Times New Roman"/>
              </a:rPr>
              <a:t>Impact Weapons:</a:t>
            </a:r>
            <a:r>
              <a:rPr lang="en-US" sz="2800" dirty="0">
                <a:latin typeface="Tahoma"/>
                <a:ea typeface="Times New Roman"/>
                <a:cs typeface="Times New Roman"/>
              </a:rPr>
              <a:t>  Bludgeons, pipes, baseball bats, and the like require a minimum reactionary gap of 10-12 feet plus the length of the object – maybe more depending on the circumstances.</a:t>
            </a:r>
          </a:p>
          <a:p>
            <a:pPr marL="0" marR="0">
              <a:spcBef>
                <a:spcPts val="0"/>
              </a:spcBef>
              <a:spcAft>
                <a:spcPts val="0"/>
              </a:spcAft>
            </a:pPr>
            <a:r>
              <a:rPr lang="en-US" sz="2800" b="1" dirty="0">
                <a:latin typeface="Tahoma"/>
                <a:ea typeface="Times New Roman"/>
                <a:cs typeface="Times New Roman"/>
              </a:rPr>
              <a:t>Empty Hands:</a:t>
            </a:r>
            <a:r>
              <a:rPr lang="en-US" sz="2800" dirty="0">
                <a:latin typeface="Tahoma"/>
                <a:ea typeface="Times New Roman"/>
                <a:cs typeface="Times New Roman"/>
              </a:rPr>
              <a:t>  For most empty-hand situations, 5-6 feet, maybe more depending on prior knowledge of the subject.</a:t>
            </a:r>
          </a:p>
          <a:p>
            <a:pPr marL="0" marR="0">
              <a:spcBef>
                <a:spcPts val="0"/>
              </a:spcBef>
              <a:spcAft>
                <a:spcPts val="0"/>
              </a:spcAft>
            </a:pPr>
            <a:r>
              <a:rPr lang="en-US" sz="2800" dirty="0">
                <a:latin typeface="Tahoma"/>
                <a:ea typeface="Times New Roman"/>
                <a:cs typeface="Times New Roman"/>
              </a:rPr>
              <a:t>Officers are constantly trying to stack the odds in their favor in everything they do.  By awareness of and using proxemics officers can stack the odds just a little bit more.</a:t>
            </a:r>
          </a:p>
          <a:p>
            <a:endParaRPr lang="en-US" dirty="0"/>
          </a:p>
        </p:txBody>
      </p:sp>
    </p:spTree>
    <p:extLst>
      <p:ext uri="{BB962C8B-B14F-4D97-AF65-F5344CB8AC3E}">
        <p14:creationId xmlns:p14="http://schemas.microsoft.com/office/powerpoint/2010/main" val="34430150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Cultural Considerations</a:t>
            </a:r>
            <a:endParaRPr lang="en-US" dirty="0"/>
          </a:p>
        </p:txBody>
      </p:sp>
      <p:sp>
        <p:nvSpPr>
          <p:cNvPr id="3" name="Content Placeholder 2"/>
          <p:cNvSpPr>
            <a:spLocks noGrp="1"/>
          </p:cNvSpPr>
          <p:nvPr>
            <p:ph idx="1"/>
          </p:nvPr>
        </p:nvSpPr>
        <p:spPr/>
        <p:txBody>
          <a:bodyPr>
            <a:normAutofit fontScale="92500" lnSpcReduction="10000"/>
          </a:bodyPr>
          <a:lstStyle/>
          <a:p>
            <a:r>
              <a:rPr lang="en-US" sz="2800" u="sng" dirty="0">
                <a:latin typeface="Tahoma"/>
                <a:ea typeface="Times New Roman"/>
                <a:cs typeface="Times New Roman"/>
              </a:rPr>
              <a:t>There is no arguing the fact that the United States has become a multinational country</a:t>
            </a:r>
            <a:r>
              <a:rPr lang="en-US" sz="2800" dirty="0">
                <a:latin typeface="Tahoma"/>
                <a:ea typeface="Times New Roman"/>
                <a:cs typeface="Times New Roman"/>
              </a:rPr>
              <a:t>.  </a:t>
            </a:r>
            <a:endParaRPr lang="en-US" sz="2800" dirty="0" smtClean="0">
              <a:latin typeface="Tahoma"/>
              <a:ea typeface="Times New Roman"/>
              <a:cs typeface="Times New Roman"/>
            </a:endParaRPr>
          </a:p>
          <a:p>
            <a:r>
              <a:rPr lang="en-US" sz="2800" dirty="0" smtClean="0">
                <a:latin typeface="Tahoma"/>
                <a:ea typeface="Times New Roman"/>
                <a:cs typeface="Times New Roman"/>
              </a:rPr>
              <a:t>Today</a:t>
            </a:r>
            <a:r>
              <a:rPr lang="en-US" sz="2800" dirty="0">
                <a:latin typeface="Tahoma"/>
                <a:ea typeface="Times New Roman"/>
                <a:cs typeface="Times New Roman"/>
              </a:rPr>
              <a:t>, every location in the country, whether urban, suburban, or rural, likely houses individuals from different cultures.  </a:t>
            </a:r>
            <a:endParaRPr lang="en-US" sz="2800" dirty="0" smtClean="0">
              <a:latin typeface="Tahoma"/>
              <a:ea typeface="Times New Roman"/>
              <a:cs typeface="Times New Roman"/>
            </a:endParaRPr>
          </a:p>
          <a:p>
            <a:r>
              <a:rPr lang="en-US" sz="2800" dirty="0" smtClean="0">
                <a:latin typeface="Tahoma"/>
                <a:ea typeface="Times New Roman"/>
                <a:cs typeface="Times New Roman"/>
              </a:rPr>
              <a:t>Therefore</a:t>
            </a:r>
            <a:r>
              <a:rPr lang="en-US" sz="2800" dirty="0">
                <a:latin typeface="Tahoma"/>
                <a:ea typeface="Times New Roman"/>
                <a:cs typeface="Times New Roman"/>
              </a:rPr>
              <a:t>, law enforcement officers need to be skilled in recognizing how to communicate, both verbally and nonverbally, with the various cultures they may encounter</a:t>
            </a:r>
            <a:r>
              <a:rPr lang="en-US" sz="2800" dirty="0" smtClean="0">
                <a:latin typeface="Tahoma"/>
                <a:ea typeface="Times New Roman"/>
                <a:cs typeface="Times New Roman"/>
              </a:rPr>
              <a:t>.</a:t>
            </a:r>
          </a:p>
          <a:p>
            <a:endParaRPr lang="en-US" sz="2800" dirty="0">
              <a:latin typeface="Tahoma"/>
              <a:cs typeface="Times New Roman"/>
            </a:endParaRPr>
          </a:p>
          <a:p>
            <a:pPr>
              <a:buFont typeface="Wingdings" panose="05000000000000000000" pitchFamily="2" charset="2"/>
              <a:buChar char="Ø"/>
            </a:pPr>
            <a:r>
              <a:rPr lang="en-US" sz="2800" dirty="0" smtClean="0">
                <a:latin typeface="Tahoma"/>
                <a:cs typeface="Times New Roman"/>
              </a:rPr>
              <a:t>Class Participation: Read/Discuss Handout #8</a:t>
            </a:r>
            <a:endParaRPr lang="en-US" dirty="0"/>
          </a:p>
        </p:txBody>
      </p:sp>
    </p:spTree>
    <p:extLst>
      <p:ext uri="{BB962C8B-B14F-4D97-AF65-F5344CB8AC3E}">
        <p14:creationId xmlns:p14="http://schemas.microsoft.com/office/powerpoint/2010/main" val="36870375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Impact Model of Interpersonal Communication</a:t>
            </a:r>
            <a:endParaRPr lang="en-US" dirty="0"/>
          </a:p>
        </p:txBody>
      </p:sp>
      <p:sp>
        <p:nvSpPr>
          <p:cNvPr id="3" name="Content Placeholder 2"/>
          <p:cNvSpPr>
            <a:spLocks noGrp="1"/>
          </p:cNvSpPr>
          <p:nvPr>
            <p:ph idx="1"/>
          </p:nvPr>
        </p:nvSpPr>
        <p:spPr/>
        <p:txBody>
          <a:bodyPr/>
          <a:lstStyle/>
          <a:p>
            <a:pPr marL="0" marR="0">
              <a:spcBef>
                <a:spcPts val="0"/>
              </a:spcBef>
              <a:spcAft>
                <a:spcPts val="0"/>
              </a:spcAft>
            </a:pPr>
            <a:r>
              <a:rPr lang="en-US" sz="2800" dirty="0">
                <a:latin typeface="Tahoma"/>
                <a:ea typeface="Times New Roman"/>
                <a:cs typeface="Times New Roman"/>
              </a:rPr>
              <a:t>Brian Fitch, lead subject matter expert for the IMPACT Project, a national consortium of law enforcement agencies and officials, developed the IMPACT model of interpersonal communications for law enforcement officers.  </a:t>
            </a:r>
            <a:endParaRPr lang="en-US" sz="2800" dirty="0" smtClean="0">
              <a:latin typeface="Tahoma"/>
              <a:ea typeface="Times New Roman"/>
              <a:cs typeface="Times New Roman"/>
            </a:endParaRPr>
          </a:p>
          <a:p>
            <a:pPr marL="0" marR="0">
              <a:spcBef>
                <a:spcPts val="0"/>
              </a:spcBef>
              <a:spcAft>
                <a:spcPts val="0"/>
              </a:spcAft>
            </a:pPr>
            <a:r>
              <a:rPr lang="en-US" sz="2800" dirty="0" smtClean="0">
                <a:latin typeface="Tahoma"/>
                <a:ea typeface="Times New Roman"/>
                <a:cs typeface="Times New Roman"/>
              </a:rPr>
              <a:t>This </a:t>
            </a:r>
            <a:r>
              <a:rPr lang="en-US" sz="2800" dirty="0">
                <a:latin typeface="Tahoma"/>
                <a:ea typeface="Times New Roman"/>
                <a:cs typeface="Times New Roman"/>
              </a:rPr>
              <a:t>model offers law enforcement officers an easy-to-follow formula for dealing with difficult people, soothing strong emotions, and managing conflict.  </a:t>
            </a:r>
          </a:p>
          <a:p>
            <a:endParaRPr lang="en-US" dirty="0"/>
          </a:p>
        </p:txBody>
      </p:sp>
    </p:spTree>
    <p:extLst>
      <p:ext uri="{BB962C8B-B14F-4D97-AF65-F5344CB8AC3E}">
        <p14:creationId xmlns:p14="http://schemas.microsoft.com/office/powerpoint/2010/main" val="41288545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500" dirty="0">
                <a:solidFill>
                  <a:srgbClr val="04617B"/>
                </a:solidFill>
              </a:rPr>
              <a:t>Impact Model of Interpersonal </a:t>
            </a:r>
            <a:r>
              <a:rPr lang="en-US" sz="4500" dirty="0" smtClean="0">
                <a:solidFill>
                  <a:srgbClr val="04617B"/>
                </a:solidFill>
              </a:rPr>
              <a:t>Communication (cont.)</a:t>
            </a:r>
            <a:endParaRPr lang="en-US" dirty="0"/>
          </a:p>
        </p:txBody>
      </p:sp>
      <p:sp>
        <p:nvSpPr>
          <p:cNvPr id="3" name="Content Placeholder 2"/>
          <p:cNvSpPr>
            <a:spLocks noGrp="1"/>
          </p:cNvSpPr>
          <p:nvPr>
            <p:ph idx="1"/>
          </p:nvPr>
        </p:nvSpPr>
        <p:spPr/>
        <p:txBody>
          <a:bodyPr>
            <a:normAutofit fontScale="85000" lnSpcReduction="20000"/>
          </a:bodyPr>
          <a:lstStyle/>
          <a:p>
            <a:pPr marL="0" marR="0">
              <a:spcBef>
                <a:spcPts val="0"/>
              </a:spcBef>
              <a:spcAft>
                <a:spcPts val="0"/>
              </a:spcAft>
            </a:pPr>
            <a:r>
              <a:rPr lang="en-US" sz="2800" dirty="0">
                <a:latin typeface="Tahoma"/>
                <a:ea typeface="Times New Roman"/>
                <a:cs typeface="Times New Roman"/>
              </a:rPr>
              <a:t>The IMPACT model is built around six principles that can be applied to virtually any situational contact an officer has.  The six principles are:</a:t>
            </a:r>
          </a:p>
          <a:p>
            <a:pPr marL="0" marR="0" indent="0">
              <a:spcBef>
                <a:spcPts val="0"/>
              </a:spcBef>
              <a:spcAft>
                <a:spcPts val="0"/>
              </a:spcAft>
              <a:buNone/>
            </a:pPr>
            <a:r>
              <a:rPr lang="en-US" sz="2800" dirty="0">
                <a:latin typeface="Tahoma"/>
                <a:ea typeface="Times New Roman"/>
                <a:cs typeface="Times New Roman"/>
              </a:rPr>
              <a:t> </a:t>
            </a:r>
          </a:p>
          <a:p>
            <a:pPr marL="342900" marR="0" lvl="0" indent="-342900">
              <a:lnSpc>
                <a:spcPct val="107000"/>
              </a:lnSpc>
              <a:spcBef>
                <a:spcPts val="0"/>
              </a:spcBef>
              <a:spcAft>
                <a:spcPts val="0"/>
              </a:spcAft>
              <a:buFont typeface="Symbol"/>
              <a:buChar char=""/>
            </a:pPr>
            <a:r>
              <a:rPr lang="en-US" sz="2800" b="1" dirty="0">
                <a:latin typeface="Tahoma"/>
                <a:ea typeface="Calibri"/>
              </a:rPr>
              <a:t>“I”</a:t>
            </a:r>
            <a:r>
              <a:rPr lang="en-US" sz="2800" dirty="0">
                <a:latin typeface="Tahoma"/>
                <a:ea typeface="Calibri"/>
              </a:rPr>
              <a:t> 	 Identify and Manage Emotions</a:t>
            </a:r>
            <a:endParaRPr lang="en-US" sz="4400" dirty="0">
              <a:latin typeface="Times New Roman"/>
              <a:ea typeface="Calibri"/>
            </a:endParaRPr>
          </a:p>
          <a:p>
            <a:pPr marL="342900" marR="0" lvl="0" indent="-342900">
              <a:lnSpc>
                <a:spcPct val="107000"/>
              </a:lnSpc>
              <a:spcBef>
                <a:spcPts val="0"/>
              </a:spcBef>
              <a:spcAft>
                <a:spcPts val="0"/>
              </a:spcAft>
              <a:buFont typeface="Symbol"/>
              <a:buChar char=""/>
            </a:pPr>
            <a:r>
              <a:rPr lang="en-US" sz="2800" b="1" dirty="0">
                <a:latin typeface="Tahoma"/>
                <a:ea typeface="Calibri"/>
              </a:rPr>
              <a:t>“M”</a:t>
            </a:r>
            <a:r>
              <a:rPr lang="en-US" sz="2800" dirty="0">
                <a:latin typeface="Tahoma"/>
                <a:ea typeface="Calibri"/>
              </a:rPr>
              <a:t> 	Master the story</a:t>
            </a:r>
            <a:endParaRPr lang="en-US" sz="4400" dirty="0">
              <a:latin typeface="Times New Roman"/>
              <a:ea typeface="Calibri"/>
            </a:endParaRPr>
          </a:p>
          <a:p>
            <a:pPr marL="342900" marR="0" lvl="0" indent="-342900">
              <a:lnSpc>
                <a:spcPct val="107000"/>
              </a:lnSpc>
              <a:spcBef>
                <a:spcPts val="0"/>
              </a:spcBef>
              <a:spcAft>
                <a:spcPts val="0"/>
              </a:spcAft>
              <a:buFont typeface="Symbol"/>
              <a:buChar char=""/>
            </a:pPr>
            <a:r>
              <a:rPr lang="en-US" sz="2800" b="1" dirty="0">
                <a:latin typeface="Tahoma"/>
                <a:ea typeface="Calibri"/>
              </a:rPr>
              <a:t>“P”</a:t>
            </a:r>
            <a:r>
              <a:rPr lang="en-US" sz="2800" dirty="0">
                <a:latin typeface="Tahoma"/>
                <a:ea typeface="Calibri"/>
              </a:rPr>
              <a:t> 	Promote Positive Behavior</a:t>
            </a:r>
            <a:endParaRPr lang="en-US" sz="4400" dirty="0">
              <a:latin typeface="Times New Roman"/>
              <a:ea typeface="Calibri"/>
            </a:endParaRPr>
          </a:p>
          <a:p>
            <a:pPr marL="342900" marR="0" lvl="0" indent="-342900">
              <a:lnSpc>
                <a:spcPct val="107000"/>
              </a:lnSpc>
              <a:spcBef>
                <a:spcPts val="0"/>
              </a:spcBef>
              <a:spcAft>
                <a:spcPts val="0"/>
              </a:spcAft>
              <a:buFont typeface="Symbol"/>
              <a:buChar char=""/>
            </a:pPr>
            <a:r>
              <a:rPr lang="en-US" sz="2800" b="1" dirty="0">
                <a:latin typeface="Tahoma"/>
                <a:ea typeface="Calibri"/>
              </a:rPr>
              <a:t>“A”</a:t>
            </a:r>
            <a:r>
              <a:rPr lang="en-US" sz="2800" dirty="0">
                <a:latin typeface="Tahoma"/>
                <a:ea typeface="Calibri"/>
              </a:rPr>
              <a:t> 	 Achieve Rapport</a:t>
            </a:r>
            <a:endParaRPr lang="en-US" sz="4400" dirty="0">
              <a:latin typeface="Times New Roman"/>
              <a:ea typeface="Calibri"/>
            </a:endParaRPr>
          </a:p>
          <a:p>
            <a:pPr marL="342900" marR="0" lvl="0" indent="-342900">
              <a:lnSpc>
                <a:spcPct val="107000"/>
              </a:lnSpc>
              <a:spcBef>
                <a:spcPts val="0"/>
              </a:spcBef>
              <a:spcAft>
                <a:spcPts val="600"/>
              </a:spcAft>
              <a:buFont typeface="Symbol"/>
              <a:buChar char=""/>
            </a:pPr>
            <a:r>
              <a:rPr lang="en-US" sz="2800" b="1" dirty="0">
                <a:latin typeface="Tahoma"/>
                <a:ea typeface="Calibri"/>
              </a:rPr>
              <a:t>“C”</a:t>
            </a:r>
            <a:r>
              <a:rPr lang="en-US" sz="2800" dirty="0">
                <a:latin typeface="Tahoma"/>
                <a:ea typeface="Calibri"/>
              </a:rPr>
              <a:t> 	Control Your Response</a:t>
            </a:r>
            <a:endParaRPr lang="en-US" sz="4400" dirty="0">
              <a:latin typeface="Times New Roman"/>
              <a:ea typeface="Calibri"/>
            </a:endParaRPr>
          </a:p>
          <a:p>
            <a:pPr marL="0" indent="0">
              <a:buNone/>
            </a:pPr>
            <a:r>
              <a:rPr lang="en-US" sz="2800" b="1" dirty="0" smtClean="0">
                <a:latin typeface="Tahoma"/>
                <a:ea typeface="Times New Roman"/>
              </a:rPr>
              <a:t>   “</a:t>
            </a:r>
            <a:r>
              <a:rPr lang="en-US" sz="2800" b="1" dirty="0">
                <a:latin typeface="Tahoma"/>
                <a:ea typeface="Times New Roman"/>
              </a:rPr>
              <a:t>T”</a:t>
            </a:r>
            <a:r>
              <a:rPr lang="en-US" sz="2800" dirty="0">
                <a:latin typeface="Tahoma"/>
                <a:ea typeface="Times New Roman"/>
              </a:rPr>
              <a:t> 	Take </a:t>
            </a:r>
            <a:r>
              <a:rPr lang="en-US" sz="2800" dirty="0" smtClean="0">
                <a:latin typeface="Tahoma"/>
                <a:ea typeface="Times New Roman"/>
              </a:rPr>
              <a:t>Perspective</a:t>
            </a:r>
          </a:p>
          <a:p>
            <a:pPr>
              <a:buFont typeface="Wingdings" panose="05000000000000000000" pitchFamily="2" charset="2"/>
              <a:buChar char="Ø"/>
            </a:pPr>
            <a:endParaRPr lang="en-US" sz="2800" dirty="0" smtClean="0">
              <a:latin typeface="Tahoma"/>
            </a:endParaRPr>
          </a:p>
          <a:p>
            <a:pPr>
              <a:buFont typeface="Wingdings" panose="05000000000000000000" pitchFamily="2" charset="2"/>
              <a:buChar char="Ø"/>
            </a:pPr>
            <a:r>
              <a:rPr lang="en-US" sz="2800" dirty="0" smtClean="0">
                <a:latin typeface="Tahoma"/>
              </a:rPr>
              <a:t>Class Participation: Read/Discuss Handouts #9, #10, #11</a:t>
            </a:r>
            <a:endParaRPr lang="en-US" dirty="0"/>
          </a:p>
        </p:txBody>
      </p:sp>
    </p:spTree>
    <p:extLst>
      <p:ext uri="{BB962C8B-B14F-4D97-AF65-F5344CB8AC3E}">
        <p14:creationId xmlns:p14="http://schemas.microsoft.com/office/powerpoint/2010/main" val="29902755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Effective Citizen Contact</a:t>
            </a:r>
            <a:endParaRPr lang="en-US" dirty="0"/>
          </a:p>
        </p:txBody>
      </p:sp>
      <p:sp>
        <p:nvSpPr>
          <p:cNvPr id="3" name="Content Placeholder 2"/>
          <p:cNvSpPr>
            <a:spLocks noGrp="1"/>
          </p:cNvSpPr>
          <p:nvPr>
            <p:ph idx="1"/>
          </p:nvPr>
        </p:nvSpPr>
        <p:spPr/>
        <p:txBody>
          <a:bodyPr/>
          <a:lstStyle/>
          <a:p>
            <a:r>
              <a:rPr lang="en-US" sz="2800" dirty="0">
                <a:latin typeface="Tahoma"/>
                <a:ea typeface="Times New Roman"/>
                <a:cs typeface="Times New Roman"/>
              </a:rPr>
              <a:t>The New York City Police Department states in its mission statement the following, “…by treating every citizen with courtesy, professionalism and respect…”  These three words: courtesy, professionalism and respect, should represent the foundational principles for any contact that officers have. </a:t>
            </a:r>
            <a:endParaRPr lang="en-US" dirty="0"/>
          </a:p>
        </p:txBody>
      </p:sp>
    </p:spTree>
    <p:extLst>
      <p:ext uri="{BB962C8B-B14F-4D97-AF65-F5344CB8AC3E}">
        <p14:creationId xmlns:p14="http://schemas.microsoft.com/office/powerpoint/2010/main" val="300156807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a:t>
            </a:r>
            <a:r>
              <a:rPr lang="en-US" dirty="0" smtClean="0"/>
              <a:t>Objectives (cont.)</a:t>
            </a:r>
            <a:endParaRPr lang="en-US" dirty="0"/>
          </a:p>
        </p:txBody>
      </p:sp>
      <p:sp>
        <p:nvSpPr>
          <p:cNvPr id="3" name="Content Placeholder 2"/>
          <p:cNvSpPr>
            <a:spLocks noGrp="1"/>
          </p:cNvSpPr>
          <p:nvPr>
            <p:ph idx="1"/>
          </p:nvPr>
        </p:nvSpPr>
        <p:spPr/>
        <p:txBody>
          <a:bodyPr>
            <a:normAutofit/>
          </a:bodyPr>
          <a:lstStyle/>
          <a:p>
            <a:r>
              <a:rPr lang="en-US" dirty="0" smtClean="0"/>
              <a:t>C. Identify </a:t>
            </a:r>
            <a:r>
              <a:rPr lang="en-US" dirty="0"/>
              <a:t>cultural considerations with regards to interpersonal communication to include:</a:t>
            </a:r>
          </a:p>
          <a:p>
            <a:pPr marL="0" indent="0">
              <a:buNone/>
            </a:pPr>
            <a:r>
              <a:rPr lang="en-US" dirty="0"/>
              <a:t>	1. </a:t>
            </a:r>
            <a:r>
              <a:rPr lang="en-US" dirty="0" smtClean="0"/>
              <a:t>Language</a:t>
            </a:r>
            <a:endParaRPr lang="en-US" dirty="0"/>
          </a:p>
          <a:p>
            <a:pPr marL="0" indent="0">
              <a:buNone/>
            </a:pPr>
            <a:r>
              <a:rPr lang="en-US" dirty="0"/>
              <a:t>	2. </a:t>
            </a:r>
            <a:r>
              <a:rPr lang="en-US" dirty="0" smtClean="0"/>
              <a:t>Culture</a:t>
            </a:r>
            <a:endParaRPr lang="en-US" dirty="0"/>
          </a:p>
          <a:p>
            <a:pPr marL="0" indent="0">
              <a:buNone/>
            </a:pPr>
            <a:r>
              <a:rPr lang="en-US" dirty="0"/>
              <a:t>	3</a:t>
            </a:r>
            <a:r>
              <a:rPr lang="en-US" dirty="0" smtClean="0"/>
              <a:t>. </a:t>
            </a:r>
            <a:r>
              <a:rPr lang="en-US" dirty="0"/>
              <a:t>E</a:t>
            </a:r>
            <a:r>
              <a:rPr lang="en-US" dirty="0" smtClean="0"/>
              <a:t>thnicity</a:t>
            </a:r>
            <a:endParaRPr lang="en-US" dirty="0"/>
          </a:p>
          <a:p>
            <a:pPr marL="0" indent="0">
              <a:buNone/>
            </a:pPr>
            <a:r>
              <a:rPr lang="en-US" dirty="0"/>
              <a:t>	4. </a:t>
            </a:r>
            <a:r>
              <a:rPr lang="en-US" dirty="0" smtClean="0"/>
              <a:t>Body Contact</a:t>
            </a:r>
            <a:endParaRPr lang="en-US" dirty="0"/>
          </a:p>
          <a:p>
            <a:r>
              <a:rPr lang="en-US" dirty="0" smtClean="0"/>
              <a:t>D. Articulate </a:t>
            </a:r>
            <a:r>
              <a:rPr lang="en-US" dirty="0"/>
              <a:t>the  components of the IMPACT model of interpersonal communications</a:t>
            </a:r>
          </a:p>
          <a:p>
            <a:endParaRPr lang="en-US" dirty="0"/>
          </a:p>
        </p:txBody>
      </p:sp>
    </p:spTree>
    <p:extLst>
      <p:ext uri="{BB962C8B-B14F-4D97-AF65-F5344CB8AC3E}">
        <p14:creationId xmlns:p14="http://schemas.microsoft.com/office/powerpoint/2010/main" val="34876471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4617B"/>
                </a:solidFill>
              </a:rPr>
              <a:t>Effective Citizen </a:t>
            </a:r>
            <a:r>
              <a:rPr lang="en-US" dirty="0" smtClean="0">
                <a:solidFill>
                  <a:srgbClr val="04617B"/>
                </a:solidFill>
              </a:rPr>
              <a:t>Contact(cont.)</a:t>
            </a:r>
            <a:endParaRPr lang="en-US" dirty="0"/>
          </a:p>
        </p:txBody>
      </p:sp>
      <p:sp>
        <p:nvSpPr>
          <p:cNvPr id="3" name="Content Placeholder 2"/>
          <p:cNvSpPr>
            <a:spLocks noGrp="1"/>
          </p:cNvSpPr>
          <p:nvPr>
            <p:ph idx="1"/>
          </p:nvPr>
        </p:nvSpPr>
        <p:spPr/>
        <p:txBody>
          <a:bodyPr/>
          <a:lstStyle/>
          <a:p>
            <a:pPr>
              <a:lnSpc>
                <a:spcPct val="107000"/>
              </a:lnSpc>
              <a:spcBef>
                <a:spcPts val="0"/>
              </a:spcBef>
            </a:pPr>
            <a:r>
              <a:rPr lang="en-US" sz="2800" b="1" dirty="0">
                <a:latin typeface="Tahoma"/>
                <a:ea typeface="Calibri"/>
              </a:rPr>
              <a:t>Courtesy:</a:t>
            </a:r>
            <a:r>
              <a:rPr lang="en-US" sz="2800" dirty="0">
                <a:latin typeface="Tahoma"/>
                <a:ea typeface="Calibri"/>
              </a:rPr>
              <a:t>  polite behavior that shows respect for other people, patience, approachable, openness, 	and understanding.</a:t>
            </a:r>
            <a:endParaRPr lang="en-US" sz="4400" dirty="0">
              <a:latin typeface="Times New Roman"/>
              <a:ea typeface="Calibri"/>
            </a:endParaRPr>
          </a:p>
          <a:p>
            <a:pPr>
              <a:lnSpc>
                <a:spcPct val="107000"/>
              </a:lnSpc>
              <a:spcBef>
                <a:spcPts val="0"/>
              </a:spcBef>
            </a:pPr>
            <a:r>
              <a:rPr lang="en-US" sz="2800" b="1" dirty="0">
                <a:latin typeface="Tahoma"/>
                <a:ea typeface="Calibri"/>
              </a:rPr>
              <a:t>Professionalism:</a:t>
            </a:r>
            <a:r>
              <a:rPr lang="en-US" sz="2800" dirty="0">
                <a:latin typeface="Tahoma"/>
                <a:ea typeface="Calibri"/>
              </a:rPr>
              <a:t>  skill, good judgement, and polite behavior that is expected of a law enforcement officer, nonjudgmental, accurate, honest, goes the extra mile, has tolerance.</a:t>
            </a:r>
            <a:endParaRPr lang="en-US" sz="4400" dirty="0">
              <a:latin typeface="Times New Roman"/>
              <a:ea typeface="Calibri"/>
            </a:endParaRPr>
          </a:p>
          <a:p>
            <a:pPr>
              <a:lnSpc>
                <a:spcPct val="107000"/>
              </a:lnSpc>
              <a:spcBef>
                <a:spcPts val="0"/>
              </a:spcBef>
              <a:spcAft>
                <a:spcPts val="600"/>
              </a:spcAft>
            </a:pPr>
            <a:r>
              <a:rPr lang="en-US" sz="2800" b="1" dirty="0">
                <a:latin typeface="Tahoma"/>
                <a:ea typeface="Calibri"/>
              </a:rPr>
              <a:t>Respect:</a:t>
            </a:r>
            <a:r>
              <a:rPr lang="en-US" sz="2800" dirty="0">
                <a:latin typeface="Tahoma"/>
                <a:ea typeface="Calibri"/>
              </a:rPr>
              <a:t>  paying attention, listening, empathy, caring, having humility.</a:t>
            </a:r>
            <a:endParaRPr lang="en-US" sz="4400" dirty="0">
              <a:latin typeface="Times New Roman"/>
              <a:ea typeface="Calibri"/>
            </a:endParaRPr>
          </a:p>
          <a:p>
            <a:endParaRPr lang="en-US" dirty="0"/>
          </a:p>
        </p:txBody>
      </p:sp>
    </p:spTree>
    <p:extLst>
      <p:ext uri="{BB962C8B-B14F-4D97-AF65-F5344CB8AC3E}">
        <p14:creationId xmlns:p14="http://schemas.microsoft.com/office/powerpoint/2010/main" val="397631631"/>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4617B"/>
                </a:solidFill>
              </a:rPr>
              <a:t>Effective Citizen Contact(cont.)</a:t>
            </a:r>
            <a:endParaRPr lang="en-US" dirty="0"/>
          </a:p>
        </p:txBody>
      </p:sp>
      <p:sp>
        <p:nvSpPr>
          <p:cNvPr id="3" name="Content Placeholder 2"/>
          <p:cNvSpPr>
            <a:spLocks noGrp="1"/>
          </p:cNvSpPr>
          <p:nvPr>
            <p:ph idx="1"/>
          </p:nvPr>
        </p:nvSpPr>
        <p:spPr/>
        <p:txBody>
          <a:bodyPr/>
          <a:lstStyle/>
          <a:p>
            <a:pPr marL="0" marR="0">
              <a:spcBef>
                <a:spcPts val="0"/>
              </a:spcBef>
              <a:spcAft>
                <a:spcPts val="0"/>
              </a:spcAft>
            </a:pPr>
            <a:r>
              <a:rPr lang="en-US" sz="2800" dirty="0">
                <a:latin typeface="Tahoma"/>
                <a:ea typeface="Times New Roman"/>
                <a:cs typeface="Times New Roman"/>
              </a:rPr>
              <a:t>An easy way to remember this foundation is to realize that in any situation, whether it is a simple traffic stop or a crisis situation, in order for successful communication and the building of rapport there must be CPR (courtesy, professionalism and respect).  </a:t>
            </a:r>
          </a:p>
          <a:p>
            <a:endParaRPr lang="en-US" dirty="0"/>
          </a:p>
        </p:txBody>
      </p:sp>
      <p:pic>
        <p:nvPicPr>
          <p:cNvPr id="7170" name="Picture 2" descr="C:\Users\swilcox\Pictures\cop-citiz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343400"/>
            <a:ext cx="381793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27977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4617B"/>
                </a:solidFill>
              </a:rPr>
              <a:t>Effective Citizen Contact(cont.)</a:t>
            </a:r>
            <a:endParaRPr lang="en-US" dirty="0"/>
          </a:p>
        </p:txBody>
      </p:sp>
      <p:sp>
        <p:nvSpPr>
          <p:cNvPr id="3" name="Content Placeholder 2"/>
          <p:cNvSpPr>
            <a:spLocks noGrp="1"/>
          </p:cNvSpPr>
          <p:nvPr>
            <p:ph idx="1"/>
          </p:nvPr>
        </p:nvSpPr>
        <p:spPr/>
        <p:txBody>
          <a:bodyPr/>
          <a:lstStyle/>
          <a:p>
            <a:pPr marL="0" marR="0" indent="0">
              <a:spcBef>
                <a:spcPts val="1000"/>
              </a:spcBef>
              <a:spcAft>
                <a:spcPts val="0"/>
              </a:spcAft>
              <a:buNone/>
            </a:pPr>
            <a:r>
              <a:rPr lang="en-US" sz="2800" dirty="0">
                <a:latin typeface="Tahoma"/>
                <a:ea typeface="Times New Roman"/>
                <a:cs typeface="Times New Roman"/>
              </a:rPr>
              <a:t>Law enforcement officers cannot avoid interactions with the public.</a:t>
            </a:r>
          </a:p>
          <a:p>
            <a:pPr marL="342900" marR="0" lvl="0" indent="-342900">
              <a:spcBef>
                <a:spcPts val="1000"/>
              </a:spcBef>
              <a:spcAft>
                <a:spcPts val="0"/>
              </a:spcAft>
              <a:buFont typeface="Symbol"/>
              <a:buChar char=""/>
            </a:pPr>
            <a:r>
              <a:rPr lang="en-US" sz="2800" dirty="0">
                <a:latin typeface="Tahoma"/>
                <a:ea typeface="Times New Roman"/>
                <a:cs typeface="Times New Roman"/>
              </a:rPr>
              <a:t>Whether it’s a traffic stop, criminal investigation, domestic violence or some other type of conflict, there will always be the need for effective interpersonal communication.</a:t>
            </a:r>
          </a:p>
          <a:p>
            <a:pPr marL="342900" marR="0" lvl="0" indent="-342900">
              <a:spcBef>
                <a:spcPts val="1000"/>
              </a:spcBef>
              <a:spcAft>
                <a:spcPts val="0"/>
              </a:spcAft>
              <a:buFont typeface="Symbol"/>
              <a:buChar char=""/>
            </a:pPr>
            <a:r>
              <a:rPr lang="en-US" sz="2800" dirty="0">
                <a:latin typeface="Tahoma"/>
                <a:ea typeface="Times New Roman"/>
                <a:cs typeface="Times New Roman"/>
              </a:rPr>
              <a:t>If officers cannot communicate with the public, poor community relations will hinder even the most technically proficient departments.</a:t>
            </a:r>
          </a:p>
          <a:p>
            <a:endParaRPr lang="en-US" dirty="0"/>
          </a:p>
        </p:txBody>
      </p:sp>
    </p:spTree>
    <p:extLst>
      <p:ext uri="{BB962C8B-B14F-4D97-AF65-F5344CB8AC3E}">
        <p14:creationId xmlns:p14="http://schemas.microsoft.com/office/powerpoint/2010/main" val="888530774"/>
      </p:ext>
    </p:extLst>
  </p:cSld>
  <p:clrMapOvr>
    <a:masterClrMapping/>
  </p:clrMapOvr>
  <p:transition spd="slow">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4617B"/>
                </a:solidFill>
              </a:rPr>
              <a:t>Effective Citizen Contact(cont.)</a:t>
            </a:r>
            <a:endParaRPr lang="en-US" dirty="0"/>
          </a:p>
        </p:txBody>
      </p:sp>
      <p:sp>
        <p:nvSpPr>
          <p:cNvPr id="3" name="Content Placeholder 2"/>
          <p:cNvSpPr>
            <a:spLocks noGrp="1"/>
          </p:cNvSpPr>
          <p:nvPr>
            <p:ph idx="1"/>
          </p:nvPr>
        </p:nvSpPr>
        <p:spPr/>
        <p:txBody>
          <a:bodyPr/>
          <a:lstStyle/>
          <a:p>
            <a:pPr marL="342900" marR="0" lvl="0" indent="-342900">
              <a:spcBef>
                <a:spcPts val="1000"/>
              </a:spcBef>
              <a:spcAft>
                <a:spcPts val="0"/>
              </a:spcAft>
              <a:buFont typeface="Symbol"/>
              <a:buChar char=""/>
            </a:pPr>
            <a:r>
              <a:rPr lang="en-US" sz="2800" dirty="0">
                <a:latin typeface="Tahoma"/>
                <a:ea typeface="Times New Roman"/>
                <a:cs typeface="Times New Roman"/>
              </a:rPr>
              <a:t>On the other hand, officers who are well trained and successful in interpersonal communications ensure themselves that they will communicate civilly and respectfully.</a:t>
            </a:r>
          </a:p>
          <a:p>
            <a:pPr marL="342900" marR="0" lvl="0" indent="-342900">
              <a:spcBef>
                <a:spcPts val="1000"/>
              </a:spcBef>
              <a:spcAft>
                <a:spcPts val="0"/>
              </a:spcAft>
              <a:buFont typeface="Symbol"/>
              <a:buChar char=""/>
            </a:pPr>
            <a:r>
              <a:rPr lang="en-US" sz="2800" dirty="0">
                <a:latin typeface="Tahoma"/>
                <a:ea typeface="Times New Roman"/>
                <a:cs typeface="Times New Roman"/>
              </a:rPr>
              <a:t>Ultimately leading to better public partnership.</a:t>
            </a:r>
          </a:p>
          <a:p>
            <a:pPr marL="0" indent="0">
              <a:buNone/>
            </a:pPr>
            <a:endParaRPr lang="en-US" dirty="0"/>
          </a:p>
        </p:txBody>
      </p:sp>
    </p:spTree>
    <p:extLst>
      <p:ext uri="{BB962C8B-B14F-4D97-AF65-F5344CB8AC3E}">
        <p14:creationId xmlns:p14="http://schemas.microsoft.com/office/powerpoint/2010/main" val="3025951998"/>
      </p:ext>
    </p:extLst>
  </p:cSld>
  <p:clrMapOvr>
    <a:masterClrMapping/>
  </p:clrMapOvr>
  <p:transition spd="slow">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 or Comments?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5709" y="1935163"/>
            <a:ext cx="5852582" cy="4389437"/>
          </a:xfrm>
        </p:spPr>
      </p:pic>
    </p:spTree>
    <p:extLst>
      <p:ext uri="{BB962C8B-B14F-4D97-AF65-F5344CB8AC3E}">
        <p14:creationId xmlns:p14="http://schemas.microsoft.com/office/powerpoint/2010/main" val="40834849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4617B"/>
                </a:solidFill>
              </a:rPr>
              <a:t>Performance Objectives (cont.)</a:t>
            </a:r>
            <a:endParaRPr lang="en-US" dirty="0"/>
          </a:p>
        </p:txBody>
      </p:sp>
      <p:sp>
        <p:nvSpPr>
          <p:cNvPr id="3" name="Content Placeholder 2"/>
          <p:cNvSpPr>
            <a:spLocks noGrp="1"/>
          </p:cNvSpPr>
          <p:nvPr>
            <p:ph idx="1"/>
          </p:nvPr>
        </p:nvSpPr>
        <p:spPr/>
        <p:txBody>
          <a:bodyPr/>
          <a:lstStyle/>
          <a:p>
            <a:pPr lvl="0">
              <a:buClr>
                <a:srgbClr val="0BD0D9"/>
              </a:buClr>
            </a:pPr>
            <a:r>
              <a:rPr lang="en-US" sz="3200" dirty="0">
                <a:solidFill>
                  <a:prstClr val="black"/>
                </a:solidFill>
              </a:rPr>
              <a:t>E. Discuss the components of “effective citizen contact” to include:</a:t>
            </a:r>
          </a:p>
          <a:p>
            <a:pPr marL="0" lvl="0" indent="0">
              <a:buClr>
                <a:srgbClr val="0BD0D9"/>
              </a:buClr>
              <a:buNone/>
            </a:pPr>
            <a:r>
              <a:rPr lang="en-US" sz="3200" dirty="0">
                <a:solidFill>
                  <a:prstClr val="black"/>
                </a:solidFill>
              </a:rPr>
              <a:t>	1.  CPR (courtesy, professionalism, and respect)</a:t>
            </a:r>
          </a:p>
          <a:p>
            <a:pPr lvl="0">
              <a:buClr>
                <a:srgbClr val="0BD0D9"/>
              </a:buClr>
            </a:pPr>
            <a:r>
              <a:rPr lang="en-US" sz="3200" dirty="0">
                <a:solidFill>
                  <a:prstClr val="black"/>
                </a:solidFill>
              </a:rPr>
              <a:t>F.  Effectively apply their interpersonal communication skills through various role playing scenarios</a:t>
            </a:r>
          </a:p>
          <a:p>
            <a:endParaRPr lang="en-US" dirty="0"/>
          </a:p>
        </p:txBody>
      </p:sp>
    </p:spTree>
    <p:extLst>
      <p:ext uri="{BB962C8B-B14F-4D97-AF65-F5344CB8AC3E}">
        <p14:creationId xmlns:p14="http://schemas.microsoft.com/office/powerpoint/2010/main" val="1326077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Communications and Policing</a:t>
            </a:r>
            <a:endParaRPr lang="en-US" dirty="0"/>
          </a:p>
        </p:txBody>
      </p:sp>
      <p:sp>
        <p:nvSpPr>
          <p:cNvPr id="3" name="Content Placeholder 2"/>
          <p:cNvSpPr>
            <a:spLocks noGrp="1"/>
          </p:cNvSpPr>
          <p:nvPr>
            <p:ph idx="1"/>
          </p:nvPr>
        </p:nvSpPr>
        <p:spPr/>
        <p:txBody>
          <a:bodyPr/>
          <a:lstStyle/>
          <a:p>
            <a:r>
              <a:rPr lang="en-US" dirty="0"/>
              <a:t>Effective communication gives an officer additional, alternative courses of action when responding to the many various calls for service that are encountered on a daily basis.  </a:t>
            </a:r>
            <a:endParaRPr lang="en-US" dirty="0" smtClean="0"/>
          </a:p>
          <a:p>
            <a:r>
              <a:rPr lang="en-US" dirty="0" smtClean="0"/>
              <a:t>It </a:t>
            </a:r>
            <a:r>
              <a:rPr lang="en-US" dirty="0"/>
              <a:t>really doesn't matter if the call for service is a simple complaint about the neighbor’s dog barking or a potentially violent call such as domestic violence.</a:t>
            </a:r>
          </a:p>
        </p:txBody>
      </p:sp>
      <p:pic>
        <p:nvPicPr>
          <p:cNvPr id="1026" name="Picture 2" descr="C:\Users\swilcox\Pictures\Offic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876800"/>
            <a:ext cx="4114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9326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Communications and </a:t>
            </a:r>
            <a:r>
              <a:rPr lang="en-US" dirty="0" smtClean="0"/>
              <a:t>Policing (cont.)</a:t>
            </a:r>
            <a:endParaRPr lang="en-US" dirty="0"/>
          </a:p>
        </p:txBody>
      </p:sp>
      <p:sp>
        <p:nvSpPr>
          <p:cNvPr id="3" name="Content Placeholder 2"/>
          <p:cNvSpPr>
            <a:spLocks noGrp="1"/>
          </p:cNvSpPr>
          <p:nvPr>
            <p:ph idx="1"/>
          </p:nvPr>
        </p:nvSpPr>
        <p:spPr/>
        <p:txBody>
          <a:bodyPr>
            <a:normAutofit lnSpcReduction="10000"/>
          </a:bodyPr>
          <a:lstStyle/>
          <a:p>
            <a:r>
              <a:rPr lang="en-US" dirty="0"/>
              <a:t>Understanding and being able to incorporate the dynamics of interpersonal communications can potentially diffuse many situations. </a:t>
            </a:r>
            <a:endParaRPr lang="en-US" dirty="0" smtClean="0"/>
          </a:p>
          <a:p>
            <a:r>
              <a:rPr lang="en-US" dirty="0" smtClean="0"/>
              <a:t> </a:t>
            </a:r>
            <a:r>
              <a:rPr lang="en-US" dirty="0"/>
              <a:t>And as we all know, the public, media, courts and agencies are now, more than ever, holding officers more accountable for their actions</a:t>
            </a:r>
            <a:r>
              <a:rPr lang="en-US" dirty="0" smtClean="0"/>
              <a:t>.</a:t>
            </a:r>
          </a:p>
          <a:p>
            <a:endParaRPr lang="en-US" dirty="0"/>
          </a:p>
          <a:p>
            <a:endParaRPr lang="en-US" dirty="0" smtClean="0"/>
          </a:p>
          <a:p>
            <a:endParaRPr lang="en-US" dirty="0"/>
          </a:p>
          <a:p>
            <a:pPr>
              <a:buFont typeface="Wingdings" panose="05000000000000000000" pitchFamily="2" charset="2"/>
              <a:buChar char="Ø"/>
            </a:pPr>
            <a:r>
              <a:rPr lang="en-US" dirty="0" smtClean="0"/>
              <a:t>Class Participation: Read/Discuss Handout #1</a:t>
            </a:r>
            <a:endParaRPr lang="en-US" dirty="0"/>
          </a:p>
        </p:txBody>
      </p:sp>
    </p:spTree>
    <p:extLst>
      <p:ext uri="{BB962C8B-B14F-4D97-AF65-F5344CB8AC3E}">
        <p14:creationId xmlns:p14="http://schemas.microsoft.com/office/powerpoint/2010/main" val="143852446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Verbal Communication</a:t>
            </a:r>
            <a:endParaRPr lang="en-US" dirty="0"/>
          </a:p>
        </p:txBody>
      </p:sp>
      <p:sp>
        <p:nvSpPr>
          <p:cNvPr id="3" name="Content Placeholder 2"/>
          <p:cNvSpPr>
            <a:spLocks noGrp="1"/>
          </p:cNvSpPr>
          <p:nvPr>
            <p:ph idx="1"/>
          </p:nvPr>
        </p:nvSpPr>
        <p:spPr/>
        <p:txBody>
          <a:bodyPr/>
          <a:lstStyle/>
          <a:p>
            <a:pPr marL="0" marR="0">
              <a:spcBef>
                <a:spcPts val="0"/>
              </a:spcBef>
              <a:spcAft>
                <a:spcPts val="0"/>
              </a:spcAft>
            </a:pPr>
            <a:r>
              <a:rPr lang="en-US" sz="2800" dirty="0">
                <a:latin typeface="Tahoma"/>
                <a:ea typeface="Times New Roman"/>
                <a:cs typeface="Times New Roman"/>
              </a:rPr>
              <a:t>The dictionary definition of verbal communication is “the use of sounds and words to express yourself, especially in contrast to using gestures or mannerisms (non-verbal communication).  </a:t>
            </a:r>
            <a:endParaRPr lang="en-US" sz="2800" dirty="0" smtClean="0">
              <a:latin typeface="Tahoma"/>
              <a:ea typeface="Times New Roman"/>
              <a:cs typeface="Times New Roman"/>
            </a:endParaRPr>
          </a:p>
          <a:p>
            <a:pPr marL="0" indent="0">
              <a:buNone/>
            </a:pPr>
            <a:endParaRPr lang="en-US" dirty="0"/>
          </a:p>
        </p:txBody>
      </p:sp>
    </p:spTree>
    <p:extLst>
      <p:ext uri="{BB962C8B-B14F-4D97-AF65-F5344CB8AC3E}">
        <p14:creationId xmlns:p14="http://schemas.microsoft.com/office/powerpoint/2010/main" val="10901979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4617B"/>
                </a:solidFill>
              </a:rPr>
              <a:t>Verbal Communication (cont.)</a:t>
            </a:r>
            <a:endParaRPr lang="en-US" dirty="0"/>
          </a:p>
        </p:txBody>
      </p:sp>
      <p:sp>
        <p:nvSpPr>
          <p:cNvPr id="3" name="Content Placeholder 2"/>
          <p:cNvSpPr>
            <a:spLocks noGrp="1"/>
          </p:cNvSpPr>
          <p:nvPr>
            <p:ph idx="1"/>
          </p:nvPr>
        </p:nvSpPr>
        <p:spPr/>
        <p:txBody>
          <a:bodyPr>
            <a:normAutofit/>
          </a:bodyPr>
          <a:lstStyle/>
          <a:p>
            <a:pPr marL="0" lvl="0">
              <a:spcBef>
                <a:spcPts val="0"/>
              </a:spcBef>
              <a:buClr>
                <a:srgbClr val="0BD0D9"/>
              </a:buClr>
            </a:pPr>
            <a:r>
              <a:rPr lang="en-US" sz="2800" dirty="0">
                <a:solidFill>
                  <a:prstClr val="black"/>
                </a:solidFill>
                <a:latin typeface="Tahoma"/>
                <a:ea typeface="Times New Roman"/>
                <a:cs typeface="Times New Roman"/>
              </a:rPr>
              <a:t>Verbal communication is not only about “expressing” yourself and how those “expressions” affect the public you are dealing with, but as an officer, it is also about understanding the emotion and intentions behind the communication of those you are dealing with.</a:t>
            </a:r>
          </a:p>
          <a:p>
            <a:pPr marL="0" indent="0">
              <a:buNone/>
            </a:pPr>
            <a:endParaRPr lang="en-US" dirty="0"/>
          </a:p>
        </p:txBody>
      </p:sp>
    </p:spTree>
    <p:extLst>
      <p:ext uri="{BB962C8B-B14F-4D97-AF65-F5344CB8AC3E}">
        <p14:creationId xmlns:p14="http://schemas.microsoft.com/office/powerpoint/2010/main" val="26130659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1560</TotalTime>
  <Words>3616</Words>
  <Application>Microsoft Office PowerPoint</Application>
  <PresentationFormat>On-screen Show (4:3)</PresentationFormat>
  <Paragraphs>296</Paragraphs>
  <Slides>44</Slides>
  <Notes>38</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Flow</vt:lpstr>
      <vt:lpstr>Communication Skills</vt:lpstr>
      <vt:lpstr>Instructional Goal</vt:lpstr>
      <vt:lpstr>Performance Objectives</vt:lpstr>
      <vt:lpstr>Performance Objectives (cont.)</vt:lpstr>
      <vt:lpstr>Performance Objectives (cont.)</vt:lpstr>
      <vt:lpstr>Communications and Policing</vt:lpstr>
      <vt:lpstr>Communications and Policing (cont.)</vt:lpstr>
      <vt:lpstr>Verbal Communication</vt:lpstr>
      <vt:lpstr>Verbal Communication (cont.)</vt:lpstr>
      <vt:lpstr>Verbal Communication (cont.)</vt:lpstr>
      <vt:lpstr>Verbal Communication (cont.)</vt:lpstr>
      <vt:lpstr>Nonverbal Communication</vt:lpstr>
      <vt:lpstr>Nonverbal Communication (cont.)</vt:lpstr>
      <vt:lpstr>Nonverbal Communication (cont.)</vt:lpstr>
      <vt:lpstr>Nonverbal Communication (cont.)</vt:lpstr>
      <vt:lpstr>PowerPoint Presentation</vt:lpstr>
      <vt:lpstr>Paralanguage</vt:lpstr>
      <vt:lpstr>Hearing vs. Listening</vt:lpstr>
      <vt:lpstr>Hearing vs. Listening (cont.)</vt:lpstr>
      <vt:lpstr>Hearing vs. Listening (cont.)</vt:lpstr>
      <vt:lpstr>Hearing vs. Listening (cont.)</vt:lpstr>
      <vt:lpstr>Hearing vs. Listening (cont.)</vt:lpstr>
      <vt:lpstr>Hearing vs. Listening (cont.)</vt:lpstr>
      <vt:lpstr>Hearing vs. Listening (cont.)</vt:lpstr>
      <vt:lpstr>Hearing vs. Listening (cont.)</vt:lpstr>
      <vt:lpstr>Nonverbal Behavior</vt:lpstr>
      <vt:lpstr>Nonverbal Behavior (cont.)</vt:lpstr>
      <vt:lpstr>Which do You Want to Be?</vt:lpstr>
      <vt:lpstr>Proxemics</vt:lpstr>
      <vt:lpstr>Proxemics (cont.)</vt:lpstr>
      <vt:lpstr>Proxemics (cont.)</vt:lpstr>
      <vt:lpstr>Proxemics (cont.)</vt:lpstr>
      <vt:lpstr>Proxemics (cont.)</vt:lpstr>
      <vt:lpstr>Proxemics (cont.)</vt:lpstr>
      <vt:lpstr>Proxemics (cont.)</vt:lpstr>
      <vt:lpstr>Cultural Considerations</vt:lpstr>
      <vt:lpstr>Impact Model of Interpersonal Communication</vt:lpstr>
      <vt:lpstr>Impact Model of Interpersonal Communication (cont.)</vt:lpstr>
      <vt:lpstr>Effective Citizen Contact</vt:lpstr>
      <vt:lpstr>Effective Citizen Contact(cont.)</vt:lpstr>
      <vt:lpstr>Effective Citizen Contact(cont.)</vt:lpstr>
      <vt:lpstr>Effective Citizen Contact(cont.)</vt:lpstr>
      <vt:lpstr>Effective Citizen Contact(cont.)</vt:lpstr>
      <vt:lpstr>Any Questions or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Skil</dc:title>
  <dc:creator>Samuel A. Wilcox</dc:creator>
  <cp:lastModifiedBy>David B. Gatlin</cp:lastModifiedBy>
  <cp:revision>44</cp:revision>
  <dcterms:created xsi:type="dcterms:W3CDTF">2017-12-27T22:23:23Z</dcterms:created>
  <dcterms:modified xsi:type="dcterms:W3CDTF">2020-01-15T22:56:50Z</dcterms:modified>
</cp:coreProperties>
</file>