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0" r:id="rId5"/>
    <p:sldId id="261" r:id="rId6"/>
    <p:sldId id="262" r:id="rId7"/>
    <p:sldId id="263" r:id="rId8"/>
    <p:sldId id="292" r:id="rId9"/>
    <p:sldId id="293" r:id="rId10"/>
    <p:sldId id="294"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7" r:id="rId34"/>
    <p:sldId id="288" r:id="rId35"/>
    <p:sldId id="289" r:id="rId36"/>
    <p:sldId id="290" r:id="rId37"/>
    <p:sldId id="291" r:id="rId38"/>
    <p:sldId id="28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4660"/>
  </p:normalViewPr>
  <p:slideViewPr>
    <p:cSldViewPr snapToGrid="0">
      <p:cViewPr varScale="1">
        <p:scale>
          <a:sx n="59" d="100"/>
          <a:sy n="59" d="100"/>
        </p:scale>
        <p:origin x="78" y="1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B6E18-A86B-4908-8D4F-588FB58E16B1}" type="datetimeFigureOut">
              <a:rPr lang="en-US" smtClean="0"/>
              <a:t>12/28/2015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7EB7E-6B20-4979-BE86-15DB7BE6813D}" type="slidenum">
              <a:rPr lang="en-US" smtClean="0"/>
              <a:t>‹#›</a:t>
            </a:fld>
            <a:endParaRPr lang="en-US"/>
          </a:p>
        </p:txBody>
      </p:sp>
    </p:spTree>
    <p:extLst>
      <p:ext uri="{BB962C8B-B14F-4D97-AF65-F5344CB8AC3E}">
        <p14:creationId xmlns:p14="http://schemas.microsoft.com/office/powerpoint/2010/main" val="1606488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Instructor should introduce themselves and give a brief background of their experience.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7E250E3-1E54-43ED-9648-1CF42708C88C}" type="slidenum">
              <a:rPr lang="en-US"/>
              <a:pPr/>
              <a:t>1</a:t>
            </a:fld>
            <a:endParaRPr lang="en-US"/>
          </a:p>
        </p:txBody>
      </p:sp>
    </p:spTree>
    <p:extLst>
      <p:ext uri="{BB962C8B-B14F-4D97-AF65-F5344CB8AC3E}">
        <p14:creationId xmlns:p14="http://schemas.microsoft.com/office/powerpoint/2010/main" val="1094792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If police abuse their authority, new legal precedents can be set by court cases and new laws can be created legislatively that will remove or limit police authority.</a:t>
            </a:r>
          </a:p>
          <a:p>
            <a:pPr eaLnBrk="1" hangingPunct="1"/>
            <a:endParaRPr lang="en-US" altLang="en-US" smtClean="0"/>
          </a:p>
          <a:p>
            <a:pPr eaLnBrk="1" hangingPunct="1"/>
            <a:r>
              <a:rPr lang="en-US" altLang="en-US" smtClean="0"/>
              <a:t>Example: Over-use of tasers have resulted in new cases limiting when it is appropriate to use a Taser.</a:t>
            </a:r>
          </a:p>
          <a:p>
            <a:pPr eaLnBrk="1" hangingPunct="1"/>
            <a:endParaRPr lang="en-US" altLang="en-US" smtClean="0"/>
          </a:p>
          <a:p>
            <a:pPr eaLnBrk="1" hangingPunct="1"/>
            <a:r>
              <a:rPr lang="en-US" altLang="en-US" b="1" smtClean="0"/>
              <a:t>THIS IS A TEST QUESTION</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9D4F375-9D4F-47F5-B9BC-B5A51A06DA06}" type="slidenum">
              <a:rPr lang="en-US" altLang="en-US"/>
              <a:pPr/>
              <a:t>26</a:t>
            </a:fld>
            <a:endParaRPr lang="en-US" altLang="en-US"/>
          </a:p>
        </p:txBody>
      </p:sp>
    </p:spTree>
    <p:extLst>
      <p:ext uri="{BB962C8B-B14F-4D97-AF65-F5344CB8AC3E}">
        <p14:creationId xmlns:p14="http://schemas.microsoft.com/office/powerpoint/2010/main" val="145795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have no “legal” obligation to conduct an investigation.</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7AA1D4-D2E6-40E9-BC77-177260B57431}" type="slidenum">
              <a:rPr lang="en-US"/>
              <a:pPr/>
              <a:t>29</a:t>
            </a:fld>
            <a:endParaRPr lang="en-US"/>
          </a:p>
        </p:txBody>
      </p:sp>
    </p:spTree>
    <p:extLst>
      <p:ext uri="{BB962C8B-B14F-4D97-AF65-F5344CB8AC3E}">
        <p14:creationId xmlns:p14="http://schemas.microsoft.com/office/powerpoint/2010/main" val="92689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PO#14</a:t>
            </a:r>
            <a:endParaRPr lang="en-US" dirty="0"/>
          </a:p>
        </p:txBody>
      </p:sp>
      <p:sp>
        <p:nvSpPr>
          <p:cNvPr id="4" name="Slide Number Placeholder 3"/>
          <p:cNvSpPr>
            <a:spLocks noGrp="1"/>
          </p:cNvSpPr>
          <p:nvPr>
            <p:ph type="sldNum" sz="quarter" idx="10"/>
          </p:nvPr>
        </p:nvSpPr>
        <p:spPr/>
        <p:txBody>
          <a:bodyPr/>
          <a:lstStyle/>
          <a:p>
            <a:fld id="{47B7EB7E-6B20-4979-BE86-15DB7BE6813D}" type="slidenum">
              <a:rPr lang="en-US" smtClean="0"/>
              <a:t>31</a:t>
            </a:fld>
            <a:endParaRPr lang="en-US"/>
          </a:p>
        </p:txBody>
      </p:sp>
    </p:spTree>
    <p:extLst>
      <p:ext uri="{BB962C8B-B14F-4D97-AF65-F5344CB8AC3E}">
        <p14:creationId xmlns:p14="http://schemas.microsoft.com/office/powerpoint/2010/main" val="2202680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NRS 289 is provided in the handouts PO#12, 15</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70444EE-C066-479F-B4DF-36D45EFF0A46}" type="slidenum">
              <a:rPr lang="en-US"/>
              <a:pPr/>
              <a:t>32</a:t>
            </a:fld>
            <a:endParaRPr lang="en-US"/>
          </a:p>
        </p:txBody>
      </p:sp>
    </p:spTree>
    <p:extLst>
      <p:ext uri="{BB962C8B-B14F-4D97-AF65-F5344CB8AC3E}">
        <p14:creationId xmlns:p14="http://schemas.microsoft.com/office/powerpoint/2010/main" val="1689884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5B57D-8066-4B07-B07F-4E407C270F5D}" type="slidenum">
              <a:rPr lang="en-US"/>
              <a:pPr/>
              <a:t>33</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6760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8F69F6-8908-4BC1-81D0-44BEEDC455DD}" type="slidenum">
              <a:rPr lang="en-US" smtClean="0"/>
              <a:pPr/>
              <a:t>34</a:t>
            </a:fld>
            <a:endParaRPr lang="en-US"/>
          </a:p>
        </p:txBody>
      </p:sp>
    </p:spTree>
    <p:extLst>
      <p:ext uri="{BB962C8B-B14F-4D97-AF65-F5344CB8AC3E}">
        <p14:creationId xmlns:p14="http://schemas.microsoft.com/office/powerpoint/2010/main" val="350116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24AC4-CC0E-4CDC-ABB6-CDDCBE788CA7}" type="slidenum">
              <a:rPr lang="en-US"/>
              <a:pPr/>
              <a:t>35</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077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BD8BC-086A-4D30-B54B-3117551619E5}" type="slidenum">
              <a:rPr lang="en-US"/>
              <a:pPr/>
              <a:t>36</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6568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8F69F6-8908-4BC1-81D0-44BEEDC455DD}" type="slidenum">
              <a:rPr lang="en-US" smtClean="0"/>
              <a:pPr/>
              <a:t>37</a:t>
            </a:fld>
            <a:endParaRPr lang="en-US"/>
          </a:p>
        </p:txBody>
      </p:sp>
    </p:spTree>
    <p:extLst>
      <p:ext uri="{BB962C8B-B14F-4D97-AF65-F5344CB8AC3E}">
        <p14:creationId xmlns:p14="http://schemas.microsoft.com/office/powerpoint/2010/main" val="1478680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2636EEB-F946-43ED-981F-F7CC47FE2351}" type="slidenum">
              <a:rPr lang="en-US"/>
              <a:pPr/>
              <a:t>38</a:t>
            </a:fld>
            <a:endParaRPr lang="en-US"/>
          </a:p>
        </p:txBody>
      </p:sp>
    </p:spTree>
    <p:extLst>
      <p:ext uri="{BB962C8B-B14F-4D97-AF65-F5344CB8AC3E}">
        <p14:creationId xmlns:p14="http://schemas.microsoft.com/office/powerpoint/2010/main" val="356375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Remind the class that a copy of the POST Goals and Objectives are provided in their handouts.  This is also where the test questions are derived from.</a:t>
            </a:r>
          </a:p>
          <a:p>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C9D7BB2-EFA3-45A0-A754-8291F54A02D6}" type="slidenum">
              <a:rPr lang="en-US"/>
              <a:pPr/>
              <a:t>2</a:t>
            </a:fld>
            <a:endParaRPr lang="en-US"/>
          </a:p>
        </p:txBody>
      </p:sp>
    </p:spTree>
    <p:extLst>
      <p:ext uri="{BB962C8B-B14F-4D97-AF65-F5344CB8AC3E}">
        <p14:creationId xmlns:p14="http://schemas.microsoft.com/office/powerpoint/2010/main" val="48869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19100" indent="-382588" eaLnBrk="1" hangingPunct="1">
              <a:buFont typeface="Wingdings 2" pitchFamily="18" charset="2"/>
              <a:buChar char=""/>
              <a:defRPr/>
            </a:pPr>
            <a:r>
              <a:rPr lang="en-US" altLang="en-US" dirty="0" smtClean="0"/>
              <a:t>The science of morals; the department of study concerned with the principles of human duty.  </a:t>
            </a:r>
          </a:p>
          <a:p>
            <a:pPr marL="419100" indent="-382588" eaLnBrk="1" hangingPunct="1">
              <a:buFont typeface="Wingdings 2" pitchFamily="18" charset="2"/>
              <a:buChar char=""/>
              <a:defRPr/>
            </a:pPr>
            <a:r>
              <a:rPr lang="en-US" altLang="en-US" dirty="0" smtClean="0"/>
              <a:t>The discipline dealing with what is good and bad and with moral duty and obligation.</a:t>
            </a:r>
          </a:p>
          <a:p>
            <a:pPr marL="419100" indent="-382588" eaLnBrk="1" hangingPunct="1">
              <a:buFont typeface="Wingdings 2" pitchFamily="18" charset="2"/>
              <a:buChar char=""/>
              <a:defRPr/>
            </a:pPr>
            <a:r>
              <a:rPr lang="en-US" altLang="en-US" dirty="0" smtClean="0"/>
              <a:t>The principles of conduct governing an individual or a group.</a:t>
            </a:r>
          </a:p>
          <a:p>
            <a:pPr marL="419100" indent="-382588" eaLnBrk="1" hangingPunct="1">
              <a:buFont typeface="Wingdings 2" pitchFamily="18" charset="2"/>
              <a:buChar char=""/>
              <a:defRPr/>
            </a:pPr>
            <a:r>
              <a:rPr lang="en-US" altLang="en-US" dirty="0" smtClean="0"/>
              <a:t>(Merriam-Webster) </a:t>
            </a:r>
          </a:p>
          <a:p>
            <a:pPr marL="419100" indent="-382588" eaLnBrk="1" hangingPunct="1">
              <a:buFont typeface="Wingdings 2" pitchFamily="18" charset="2"/>
              <a:buChar char=""/>
              <a:defRPr/>
            </a:pPr>
            <a:endParaRPr lang="en-US" altLang="en-US" dirty="0" smtClean="0"/>
          </a:p>
          <a:p>
            <a:pPr marL="36512" eaLnBrk="1" hangingPunct="1">
              <a:buFont typeface="Wingdings 2" pitchFamily="18" charset="2"/>
              <a:buNone/>
              <a:defRPr/>
            </a:pPr>
            <a:r>
              <a:rPr lang="en-US" altLang="en-US" b="1" dirty="0" smtClean="0"/>
              <a:t>THIS IS A TEST QUESTION</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5108CC8-3DE8-4782-8756-605B9C4D085E}" type="slidenum">
              <a:rPr lang="en-US" altLang="en-US"/>
              <a:pPr/>
              <a:t>3</a:t>
            </a:fld>
            <a:endParaRPr lang="en-US" altLang="en-US"/>
          </a:p>
        </p:txBody>
      </p:sp>
    </p:spTree>
    <p:extLst>
      <p:ext uri="{BB962C8B-B14F-4D97-AF65-F5344CB8AC3E}">
        <p14:creationId xmlns:p14="http://schemas.microsoft.com/office/powerpoint/2010/main" val="1368666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public has high expectations of police officers.  In this job, you are given authority to enforce the law.  The public has placed that trust in you, but in exchange requires a high degree of professionalism.</a:t>
            </a:r>
          </a:p>
          <a:p>
            <a:pPr eaLnBrk="1" hangingPunct="1"/>
            <a:r>
              <a:rPr lang="en-US" altLang="en-US" smtClean="0"/>
              <a:t>Officers that enforce the law unfairly (excessive force, for example) make the entire department look bad.  We all appear unprofessional in the eyes of the public.</a:t>
            </a:r>
          </a:p>
          <a:p>
            <a:pPr eaLnBrk="1" hangingPunct="1"/>
            <a:endParaRPr lang="en-US" altLang="en-US" smtClean="0"/>
          </a:p>
          <a:p>
            <a:pPr eaLnBrk="1" hangingPunct="1"/>
            <a:r>
              <a:rPr lang="en-US" altLang="en-US" smtClean="0"/>
              <a:t>Officers are expected to conduct themselves in a certain manner both on and off duty.</a:t>
            </a:r>
          </a:p>
          <a:p>
            <a:pPr eaLnBrk="1" hangingPunct="1"/>
            <a:endParaRPr lang="en-US" altLang="en-US" smtClean="0"/>
          </a:p>
          <a:p>
            <a:pPr eaLnBrk="1" hangingPunct="1"/>
            <a:r>
              <a:rPr lang="en-US" altLang="en-US" smtClean="0"/>
              <a:t>Class discussion on what they consider to be a professional officer.</a:t>
            </a:r>
          </a:p>
          <a:p>
            <a:pPr eaLnBrk="1" hangingPunct="1"/>
            <a:endParaRPr lang="en-US" altLang="en-US" smtClean="0"/>
          </a:p>
          <a:p>
            <a:pPr eaLnBrk="1" hangingPunct="1"/>
            <a:r>
              <a:rPr lang="en-US" altLang="en-US" b="1" smtClean="0"/>
              <a:t>THIS IS A TEST QUESTION</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2F54EDB-D7FF-4980-97EA-C570412F163F}" type="slidenum">
              <a:rPr lang="en-US" altLang="en-US"/>
              <a:pPr/>
              <a:t>4</a:t>
            </a:fld>
            <a:endParaRPr lang="en-US" altLang="en-US"/>
          </a:p>
        </p:txBody>
      </p:sp>
    </p:spTree>
    <p:extLst>
      <p:ext uri="{BB962C8B-B14F-4D97-AF65-F5344CB8AC3E}">
        <p14:creationId xmlns:p14="http://schemas.microsoft.com/office/powerpoint/2010/main" val="281185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20624" indent="-384048" eaLnBrk="1" fontAlgn="auto" hangingPunct="1">
              <a:spcAft>
                <a:spcPts val="0"/>
              </a:spcAft>
              <a:buFont typeface="Wingdings 2"/>
              <a:buChar char=""/>
              <a:defRPr/>
            </a:pPr>
            <a:r>
              <a:rPr lang="en-US" altLang="en-US" dirty="0" smtClean="0"/>
              <a:t>Of, pertaining to, or concerned with the principles or rules of right conduct or the distinction between right or wrong. </a:t>
            </a:r>
          </a:p>
          <a:p>
            <a:pPr marL="420624" indent="-384048" eaLnBrk="1" fontAlgn="auto" hangingPunct="1">
              <a:spcAft>
                <a:spcPts val="0"/>
              </a:spcAft>
              <a:buFont typeface="Wingdings 2"/>
              <a:buChar char=""/>
              <a:defRPr/>
            </a:pPr>
            <a:r>
              <a:rPr lang="en-US" altLang="en-US" dirty="0" smtClean="0"/>
              <a:t>Conforming to a standard of right behavior.</a:t>
            </a:r>
          </a:p>
          <a:p>
            <a:pPr marL="420624" indent="-384048" eaLnBrk="1" fontAlgn="auto" hangingPunct="1">
              <a:spcAft>
                <a:spcPts val="0"/>
              </a:spcAft>
              <a:buFont typeface="Wingdings 2"/>
              <a:buChar char=""/>
              <a:defRPr/>
            </a:pPr>
            <a:r>
              <a:rPr lang="en-US" altLang="en-US" dirty="0" smtClean="0"/>
              <a:t>Capable of right and wrong action.</a:t>
            </a:r>
          </a:p>
          <a:p>
            <a:pPr marL="420624" indent="-384048" eaLnBrk="1" fontAlgn="auto" hangingPunct="1">
              <a:spcAft>
                <a:spcPts val="0"/>
              </a:spcAft>
              <a:buFont typeface="Wingdings 2"/>
              <a:buChar char=""/>
              <a:defRPr/>
            </a:pPr>
            <a:r>
              <a:rPr lang="en-US" altLang="en-US" dirty="0" smtClean="0"/>
              <a:t>(Merriam-Webster)</a:t>
            </a:r>
          </a:p>
          <a:p>
            <a:pPr>
              <a:defRPr/>
            </a:pPr>
            <a:endParaRPr lang="en-US" dirty="0" smtClean="0"/>
          </a:p>
          <a:p>
            <a:pPr>
              <a:defRPr/>
            </a:pPr>
            <a:r>
              <a:rPr lang="en-US" b="1" dirty="0" smtClean="0"/>
              <a:t>THIS IS A TEST QUESTION</a:t>
            </a:r>
            <a:endParaRPr lang="en-US" b="1"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F9EB9B8-E1B4-46DB-B24F-80C939D5BBC5}" type="slidenum">
              <a:rPr lang="en-US" altLang="en-US"/>
              <a:pPr/>
              <a:t>5</a:t>
            </a:fld>
            <a:endParaRPr lang="en-US" altLang="en-US"/>
          </a:p>
        </p:txBody>
      </p:sp>
    </p:spTree>
    <p:extLst>
      <p:ext uri="{BB962C8B-B14F-4D97-AF65-F5344CB8AC3E}">
        <p14:creationId xmlns:p14="http://schemas.microsoft.com/office/powerpoint/2010/main" val="279858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6512" eaLnBrk="1" hangingPunct="1">
              <a:lnSpc>
                <a:spcPct val="90000"/>
              </a:lnSpc>
              <a:defRPr/>
            </a:pPr>
            <a:r>
              <a:rPr lang="en-US" altLang="en-US" dirty="0" smtClean="0"/>
              <a:t>Adherence to moral and ethical principles; soundness of moral character; honesty.</a:t>
            </a:r>
          </a:p>
          <a:p>
            <a:pPr eaLnBrk="1" hangingPunct="1">
              <a:lnSpc>
                <a:spcPct val="90000"/>
              </a:lnSpc>
              <a:defRPr/>
            </a:pPr>
            <a:r>
              <a:rPr lang="en-US" altLang="en-US" dirty="0" smtClean="0"/>
              <a:t>A concept of actions, values, methods, measures, principles, expectations, and outcomes.</a:t>
            </a:r>
          </a:p>
          <a:p>
            <a:pPr eaLnBrk="1" hangingPunct="1">
              <a:lnSpc>
                <a:spcPct val="90000"/>
              </a:lnSpc>
              <a:defRPr/>
            </a:pPr>
            <a:r>
              <a:rPr lang="en-US" altLang="en-US" dirty="0" smtClean="0"/>
              <a:t>Incorruptibility!</a:t>
            </a:r>
          </a:p>
          <a:p>
            <a:pPr>
              <a:defRPr/>
            </a:pPr>
            <a:endParaRPr lang="en-US" dirty="0" smtClean="0"/>
          </a:p>
          <a:p>
            <a:pPr>
              <a:defRPr/>
            </a:pPr>
            <a:r>
              <a:rPr lang="en-US" b="1" dirty="0" smtClean="0"/>
              <a:t>THIS IS A TEST QUESTION</a:t>
            </a:r>
            <a:endParaRPr lang="en-US" b="1"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54D4484-D5A4-446C-8B21-5E07ECC7AF1D}" type="slidenum">
              <a:rPr lang="en-US" altLang="en-US"/>
              <a:pPr/>
              <a:t>6</a:t>
            </a:fld>
            <a:endParaRPr lang="en-US" altLang="en-US"/>
          </a:p>
        </p:txBody>
      </p:sp>
    </p:spTree>
    <p:extLst>
      <p:ext uri="{BB962C8B-B14F-4D97-AF65-F5344CB8AC3E}">
        <p14:creationId xmlns:p14="http://schemas.microsoft.com/office/powerpoint/2010/main" val="367034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PO#5</a:t>
            </a:r>
          </a:p>
          <a:p>
            <a:endParaRPr lang="en-US"/>
          </a:p>
        </p:txBody>
      </p:sp>
      <p:sp>
        <p:nvSpPr>
          <p:cNvPr id="4" name="Slide Number Placeholder 3"/>
          <p:cNvSpPr>
            <a:spLocks noGrp="1"/>
          </p:cNvSpPr>
          <p:nvPr>
            <p:ph type="sldNum" sz="quarter" idx="10"/>
          </p:nvPr>
        </p:nvSpPr>
        <p:spPr/>
        <p:txBody>
          <a:bodyPr/>
          <a:lstStyle/>
          <a:p>
            <a:fld id="{47B7EB7E-6B20-4979-BE86-15DB7BE6813D}" type="slidenum">
              <a:rPr lang="en-US" smtClean="0"/>
              <a:t>8</a:t>
            </a:fld>
            <a:endParaRPr lang="en-US"/>
          </a:p>
        </p:txBody>
      </p:sp>
    </p:spTree>
    <p:extLst>
      <p:ext uri="{BB962C8B-B14F-4D97-AF65-F5344CB8AC3E}">
        <p14:creationId xmlns:p14="http://schemas.microsoft.com/office/powerpoint/2010/main" val="213416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ABFC7C8-9902-46FA-A67C-0A48E307256C}" type="slidenum">
              <a:rPr lang="en-US"/>
              <a:pPr/>
              <a:t>11</a:t>
            </a:fld>
            <a:endParaRPr lang="en-US"/>
          </a:p>
        </p:txBody>
      </p:sp>
    </p:spTree>
    <p:extLst>
      <p:ext uri="{BB962C8B-B14F-4D97-AF65-F5344CB8AC3E}">
        <p14:creationId xmlns:p14="http://schemas.microsoft.com/office/powerpoint/2010/main" val="150748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Class discussion – What are some examples of gratuities and bribes that officers routinely face?</a:t>
            </a:r>
          </a:p>
          <a:p>
            <a:pPr eaLnBrk="1" hangingPunct="1"/>
            <a:r>
              <a:rPr lang="en-US" altLang="en-US" smtClean="0"/>
              <a:t>	Free coffee</a:t>
            </a:r>
          </a:p>
          <a:p>
            <a:pPr eaLnBrk="1" hangingPunct="1"/>
            <a:r>
              <a:rPr lang="en-US" altLang="en-US" smtClean="0"/>
              <a:t>	Free meals</a:t>
            </a:r>
          </a:p>
          <a:p>
            <a:pPr eaLnBrk="1" hangingPunct="1"/>
            <a:endParaRPr lang="en-US" altLang="en-US" smtClean="0"/>
          </a:p>
          <a:p>
            <a:pPr eaLnBrk="1" hangingPunct="1"/>
            <a:r>
              <a:rPr lang="en-US" altLang="en-US" b="1" smtClean="0"/>
              <a:t>THIS IS A TEST QUESTION</a:t>
            </a:r>
          </a:p>
          <a:p>
            <a:pPr eaLnBrk="1" hangingPunct="1"/>
            <a:endParaRPr lang="en-US" altLang="en-US" smtClean="0"/>
          </a:p>
          <a:p>
            <a:pPr eaLnBrk="1" hangingPunct="1"/>
            <a:r>
              <a:rPr lang="en-US" altLang="en-US" smtClean="0"/>
              <a:t>How can these affect our ability to objectively do our job?  How does the public view it when they see an officer getting something for free?</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84EF163-860F-4FA5-9B23-DBDC69F5C5DB}" type="slidenum">
              <a:rPr lang="en-US" altLang="en-US"/>
              <a:pPr/>
              <a:t>24</a:t>
            </a:fld>
            <a:endParaRPr lang="en-US" altLang="en-US"/>
          </a:p>
        </p:txBody>
      </p:sp>
    </p:spTree>
    <p:extLst>
      <p:ext uri="{BB962C8B-B14F-4D97-AF65-F5344CB8AC3E}">
        <p14:creationId xmlns:p14="http://schemas.microsoft.com/office/powerpoint/2010/main" val="3223306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35996-A7B3-4E80-B1BD-DD78F939A0D2}" type="datetimeFigureOut">
              <a:rPr lang="en-US" smtClean="0"/>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93532-881B-43C6-97AE-B085D58EABF3}" type="slidenum">
              <a:rPr lang="en-US" smtClean="0"/>
              <a:t>‹#›</a:t>
            </a:fld>
            <a:endParaRPr lang="en-US"/>
          </a:p>
        </p:txBody>
      </p:sp>
    </p:spTree>
    <p:extLst>
      <p:ext uri="{BB962C8B-B14F-4D97-AF65-F5344CB8AC3E}">
        <p14:creationId xmlns:p14="http://schemas.microsoft.com/office/powerpoint/2010/main" val="337069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35996-A7B3-4E80-B1BD-DD78F939A0D2}" type="datetimeFigureOut">
              <a:rPr lang="en-US" smtClean="0"/>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93532-881B-43C6-97AE-B085D58EABF3}" type="slidenum">
              <a:rPr lang="en-US" smtClean="0"/>
              <a:t>‹#›</a:t>
            </a:fld>
            <a:endParaRPr lang="en-US"/>
          </a:p>
        </p:txBody>
      </p:sp>
    </p:spTree>
    <p:extLst>
      <p:ext uri="{BB962C8B-B14F-4D97-AF65-F5344CB8AC3E}">
        <p14:creationId xmlns:p14="http://schemas.microsoft.com/office/powerpoint/2010/main" val="255424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35996-A7B3-4E80-B1BD-DD78F939A0D2}" type="datetimeFigureOut">
              <a:rPr lang="en-US" smtClean="0"/>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93532-881B-43C6-97AE-B085D58EABF3}" type="slidenum">
              <a:rPr lang="en-US" smtClean="0"/>
              <a:t>‹#›</a:t>
            </a:fld>
            <a:endParaRPr lang="en-US"/>
          </a:p>
        </p:txBody>
      </p:sp>
    </p:spTree>
    <p:extLst>
      <p:ext uri="{BB962C8B-B14F-4D97-AF65-F5344CB8AC3E}">
        <p14:creationId xmlns:p14="http://schemas.microsoft.com/office/powerpoint/2010/main" val="320614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35996-A7B3-4E80-B1BD-DD78F939A0D2}" type="datetimeFigureOut">
              <a:rPr lang="en-US" smtClean="0"/>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93532-881B-43C6-97AE-B085D58EABF3}" type="slidenum">
              <a:rPr lang="en-US" smtClean="0"/>
              <a:t>‹#›</a:t>
            </a:fld>
            <a:endParaRPr lang="en-US"/>
          </a:p>
        </p:txBody>
      </p:sp>
    </p:spTree>
    <p:extLst>
      <p:ext uri="{BB962C8B-B14F-4D97-AF65-F5344CB8AC3E}">
        <p14:creationId xmlns:p14="http://schemas.microsoft.com/office/powerpoint/2010/main" val="359920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35996-A7B3-4E80-B1BD-DD78F939A0D2}" type="datetimeFigureOut">
              <a:rPr lang="en-US" smtClean="0"/>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93532-881B-43C6-97AE-B085D58EABF3}" type="slidenum">
              <a:rPr lang="en-US" smtClean="0"/>
              <a:t>‹#›</a:t>
            </a:fld>
            <a:endParaRPr lang="en-US"/>
          </a:p>
        </p:txBody>
      </p:sp>
    </p:spTree>
    <p:extLst>
      <p:ext uri="{BB962C8B-B14F-4D97-AF65-F5344CB8AC3E}">
        <p14:creationId xmlns:p14="http://schemas.microsoft.com/office/powerpoint/2010/main" val="347034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35996-A7B3-4E80-B1BD-DD78F939A0D2}" type="datetimeFigureOut">
              <a:rPr lang="en-US" smtClean="0"/>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93532-881B-43C6-97AE-B085D58EABF3}" type="slidenum">
              <a:rPr lang="en-US" smtClean="0"/>
              <a:t>‹#›</a:t>
            </a:fld>
            <a:endParaRPr lang="en-US"/>
          </a:p>
        </p:txBody>
      </p:sp>
    </p:spTree>
    <p:extLst>
      <p:ext uri="{BB962C8B-B14F-4D97-AF65-F5344CB8AC3E}">
        <p14:creationId xmlns:p14="http://schemas.microsoft.com/office/powerpoint/2010/main" val="10100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35996-A7B3-4E80-B1BD-DD78F939A0D2}" type="datetimeFigureOut">
              <a:rPr lang="en-US" smtClean="0"/>
              <a:t>12/28/2015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93532-881B-43C6-97AE-B085D58EABF3}" type="slidenum">
              <a:rPr lang="en-US" smtClean="0"/>
              <a:t>‹#›</a:t>
            </a:fld>
            <a:endParaRPr lang="en-US"/>
          </a:p>
        </p:txBody>
      </p:sp>
    </p:spTree>
    <p:extLst>
      <p:ext uri="{BB962C8B-B14F-4D97-AF65-F5344CB8AC3E}">
        <p14:creationId xmlns:p14="http://schemas.microsoft.com/office/powerpoint/2010/main" val="181908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35996-A7B3-4E80-B1BD-DD78F939A0D2}" type="datetimeFigureOut">
              <a:rPr lang="en-US" smtClean="0"/>
              <a:t>12/28/2015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93532-881B-43C6-97AE-B085D58EABF3}" type="slidenum">
              <a:rPr lang="en-US" smtClean="0"/>
              <a:t>‹#›</a:t>
            </a:fld>
            <a:endParaRPr lang="en-US"/>
          </a:p>
        </p:txBody>
      </p:sp>
    </p:spTree>
    <p:extLst>
      <p:ext uri="{BB962C8B-B14F-4D97-AF65-F5344CB8AC3E}">
        <p14:creationId xmlns:p14="http://schemas.microsoft.com/office/powerpoint/2010/main" val="378060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35996-A7B3-4E80-B1BD-DD78F939A0D2}" type="datetimeFigureOut">
              <a:rPr lang="en-US" smtClean="0"/>
              <a:t>12/28/2015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93532-881B-43C6-97AE-B085D58EABF3}" type="slidenum">
              <a:rPr lang="en-US" smtClean="0"/>
              <a:t>‹#›</a:t>
            </a:fld>
            <a:endParaRPr lang="en-US"/>
          </a:p>
        </p:txBody>
      </p:sp>
    </p:spTree>
    <p:extLst>
      <p:ext uri="{BB962C8B-B14F-4D97-AF65-F5344CB8AC3E}">
        <p14:creationId xmlns:p14="http://schemas.microsoft.com/office/powerpoint/2010/main" val="234840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35996-A7B3-4E80-B1BD-DD78F939A0D2}" type="datetimeFigureOut">
              <a:rPr lang="en-US" smtClean="0"/>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93532-881B-43C6-97AE-B085D58EABF3}" type="slidenum">
              <a:rPr lang="en-US" smtClean="0"/>
              <a:t>‹#›</a:t>
            </a:fld>
            <a:endParaRPr lang="en-US"/>
          </a:p>
        </p:txBody>
      </p:sp>
    </p:spTree>
    <p:extLst>
      <p:ext uri="{BB962C8B-B14F-4D97-AF65-F5344CB8AC3E}">
        <p14:creationId xmlns:p14="http://schemas.microsoft.com/office/powerpoint/2010/main" val="397366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35996-A7B3-4E80-B1BD-DD78F939A0D2}" type="datetimeFigureOut">
              <a:rPr lang="en-US" smtClean="0"/>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93532-881B-43C6-97AE-B085D58EABF3}" type="slidenum">
              <a:rPr lang="en-US" smtClean="0"/>
              <a:t>‹#›</a:t>
            </a:fld>
            <a:endParaRPr lang="en-US"/>
          </a:p>
        </p:txBody>
      </p:sp>
    </p:spTree>
    <p:extLst>
      <p:ext uri="{BB962C8B-B14F-4D97-AF65-F5344CB8AC3E}">
        <p14:creationId xmlns:p14="http://schemas.microsoft.com/office/powerpoint/2010/main" val="245919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35996-A7B3-4E80-B1BD-DD78F939A0D2}" type="datetimeFigureOut">
              <a:rPr lang="en-US" smtClean="0"/>
              <a:t>12/28/2015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93532-881B-43C6-97AE-B085D58EABF3}" type="slidenum">
              <a:rPr lang="en-US" smtClean="0"/>
              <a:t>‹#›</a:t>
            </a:fld>
            <a:endParaRPr lang="en-US"/>
          </a:p>
        </p:txBody>
      </p:sp>
    </p:spTree>
    <p:extLst>
      <p:ext uri="{BB962C8B-B14F-4D97-AF65-F5344CB8AC3E}">
        <p14:creationId xmlns:p14="http://schemas.microsoft.com/office/powerpoint/2010/main" val="3940733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685801"/>
            <a:ext cx="7772400" cy="2578100"/>
          </a:xfrm>
          <a:solidFill>
            <a:schemeClr val="bg1"/>
          </a:solidFill>
          <a:extLst/>
        </p:spPr>
        <p:txBody>
          <a:bodyPr>
            <a:normAutofit/>
          </a:bodyPr>
          <a:lstStyle/>
          <a:p>
            <a:pPr>
              <a:defRPr/>
            </a:pPr>
            <a:r>
              <a:rPr altLang="en-US" sz="5400"/>
              <a:t>WELCOME TO </a:t>
            </a:r>
            <a:br>
              <a:rPr altLang="en-US" sz="5400"/>
            </a:br>
            <a:r>
              <a:rPr altLang="en-US" sz="5400"/>
              <a:t>ETHICS IN LAW ENFORCEMENT</a:t>
            </a:r>
          </a:p>
        </p:txBody>
      </p:sp>
      <p:pic>
        <p:nvPicPr>
          <p:cNvPr id="7171" name="Picture 4" descr="C:\Users\jrstewart\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3886201"/>
            <a:ext cx="44180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66745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xEl>
                                              <p:charRg st="4294967295" end="4294967295"/>
                                            </p:txEl>
                                          </p:spTgt>
                                        </p:tgtEl>
                                        <p:attrNameLst>
                                          <p:attrName>style.visibility</p:attrName>
                                        </p:attrNameLst>
                                      </p:cBhvr>
                                      <p:to>
                                        <p:strVal val="visible"/>
                                      </p:to>
                                    </p:set>
                                    <p:animEffect transition="in" filter="fade">
                                      <p:cBhvr>
                                        <p:cTn id="7" dur="2000"/>
                                        <p:tgtEl>
                                          <p:spTgt spid="2050">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Nevada Department of Corrections Code Of </a:t>
            </a:r>
            <a:r>
              <a:rPr lang="en-US" dirty="0" smtClean="0"/>
              <a:t>Ethics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a:t>	Employees shall not permit themselves to be placed under any kind of personal obligation that could lead any person to expect official favors. </a:t>
            </a:r>
          </a:p>
          <a:p>
            <a:r>
              <a:rPr lang="en-US" dirty="0"/>
              <a:t>	Employees shall not accept or solicit from anyone, either directly or indirectly, anything of economic value, such as a gift, gratuity, favor, entertainment, or loan which is, or may appear to be, designed to influence their official conduct. </a:t>
            </a:r>
          </a:p>
          <a:p>
            <a:r>
              <a:rPr lang="en-US" dirty="0"/>
              <a:t>	Employees will not discriminate against any inmate, employee or any member of the public on the basis of race, gender, creed, or national origin. </a:t>
            </a:r>
          </a:p>
          <a:p>
            <a:r>
              <a:rPr lang="en-US" dirty="0"/>
              <a:t>	Employees will not sexually harass or condone sexual harassment with or against any person. </a:t>
            </a:r>
          </a:p>
          <a:p>
            <a:r>
              <a:rPr lang="en-US" dirty="0"/>
              <a:t>	Employees shall maintain the highest standards of personal hygiene, grooming and neatness while on duty or otherwise representing the Department. </a:t>
            </a:r>
          </a:p>
          <a:p>
            <a:endParaRPr lang="en-US" dirty="0"/>
          </a:p>
        </p:txBody>
      </p:sp>
    </p:spTree>
    <p:extLst>
      <p:ext uri="{BB962C8B-B14F-4D97-AF65-F5344CB8AC3E}">
        <p14:creationId xmlns:p14="http://schemas.microsoft.com/office/powerpoint/2010/main" val="333449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84139"/>
            <a:ext cx="6159500" cy="1508125"/>
          </a:xfrm>
        </p:spPr>
        <p:txBody>
          <a:bodyPr/>
          <a:lstStyle/>
          <a:p>
            <a:pPr algn="ctr" eaLnBrk="1" hangingPunct="1"/>
            <a:r>
              <a:rPr lang="en-US" altLang="en-US" sz="4800"/>
              <a:t>10 Deadly Ethical Sins</a:t>
            </a:r>
          </a:p>
        </p:txBody>
      </p:sp>
      <p:sp>
        <p:nvSpPr>
          <p:cNvPr id="14339" name="Content Placeholder 2"/>
          <p:cNvSpPr>
            <a:spLocks noGrp="1"/>
          </p:cNvSpPr>
          <p:nvPr>
            <p:ph sz="half" idx="1"/>
          </p:nvPr>
        </p:nvSpPr>
        <p:spPr>
          <a:xfrm>
            <a:off x="1981200" y="2438400"/>
            <a:ext cx="3657600" cy="4191000"/>
          </a:xfrm>
        </p:spPr>
        <p:txBody>
          <a:bodyPr/>
          <a:lstStyle/>
          <a:p>
            <a:pPr marL="514350" indent="-514350">
              <a:buFont typeface="Franklin Gothic Book" panose="020B0503020102020204" pitchFamily="34" charset="0"/>
              <a:buAutoNum type="arabicPeriod"/>
            </a:pPr>
            <a:r>
              <a:rPr lang="en-US" sz="3200"/>
              <a:t>Lying</a:t>
            </a:r>
          </a:p>
          <a:p>
            <a:pPr marL="514350" indent="-514350">
              <a:buFont typeface="Franklin Gothic Book" panose="020B0503020102020204" pitchFamily="34" charset="0"/>
              <a:buAutoNum type="arabicPeriod"/>
            </a:pPr>
            <a:r>
              <a:rPr lang="en-US" sz="3200"/>
              <a:t>Alcohol/Drugs</a:t>
            </a:r>
          </a:p>
          <a:p>
            <a:pPr marL="514350" indent="-514350">
              <a:buFont typeface="Franklin Gothic Book" panose="020B0503020102020204" pitchFamily="34" charset="0"/>
              <a:buAutoNum type="arabicPeriod"/>
            </a:pPr>
            <a:r>
              <a:rPr lang="en-US" sz="3200"/>
              <a:t>Stealing Property</a:t>
            </a:r>
          </a:p>
          <a:p>
            <a:pPr marL="514350" indent="-514350">
              <a:buFont typeface="Franklin Gothic Book" panose="020B0503020102020204" pitchFamily="34" charset="0"/>
              <a:buAutoNum type="arabicPeriod"/>
            </a:pPr>
            <a:r>
              <a:rPr lang="en-US" sz="3200"/>
              <a:t>Stealing Time</a:t>
            </a:r>
          </a:p>
          <a:p>
            <a:pPr marL="514350" indent="-514350">
              <a:buFont typeface="Franklin Gothic Book" panose="020B0503020102020204" pitchFamily="34" charset="0"/>
              <a:buAutoNum type="arabicPeriod"/>
            </a:pPr>
            <a:r>
              <a:rPr lang="en-US" sz="3200"/>
              <a:t>Money</a:t>
            </a:r>
          </a:p>
          <a:p>
            <a:pPr marL="514350" indent="-514350">
              <a:buFont typeface="Franklin Gothic Book" panose="020B0503020102020204" pitchFamily="34" charset="0"/>
              <a:buAutoNum type="arabicPeriod"/>
            </a:pPr>
            <a:r>
              <a:rPr lang="en-US" sz="3200"/>
              <a:t>Cynicism</a:t>
            </a:r>
          </a:p>
        </p:txBody>
      </p:sp>
      <p:sp>
        <p:nvSpPr>
          <p:cNvPr id="14340" name="Content Placeholder 3"/>
          <p:cNvSpPr>
            <a:spLocks noGrp="1"/>
          </p:cNvSpPr>
          <p:nvPr>
            <p:ph sz="half" idx="2"/>
          </p:nvPr>
        </p:nvSpPr>
        <p:spPr>
          <a:xfrm>
            <a:off x="5791200" y="2438400"/>
            <a:ext cx="4325938" cy="4267200"/>
          </a:xfrm>
        </p:spPr>
        <p:txBody>
          <a:bodyPr/>
          <a:lstStyle/>
          <a:p>
            <a:pPr marL="514350" indent="-514350">
              <a:buFont typeface="Franklin Gothic Book" panose="020B0503020102020204" pitchFamily="34" charset="0"/>
              <a:buAutoNum type="arabicPeriod" startAt="7"/>
            </a:pPr>
            <a:r>
              <a:rPr lang="en-US" sz="3200"/>
              <a:t>Domestic Violence</a:t>
            </a:r>
          </a:p>
          <a:p>
            <a:pPr marL="514350" indent="-514350">
              <a:buFont typeface="Franklin Gothic Book" panose="020B0503020102020204" pitchFamily="34" charset="0"/>
              <a:buAutoNum type="arabicPeriod" startAt="7"/>
            </a:pPr>
            <a:r>
              <a:rPr lang="en-US" sz="3200"/>
              <a:t>Inappropriate Sexual Conduct</a:t>
            </a:r>
          </a:p>
          <a:p>
            <a:pPr marL="514350" indent="-514350">
              <a:buFont typeface="Franklin Gothic Book" panose="020B0503020102020204" pitchFamily="34" charset="0"/>
              <a:buAutoNum type="arabicPeriod" startAt="7"/>
            </a:pPr>
            <a:r>
              <a:rPr lang="en-US" sz="3200"/>
              <a:t>Excessive Force</a:t>
            </a:r>
          </a:p>
          <a:p>
            <a:pPr marL="514350" indent="-514350">
              <a:buFont typeface="Franklin Gothic Book" panose="020B0503020102020204" pitchFamily="34" charset="0"/>
              <a:buAutoNum type="arabicPeriod" startAt="7"/>
            </a:pPr>
            <a:r>
              <a:rPr lang="en-US" sz="3200"/>
              <a:t>Text Messaging, E-Mail &amp; Social Media</a:t>
            </a: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131763"/>
            <a:ext cx="2530475" cy="227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396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z="4800"/>
              <a:t>Canons of Police Ethics</a:t>
            </a:r>
          </a:p>
        </p:txBody>
      </p:sp>
      <p:sp>
        <p:nvSpPr>
          <p:cNvPr id="36867" name="Content Placeholder 2"/>
          <p:cNvSpPr>
            <a:spLocks noGrp="1"/>
          </p:cNvSpPr>
          <p:nvPr>
            <p:ph idx="1"/>
          </p:nvPr>
        </p:nvSpPr>
        <p:spPr/>
        <p:txBody>
          <a:bodyPr/>
          <a:lstStyle/>
          <a:p>
            <a:pPr eaLnBrk="1" hangingPunct="1"/>
            <a:r>
              <a:rPr lang="en-US" altLang="en-US"/>
              <a:t>Article 1 – Primary Job Responsibility</a:t>
            </a:r>
          </a:p>
          <a:p>
            <a:pPr lvl="1" eaLnBrk="1" hangingPunct="1"/>
            <a:r>
              <a:rPr lang="en-US" altLang="en-US"/>
              <a:t>The primary responsibility of the police service, and of the individual officer, is the protection of the people of the United States through the upholding of their laws; chief among these is the Constitution of the United States and its amendments. The law enforcement officer always represents the whole of the community and its legally expressed will and is never the arm of any political party or clique.</a:t>
            </a:r>
          </a:p>
        </p:txBody>
      </p:sp>
    </p:spTree>
    <p:extLst>
      <p:ext uri="{BB962C8B-B14F-4D97-AF65-F5344CB8AC3E}">
        <p14:creationId xmlns:p14="http://schemas.microsoft.com/office/powerpoint/2010/main" val="4208946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z="4800"/>
              <a:t>Canons of Police Ethics</a:t>
            </a:r>
          </a:p>
        </p:txBody>
      </p:sp>
      <p:sp>
        <p:nvSpPr>
          <p:cNvPr id="37891" name="Content Placeholder 2"/>
          <p:cNvSpPr>
            <a:spLocks noGrp="1"/>
          </p:cNvSpPr>
          <p:nvPr>
            <p:ph idx="1"/>
          </p:nvPr>
        </p:nvSpPr>
        <p:spPr/>
        <p:txBody>
          <a:bodyPr/>
          <a:lstStyle/>
          <a:p>
            <a:pPr eaLnBrk="1" hangingPunct="1"/>
            <a:r>
              <a:rPr lang="en-US" altLang="en-US" sz="2400"/>
              <a:t>Article 2 – Limitations of Authority</a:t>
            </a:r>
          </a:p>
          <a:p>
            <a:pPr lvl="1" eaLnBrk="1" hangingPunct="1"/>
            <a:r>
              <a:rPr lang="en-US" altLang="en-US" sz="2000"/>
              <a:t>The first duty of a law enforcement officer, as upholder of the law, is to know its bounds upon him in enforcing it. Because he represents the legal will of the community, be it local, state or federal, he must be aware of the limitations and proscriptions which the people, through law have placed upon him. He must recognize the genius of the American system of government which gives to no man, groups of men, or institution, absolute power, and he must insure that he, as a prime defender of that system, does not pervert its character.</a:t>
            </a:r>
          </a:p>
        </p:txBody>
      </p:sp>
    </p:spTree>
    <p:extLst>
      <p:ext uri="{BB962C8B-B14F-4D97-AF65-F5344CB8AC3E}">
        <p14:creationId xmlns:p14="http://schemas.microsoft.com/office/powerpoint/2010/main" val="2627429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z="4800"/>
              <a:t>Canons of Police Ethics</a:t>
            </a:r>
          </a:p>
        </p:txBody>
      </p:sp>
      <p:sp>
        <p:nvSpPr>
          <p:cNvPr id="38915" name="Content Placeholder 2"/>
          <p:cNvSpPr>
            <a:spLocks noGrp="1"/>
          </p:cNvSpPr>
          <p:nvPr>
            <p:ph idx="1"/>
          </p:nvPr>
        </p:nvSpPr>
        <p:spPr/>
        <p:txBody>
          <a:bodyPr/>
          <a:lstStyle/>
          <a:p>
            <a:pPr eaLnBrk="1" hangingPunct="1"/>
            <a:r>
              <a:rPr lang="en-US" altLang="en-US" sz="2400"/>
              <a:t>Article 3 – Duty to Be Familiar with the Law and with Responsibilities of Self and Other Public Officials</a:t>
            </a:r>
          </a:p>
          <a:p>
            <a:pPr lvl="1" eaLnBrk="1" hangingPunct="1"/>
            <a:r>
              <a:rPr lang="en-US" altLang="en-US" sz="2000"/>
              <a:t>The law enforcement officer shall assiduously apply himself to the study of the principles of the laws which he is sworn to uphold. He win make certain of his responsibilities in the particulars of their enforcement, seeking aid from his superiors in matters of technicality or principle when these are not clear to him; he will make special effort to fully understand his relationship to other public officials, including other law enforcement agencies, particularly on matters of jurisdiction, both geographically and substantively.</a:t>
            </a:r>
          </a:p>
        </p:txBody>
      </p:sp>
    </p:spTree>
    <p:extLst>
      <p:ext uri="{BB962C8B-B14F-4D97-AF65-F5344CB8AC3E}">
        <p14:creationId xmlns:p14="http://schemas.microsoft.com/office/powerpoint/2010/main" val="1852973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z="4800"/>
              <a:t>Canons of Police Ethics</a:t>
            </a:r>
          </a:p>
        </p:txBody>
      </p:sp>
      <p:sp>
        <p:nvSpPr>
          <p:cNvPr id="39939" name="Content Placeholder 2"/>
          <p:cNvSpPr>
            <a:spLocks noGrp="1"/>
          </p:cNvSpPr>
          <p:nvPr>
            <p:ph idx="1"/>
          </p:nvPr>
        </p:nvSpPr>
        <p:spPr/>
        <p:txBody>
          <a:bodyPr/>
          <a:lstStyle/>
          <a:p>
            <a:pPr eaLnBrk="1" hangingPunct="1"/>
            <a:r>
              <a:rPr lang="en-US" altLang="en-US" sz="2400"/>
              <a:t>Article 4 – Utilization of Proper Means to Gain Proper Ends</a:t>
            </a:r>
          </a:p>
          <a:p>
            <a:pPr lvl="1" eaLnBrk="1" hangingPunct="1"/>
            <a:r>
              <a:rPr lang="en-US" altLang="en-US" sz="2000"/>
              <a:t>The law enforcement officer shall be mindful of his responsibility to pay strict heed to the selection of means in discharging, the duties of his office. Violations of law or disregard for public safety and property on the part of an officer are intrinsically wrong; they are self-defeating in that they instill in the public mind a like disposition. The employment of illegal means, no matter how worthy the end, is certain to encourage disrespect for the law and its officers. If the law is to be honored, it must first be honored by those who enforce it.</a:t>
            </a:r>
          </a:p>
        </p:txBody>
      </p:sp>
    </p:spTree>
    <p:extLst>
      <p:ext uri="{BB962C8B-B14F-4D97-AF65-F5344CB8AC3E}">
        <p14:creationId xmlns:p14="http://schemas.microsoft.com/office/powerpoint/2010/main" val="2995348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z="4800"/>
              <a:t>Canons of Police Ethics</a:t>
            </a:r>
          </a:p>
        </p:txBody>
      </p:sp>
      <p:sp>
        <p:nvSpPr>
          <p:cNvPr id="40963" name="Content Placeholder 2"/>
          <p:cNvSpPr>
            <a:spLocks noGrp="1"/>
          </p:cNvSpPr>
          <p:nvPr>
            <p:ph idx="1"/>
          </p:nvPr>
        </p:nvSpPr>
        <p:spPr/>
        <p:txBody>
          <a:bodyPr/>
          <a:lstStyle/>
          <a:p>
            <a:pPr eaLnBrk="1" hangingPunct="1"/>
            <a:r>
              <a:rPr lang="en-US" altLang="en-US" sz="2400"/>
              <a:t>Article 5 – Cooperation with Public Officials in the Discharge of Authorized Duties</a:t>
            </a:r>
          </a:p>
          <a:p>
            <a:pPr lvl="1" eaLnBrk="1" hangingPunct="1"/>
            <a:r>
              <a:rPr lang="en-US" altLang="en-US" sz="2000"/>
              <a:t>The law enforcement officer shall cooperate fully with other public officials in the discharge of authorized duties, regardless of party affiliation or personal prejudice. He shall be meticulous, however, in assuring himself of the propriety, under the law, of such actions and shall guard against the use of his office or person, whether knowingly or unknowingly, in any improper or illegal action. In any situation open to question, he shall seek authority from his superior officer, giving him a full report of the proposed service or action.</a:t>
            </a:r>
          </a:p>
        </p:txBody>
      </p:sp>
    </p:spTree>
    <p:extLst>
      <p:ext uri="{BB962C8B-B14F-4D97-AF65-F5344CB8AC3E}">
        <p14:creationId xmlns:p14="http://schemas.microsoft.com/office/powerpoint/2010/main" val="69283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z="3600"/>
              <a:t>Canons of Police Ethics</a:t>
            </a:r>
          </a:p>
        </p:txBody>
      </p:sp>
      <p:sp>
        <p:nvSpPr>
          <p:cNvPr id="3" name="Content Placeholder 2"/>
          <p:cNvSpPr>
            <a:spLocks noGrp="1"/>
          </p:cNvSpPr>
          <p:nvPr>
            <p:ph idx="1"/>
          </p:nvPr>
        </p:nvSpPr>
        <p:spPr/>
        <p:txBody>
          <a:bodyPr>
            <a:normAutofit/>
          </a:bodyPr>
          <a:lstStyle/>
          <a:p>
            <a:pPr marL="420624" indent="-384048">
              <a:buFont typeface="Wingdings 2"/>
              <a:buChar char=""/>
              <a:defRPr/>
            </a:pPr>
            <a:r>
              <a:rPr lang="en-US" sz="2400" dirty="0"/>
              <a:t>Article 6 – Private Conduct</a:t>
            </a:r>
          </a:p>
          <a:p>
            <a:pPr marL="722376" lvl="1" indent="-274320">
              <a:buFont typeface="Wingdings 2"/>
              <a:buChar char=""/>
              <a:defRPr/>
            </a:pPr>
            <a:r>
              <a:rPr lang="en-US" sz="2000" dirty="0"/>
              <a:t>The law enforcement officer shall be mindful of his special identification by the public as an upholder of the law. Laxity of conduct or manner in private life, expressing either disrespect for the law or seeking to gain special privilege, cannot but reflect upon the police officer and the police service. The community and the service require that the law enforcement officer lead the life of a decent and honorable man. Following the career of a policeman gives no man special perquisites. It does give the satisfaction and pride of following and furthering an unbroken tradition of safeguarding the American republic. The officer who reflects upon this tradition will not degrade it. Rather, he will so conduct his private life that the public will regard him as an example of stability, fidelity, and morality.</a:t>
            </a:r>
          </a:p>
        </p:txBody>
      </p:sp>
    </p:spTree>
    <p:extLst>
      <p:ext uri="{BB962C8B-B14F-4D97-AF65-F5344CB8AC3E}">
        <p14:creationId xmlns:p14="http://schemas.microsoft.com/office/powerpoint/2010/main" val="1385676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z="4800"/>
              <a:t>Canons of Police Ethics</a:t>
            </a:r>
          </a:p>
        </p:txBody>
      </p:sp>
      <p:sp>
        <p:nvSpPr>
          <p:cNvPr id="43011" name="Content Placeholder 2"/>
          <p:cNvSpPr>
            <a:spLocks noGrp="1"/>
          </p:cNvSpPr>
          <p:nvPr>
            <p:ph idx="1"/>
          </p:nvPr>
        </p:nvSpPr>
        <p:spPr/>
        <p:txBody>
          <a:bodyPr/>
          <a:lstStyle/>
          <a:p>
            <a:pPr eaLnBrk="1" hangingPunct="1"/>
            <a:r>
              <a:rPr lang="en-US" altLang="en-US" sz="2400"/>
              <a:t>Article 7 – Conduct toward the Public</a:t>
            </a:r>
          </a:p>
          <a:p>
            <a:pPr lvl="1" eaLnBrk="1" hangingPunct="1"/>
            <a:r>
              <a:rPr lang="en-US" altLang="en-US" sz="2000"/>
              <a:t>The law enforcement officer, mindful of his responsibility to the whole community, shall deal with individuals of the community in a manner calculated to instill respect for its laws and its police service. The law enforcement officer shall conduct his official life in a manner such as will inspire confidence and trust. Thus, he will be neither overbearing nor subservient, as no individual citizen has an obligation to stand in awe of him nor a right to command him. The officer will give service where he can, and require compliance with the law. He will do neither from personal preference or prejudice but rather as a duly appointed officer of the law discharging his sworn obligation.</a:t>
            </a:r>
          </a:p>
        </p:txBody>
      </p:sp>
    </p:spTree>
    <p:extLst>
      <p:ext uri="{BB962C8B-B14F-4D97-AF65-F5344CB8AC3E}">
        <p14:creationId xmlns:p14="http://schemas.microsoft.com/office/powerpoint/2010/main" val="178116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z="4800"/>
              <a:t>Canons of Police Ethics</a:t>
            </a:r>
          </a:p>
        </p:txBody>
      </p:sp>
      <p:sp>
        <p:nvSpPr>
          <p:cNvPr id="3" name="Content Placeholder 2"/>
          <p:cNvSpPr>
            <a:spLocks noGrp="1"/>
          </p:cNvSpPr>
          <p:nvPr>
            <p:ph idx="1"/>
          </p:nvPr>
        </p:nvSpPr>
        <p:spPr/>
        <p:txBody>
          <a:bodyPr>
            <a:normAutofit/>
          </a:bodyPr>
          <a:lstStyle/>
          <a:p>
            <a:pPr marL="420624" indent="-384048">
              <a:buFont typeface="Wingdings 2"/>
              <a:buChar char=""/>
              <a:defRPr/>
            </a:pPr>
            <a:r>
              <a:rPr lang="en-US" sz="2400" dirty="0"/>
              <a:t>Article 8 – Conduct in Arresting and Dealing with Law Violators</a:t>
            </a:r>
          </a:p>
          <a:p>
            <a:pPr marL="722376" lvl="1" indent="-274320">
              <a:buFont typeface="Wingdings 2"/>
              <a:buChar char=""/>
              <a:defRPr/>
            </a:pPr>
            <a:r>
              <a:rPr lang="en-US" sz="2000" dirty="0"/>
              <a:t>The law enforcement officer shall use his powers of arrest strictly in accordance with the law and with due regard to the rights of the citizen concerned. His office gives him no right to prosecute the violator nor to mete out punishment for the offense. He shall, at all times, have a clear appreciation of his responsibilities and limitations regarding detention of the violator; he shall conduct himself in such a manner as will minimize the possibility of having to use force. To this end he shall cultivate a dedication to the service of the people and the equitable upholding of their laws whether in the handling of law violators or in dealing with the law-abiding.</a:t>
            </a:r>
          </a:p>
        </p:txBody>
      </p:sp>
    </p:spTree>
    <p:extLst>
      <p:ext uri="{BB962C8B-B14F-4D97-AF65-F5344CB8AC3E}">
        <p14:creationId xmlns:p14="http://schemas.microsoft.com/office/powerpoint/2010/main" val="67003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152400"/>
            <a:ext cx="7467600" cy="1143000"/>
          </a:xfrm>
        </p:spPr>
        <p:txBody>
          <a:bodyPr/>
          <a:lstStyle/>
          <a:p>
            <a:pPr eaLnBrk="1" hangingPunct="1"/>
            <a:r>
              <a:rPr lang="en-US" altLang="en-US" sz="6000"/>
              <a:t>Goals and Objectives:</a:t>
            </a:r>
          </a:p>
        </p:txBody>
      </p:sp>
      <p:sp>
        <p:nvSpPr>
          <p:cNvPr id="8195" name="Rectangle 3"/>
          <p:cNvSpPr>
            <a:spLocks noGrp="1" noChangeArrowheads="1"/>
          </p:cNvSpPr>
          <p:nvPr>
            <p:ph idx="1"/>
          </p:nvPr>
        </p:nvSpPr>
        <p:spPr>
          <a:xfrm>
            <a:off x="1981200" y="1828800"/>
            <a:ext cx="8229600" cy="3276600"/>
          </a:xfrm>
        </p:spPr>
        <p:txBody>
          <a:bodyPr/>
          <a:lstStyle/>
          <a:p>
            <a:pPr algn="ctr" eaLnBrk="1" hangingPunct="1">
              <a:lnSpc>
                <a:spcPct val="80000"/>
              </a:lnSpc>
              <a:buFont typeface="Wingdings 2" panose="05020102010507070707" pitchFamily="18" charset="2"/>
              <a:buNone/>
            </a:pPr>
            <a:endParaRPr lang="en-US" altLang="en-US"/>
          </a:p>
          <a:p>
            <a:pPr algn="ctr" eaLnBrk="1" hangingPunct="1">
              <a:lnSpc>
                <a:spcPct val="80000"/>
              </a:lnSpc>
              <a:buFont typeface="Wingdings 2" panose="05020102010507070707" pitchFamily="18" charset="2"/>
              <a:buNone/>
            </a:pPr>
            <a:endParaRPr lang="en-US" altLang="en-US"/>
          </a:p>
          <a:p>
            <a:pPr algn="ctr" eaLnBrk="1" hangingPunct="1">
              <a:lnSpc>
                <a:spcPct val="80000"/>
              </a:lnSpc>
              <a:buFont typeface="Wingdings 2" panose="05020102010507070707" pitchFamily="18" charset="2"/>
              <a:buNone/>
            </a:pPr>
            <a:endParaRPr lang="en-US" altLang="en-US"/>
          </a:p>
          <a:p>
            <a:pPr algn="ctr" eaLnBrk="1" hangingPunct="1">
              <a:lnSpc>
                <a:spcPct val="80000"/>
              </a:lnSpc>
              <a:buFont typeface="Wingdings 2" panose="05020102010507070707" pitchFamily="18" charset="2"/>
              <a:buNone/>
            </a:pPr>
            <a:r>
              <a:rPr lang="en-US" altLang="en-US" sz="3200"/>
              <a:t>Refer to the POST Goals and Objectives</a:t>
            </a:r>
          </a:p>
          <a:p>
            <a:pPr eaLnBrk="1" hangingPunct="1">
              <a:lnSpc>
                <a:spcPct val="80000"/>
              </a:lnSpc>
              <a:buFontTx/>
              <a:buNone/>
            </a:pPr>
            <a:endParaRPr lang="en-US" altLang="en-US"/>
          </a:p>
        </p:txBody>
      </p:sp>
    </p:spTree>
    <p:extLst>
      <p:ext uri="{BB962C8B-B14F-4D97-AF65-F5344CB8AC3E}">
        <p14:creationId xmlns:p14="http://schemas.microsoft.com/office/powerpoint/2010/main" val="202279719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z="4800"/>
              <a:t>Canons of Police Ethics</a:t>
            </a:r>
          </a:p>
        </p:txBody>
      </p:sp>
      <p:sp>
        <p:nvSpPr>
          <p:cNvPr id="45059" name="Content Placeholder 2"/>
          <p:cNvSpPr>
            <a:spLocks noGrp="1"/>
          </p:cNvSpPr>
          <p:nvPr>
            <p:ph idx="1"/>
          </p:nvPr>
        </p:nvSpPr>
        <p:spPr/>
        <p:txBody>
          <a:bodyPr/>
          <a:lstStyle/>
          <a:p>
            <a:pPr eaLnBrk="1" hangingPunct="1"/>
            <a:r>
              <a:rPr lang="en-US" altLang="en-US" sz="2400"/>
              <a:t>Article 9 – Gifts and Favors</a:t>
            </a:r>
          </a:p>
          <a:p>
            <a:pPr lvl="1" eaLnBrk="1" hangingPunct="1"/>
            <a:r>
              <a:rPr lang="en-US" altLang="en-US" sz="2000"/>
              <a:t>The law enforcement officer, representing government, bears the heavy responsibility of maintaining, in his own conduct, the honor and integrity of all government institutions. He shall, therefore, guard against placing himself in a position in which any person can expect special consideration or in which the public can reasonably assume that special consideration is being given. Thus, he should be firm in refusing gifts, favors, or gratuities, large or small, which can, in the public mind, be interpreted as capable of influencing his judgment in the discharge of his duties.</a:t>
            </a:r>
          </a:p>
        </p:txBody>
      </p:sp>
    </p:spTree>
    <p:extLst>
      <p:ext uri="{BB962C8B-B14F-4D97-AF65-F5344CB8AC3E}">
        <p14:creationId xmlns:p14="http://schemas.microsoft.com/office/powerpoint/2010/main" val="721833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z="4800"/>
              <a:t>Canons of Police Ethics</a:t>
            </a:r>
          </a:p>
        </p:txBody>
      </p:sp>
      <p:sp>
        <p:nvSpPr>
          <p:cNvPr id="46083" name="Content Placeholder 2"/>
          <p:cNvSpPr>
            <a:spLocks noGrp="1"/>
          </p:cNvSpPr>
          <p:nvPr>
            <p:ph idx="1"/>
          </p:nvPr>
        </p:nvSpPr>
        <p:spPr/>
        <p:txBody>
          <a:bodyPr/>
          <a:lstStyle/>
          <a:p>
            <a:pPr eaLnBrk="1" hangingPunct="1"/>
            <a:r>
              <a:rPr lang="en-US" altLang="en-US" sz="2400"/>
              <a:t>Article 10 – Presentation of Evidence</a:t>
            </a:r>
          </a:p>
          <a:p>
            <a:pPr lvl="1" eaLnBrk="1" hangingPunct="1"/>
            <a:r>
              <a:rPr lang="en-US" altLang="en-US" sz="2000"/>
              <a:t>The law enforcement officer shall be concerned equally in the prosecution of the wrong-doer and the defense of the innocent. He shall ascertain what constitutes evidence and shall present such evidence impartially and without malice. In so doing, he will ignore social, political, and all other distinctions among the persons involved, strengthening the tradition of the reliability and integrity of an officer's word.</a:t>
            </a:r>
          </a:p>
          <a:p>
            <a:pPr lvl="1" eaLnBrk="1" hangingPunct="1"/>
            <a:r>
              <a:rPr lang="en-US" altLang="en-US" sz="2000"/>
              <a:t>The law enforcement officer shall take special pains to increase his perception and skill of observation, mindful that in many situations his is the sole impartial testimony to the facts of a case.</a:t>
            </a:r>
          </a:p>
        </p:txBody>
      </p:sp>
    </p:spTree>
    <p:extLst>
      <p:ext uri="{BB962C8B-B14F-4D97-AF65-F5344CB8AC3E}">
        <p14:creationId xmlns:p14="http://schemas.microsoft.com/office/powerpoint/2010/main" val="912453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z="4800"/>
              <a:t>Canons of Police Ethics</a:t>
            </a:r>
          </a:p>
        </p:txBody>
      </p:sp>
      <p:sp>
        <p:nvSpPr>
          <p:cNvPr id="47107" name="Content Placeholder 2"/>
          <p:cNvSpPr>
            <a:spLocks noGrp="1"/>
          </p:cNvSpPr>
          <p:nvPr>
            <p:ph idx="1"/>
          </p:nvPr>
        </p:nvSpPr>
        <p:spPr/>
        <p:txBody>
          <a:bodyPr/>
          <a:lstStyle/>
          <a:p>
            <a:pPr eaLnBrk="1" hangingPunct="1"/>
            <a:r>
              <a:rPr lang="en-US" altLang="en-US" sz="2400"/>
              <a:t>Article 11 – Attitude toward Profession</a:t>
            </a:r>
          </a:p>
          <a:p>
            <a:pPr lvl="1" eaLnBrk="1" hangingPunct="1"/>
            <a:r>
              <a:rPr lang="en-US" altLang="en-US" sz="2000"/>
              <a:t>The law enforcement officer shall regard the discharge of his duties as a public trust and recognize his responsibility as a public servant. By diligent study and sincere attention to self-improvement he shall strive to make the best possible application of science to the solution of crime and, in the field of human relationships, strive for effective leadership and public influence in matters affecting public safety. He shall appreciate the importance and responsibility of his office, and hold police work to be an honorable profession rendering valuable service to his community and his country.</a:t>
            </a:r>
          </a:p>
        </p:txBody>
      </p:sp>
    </p:spTree>
    <p:extLst>
      <p:ext uri="{BB962C8B-B14F-4D97-AF65-F5344CB8AC3E}">
        <p14:creationId xmlns:p14="http://schemas.microsoft.com/office/powerpoint/2010/main" val="1771427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4800"/>
              <a:t>The Six Pillars of Character</a:t>
            </a:r>
          </a:p>
        </p:txBody>
      </p:sp>
      <p:sp>
        <p:nvSpPr>
          <p:cNvPr id="48131" name="Rectangle 3"/>
          <p:cNvSpPr>
            <a:spLocks noGrp="1" noChangeArrowheads="1"/>
          </p:cNvSpPr>
          <p:nvPr>
            <p:ph idx="1"/>
          </p:nvPr>
        </p:nvSpPr>
        <p:spPr/>
        <p:txBody>
          <a:bodyPr/>
          <a:lstStyle/>
          <a:p>
            <a:pPr eaLnBrk="1" hangingPunct="1">
              <a:lnSpc>
                <a:spcPct val="90000"/>
              </a:lnSpc>
            </a:pPr>
            <a:r>
              <a:rPr lang="en-US" altLang="en-US" smtClean="0"/>
              <a:t>Trustworthiness- honesty, integrity, promise keeping, loyalty and fortitude</a:t>
            </a:r>
          </a:p>
          <a:p>
            <a:pPr eaLnBrk="1" hangingPunct="1">
              <a:lnSpc>
                <a:spcPct val="90000"/>
              </a:lnSpc>
            </a:pPr>
            <a:r>
              <a:rPr lang="en-US" altLang="en-US" smtClean="0"/>
              <a:t>Respect</a:t>
            </a:r>
          </a:p>
          <a:p>
            <a:pPr eaLnBrk="1" hangingPunct="1">
              <a:lnSpc>
                <a:spcPct val="90000"/>
              </a:lnSpc>
            </a:pPr>
            <a:r>
              <a:rPr lang="en-US" altLang="en-US" smtClean="0"/>
              <a:t>Responsibility- accountability, pursuit of excellence and self restraint</a:t>
            </a:r>
          </a:p>
          <a:p>
            <a:pPr eaLnBrk="1" hangingPunct="1">
              <a:lnSpc>
                <a:spcPct val="90000"/>
              </a:lnSpc>
            </a:pPr>
            <a:r>
              <a:rPr lang="en-US" altLang="en-US" smtClean="0"/>
              <a:t>Justice and Fairness</a:t>
            </a:r>
          </a:p>
          <a:p>
            <a:pPr eaLnBrk="1" hangingPunct="1">
              <a:lnSpc>
                <a:spcPct val="90000"/>
              </a:lnSpc>
            </a:pPr>
            <a:r>
              <a:rPr lang="en-US" altLang="en-US" smtClean="0"/>
              <a:t>Caring</a:t>
            </a:r>
          </a:p>
          <a:p>
            <a:pPr eaLnBrk="1" hangingPunct="1">
              <a:lnSpc>
                <a:spcPct val="90000"/>
              </a:lnSpc>
            </a:pPr>
            <a:r>
              <a:rPr lang="en-US" altLang="en-US" smtClean="0"/>
              <a:t>Civil Virtue and Citizenship</a:t>
            </a:r>
          </a:p>
          <a:p>
            <a:pPr eaLnBrk="1" hangingPunct="1">
              <a:lnSpc>
                <a:spcPct val="90000"/>
              </a:lnSpc>
            </a:pPr>
            <a:endParaRPr lang="en-US" altLang="en-US" smtClean="0"/>
          </a:p>
        </p:txBody>
      </p:sp>
    </p:spTree>
    <p:extLst>
      <p:ext uri="{BB962C8B-B14F-4D97-AF65-F5344CB8AC3E}">
        <p14:creationId xmlns:p14="http://schemas.microsoft.com/office/powerpoint/2010/main" val="3128616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4800"/>
              <a:t>Ethical Dilemma:</a:t>
            </a:r>
          </a:p>
        </p:txBody>
      </p:sp>
      <p:sp>
        <p:nvSpPr>
          <p:cNvPr id="49155" name="Rectangle 3"/>
          <p:cNvSpPr>
            <a:spLocks noGrp="1" noChangeArrowheads="1"/>
          </p:cNvSpPr>
          <p:nvPr>
            <p:ph idx="1"/>
          </p:nvPr>
        </p:nvSpPr>
        <p:spPr>
          <a:xfrm>
            <a:off x="1981200" y="1600200"/>
            <a:ext cx="7467600" cy="3962400"/>
          </a:xfrm>
        </p:spPr>
        <p:txBody>
          <a:bodyPr/>
          <a:lstStyle/>
          <a:p>
            <a:pPr eaLnBrk="1" hangingPunct="1"/>
            <a:r>
              <a:rPr lang="en-US" altLang="en-US" sz="2400"/>
              <a:t>A situation in which the individual:</a:t>
            </a:r>
          </a:p>
          <a:p>
            <a:pPr lvl="1" eaLnBrk="1" hangingPunct="1"/>
            <a:r>
              <a:rPr lang="en-US" altLang="en-US" sz="2000"/>
              <a:t>Does not know the right course of action</a:t>
            </a:r>
          </a:p>
          <a:p>
            <a:pPr lvl="1" eaLnBrk="1" hangingPunct="1"/>
            <a:r>
              <a:rPr lang="en-US" altLang="en-US" sz="2000"/>
              <a:t>Has a difficult time doing what they know is right </a:t>
            </a:r>
          </a:p>
          <a:p>
            <a:pPr lvl="1" eaLnBrk="1" hangingPunct="1"/>
            <a:r>
              <a:rPr lang="en-US" altLang="en-US" sz="2000"/>
              <a:t>Finds the wrong choice very tempting</a:t>
            </a:r>
          </a:p>
          <a:p>
            <a:pPr eaLnBrk="1" hangingPunct="1"/>
            <a:r>
              <a:rPr lang="en-US" altLang="en-US" sz="2400"/>
              <a:t>Categories:</a:t>
            </a:r>
          </a:p>
          <a:p>
            <a:pPr lvl="1" eaLnBrk="1" hangingPunct="1"/>
            <a:r>
              <a:rPr lang="en-US" altLang="en-US" sz="2000"/>
              <a:t>Discretion (legality)</a:t>
            </a:r>
          </a:p>
          <a:p>
            <a:pPr lvl="1" eaLnBrk="1" hangingPunct="1"/>
            <a:r>
              <a:rPr lang="en-US" altLang="en-US" sz="2000"/>
              <a:t>Duty (service)</a:t>
            </a:r>
          </a:p>
          <a:p>
            <a:pPr lvl="1" eaLnBrk="1" hangingPunct="1"/>
            <a:r>
              <a:rPr lang="en-US" altLang="en-US" sz="2000"/>
              <a:t>Honesty</a:t>
            </a:r>
          </a:p>
          <a:p>
            <a:pPr lvl="1" eaLnBrk="1" hangingPunct="1"/>
            <a:r>
              <a:rPr lang="en-US" altLang="en-US" sz="2000"/>
              <a:t>Loyalty</a:t>
            </a:r>
          </a:p>
          <a:p>
            <a:pPr lvl="1" eaLnBrk="1" hangingPunct="1"/>
            <a:r>
              <a:rPr lang="en-US" altLang="en-US" sz="2000"/>
              <a:t>Gratuities and/or Bribes</a:t>
            </a:r>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895601"/>
            <a:ext cx="3048000" cy="359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2159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81200" y="274638"/>
            <a:ext cx="8382000" cy="1143000"/>
          </a:xfrm>
        </p:spPr>
        <p:txBody>
          <a:bodyPr/>
          <a:lstStyle/>
          <a:p>
            <a:pPr eaLnBrk="1" hangingPunct="1"/>
            <a:r>
              <a:rPr lang="en-US" altLang="en-US" sz="4800"/>
              <a:t>Causes of Unethical Behavior</a:t>
            </a:r>
          </a:p>
        </p:txBody>
      </p:sp>
      <p:sp>
        <p:nvSpPr>
          <p:cNvPr id="50179" name="Rectangle 3"/>
          <p:cNvSpPr>
            <a:spLocks noGrp="1" noChangeArrowheads="1"/>
          </p:cNvSpPr>
          <p:nvPr>
            <p:ph idx="1"/>
          </p:nvPr>
        </p:nvSpPr>
        <p:spPr/>
        <p:txBody>
          <a:bodyPr/>
          <a:lstStyle/>
          <a:p>
            <a:pPr eaLnBrk="1" hangingPunct="1">
              <a:lnSpc>
                <a:spcPct val="80000"/>
              </a:lnSpc>
            </a:pPr>
            <a:r>
              <a:rPr lang="en-US" altLang="en-US" sz="2400"/>
              <a:t>Attitude– the professional’s most valuable asset.</a:t>
            </a:r>
          </a:p>
          <a:p>
            <a:pPr eaLnBrk="1" hangingPunct="1">
              <a:lnSpc>
                <a:spcPct val="80000"/>
              </a:lnSpc>
            </a:pPr>
            <a:r>
              <a:rPr lang="en-US" altLang="en-US" sz="2400"/>
              <a:t>Anger– a major cause of unethical behavior within law enforcement.</a:t>
            </a:r>
          </a:p>
          <a:p>
            <a:pPr eaLnBrk="1" hangingPunct="1">
              <a:lnSpc>
                <a:spcPct val="80000"/>
              </a:lnSpc>
            </a:pPr>
            <a:r>
              <a:rPr lang="en-US" altLang="en-US" sz="2400"/>
              <a:t>Lust- next to hunger and thirst, lust is the most powerful human drive.</a:t>
            </a:r>
          </a:p>
          <a:p>
            <a:pPr eaLnBrk="1" hangingPunct="1">
              <a:lnSpc>
                <a:spcPct val="80000"/>
              </a:lnSpc>
            </a:pPr>
            <a:r>
              <a:rPr lang="en-US" altLang="en-US" sz="2400"/>
              <a:t>Greed- flourishes throughout American society.</a:t>
            </a:r>
          </a:p>
          <a:p>
            <a:pPr eaLnBrk="1" hangingPunct="1">
              <a:lnSpc>
                <a:spcPct val="80000"/>
              </a:lnSpc>
            </a:pPr>
            <a:r>
              <a:rPr lang="en-US" altLang="en-US" sz="2400"/>
              <a:t>Stress- under stress, people normally react the way they have been trained.</a:t>
            </a:r>
          </a:p>
          <a:p>
            <a:pPr eaLnBrk="1" hangingPunct="1">
              <a:lnSpc>
                <a:spcPct val="80000"/>
              </a:lnSpc>
            </a:pPr>
            <a:r>
              <a:rPr lang="en-US" altLang="en-US" sz="2400"/>
              <a:t>Peer Pressure- no matter your age, it has a tremendous influence on behavior.</a:t>
            </a:r>
          </a:p>
          <a:p>
            <a:pPr eaLnBrk="1" hangingPunct="1">
              <a:lnSpc>
                <a:spcPct val="80000"/>
              </a:lnSpc>
            </a:pPr>
            <a:r>
              <a:rPr lang="en-US" altLang="en-US" sz="2400"/>
              <a:t>Selfishness- “It’s all about me”</a:t>
            </a:r>
          </a:p>
        </p:txBody>
      </p:sp>
    </p:spTree>
    <p:extLst>
      <p:ext uri="{BB962C8B-B14F-4D97-AF65-F5344CB8AC3E}">
        <p14:creationId xmlns:p14="http://schemas.microsoft.com/office/powerpoint/2010/main" val="39275317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sz="4800"/>
              <a:t>Result of unethical behavior</a:t>
            </a:r>
          </a:p>
        </p:txBody>
      </p:sp>
      <p:sp>
        <p:nvSpPr>
          <p:cNvPr id="51203" name="Content Placeholder 2"/>
          <p:cNvSpPr>
            <a:spLocks noGrp="1"/>
          </p:cNvSpPr>
          <p:nvPr>
            <p:ph idx="1"/>
          </p:nvPr>
        </p:nvSpPr>
        <p:spPr/>
        <p:txBody>
          <a:bodyPr/>
          <a:lstStyle/>
          <a:p>
            <a:pPr eaLnBrk="1" hangingPunct="1"/>
            <a:r>
              <a:rPr lang="en-US" altLang="en-US" smtClean="0"/>
              <a:t>The public expects law enforcement to use their authority without malice or improprieties.</a:t>
            </a:r>
          </a:p>
          <a:p>
            <a:pPr lvl="1" eaLnBrk="1" hangingPunct="1"/>
            <a:r>
              <a:rPr lang="en-US" altLang="en-US" smtClean="0"/>
              <a:t>Failure in this area means that the citizens will strive to remove or limit that authority</a:t>
            </a:r>
          </a:p>
        </p:txBody>
      </p:sp>
    </p:spTree>
    <p:extLst>
      <p:ext uri="{BB962C8B-B14F-4D97-AF65-F5344CB8AC3E}">
        <p14:creationId xmlns:p14="http://schemas.microsoft.com/office/powerpoint/2010/main" val="109682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100"/>
            <a:ext cx="8229600" cy="2222500"/>
          </a:xfrm>
        </p:spPr>
        <p:txBody>
          <a:bodyPr>
            <a:normAutofit/>
          </a:bodyPr>
          <a:lstStyle/>
          <a:p>
            <a:pPr>
              <a:defRPr/>
            </a:pPr>
            <a:r>
              <a:rPr lang="en-US" sz="3600" dirty="0"/>
              <a:t>Statistics show that we lose 3-4 times more officers each year to misconduct vs. death.</a:t>
            </a:r>
            <a:r>
              <a:rPr lang="en-US" dirty="0" smtClean="0"/>
              <a:t/>
            </a:r>
            <a:br>
              <a:rPr lang="en-US" dirty="0" smtClean="0"/>
            </a:br>
            <a:endParaRPr lang="en-US" dirty="0"/>
          </a:p>
        </p:txBody>
      </p:sp>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85963"/>
            <a:ext cx="5441950" cy="461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349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z="5400"/>
              <a:t>Ask Yourself……..</a:t>
            </a:r>
          </a:p>
        </p:txBody>
      </p:sp>
      <p:sp>
        <p:nvSpPr>
          <p:cNvPr id="53251" name="Rectangle 3"/>
          <p:cNvSpPr>
            <a:spLocks noGrp="1" noChangeArrowheads="1"/>
          </p:cNvSpPr>
          <p:nvPr>
            <p:ph idx="1"/>
          </p:nvPr>
        </p:nvSpPr>
        <p:spPr/>
        <p:txBody>
          <a:bodyPr/>
          <a:lstStyle/>
          <a:p>
            <a:pPr eaLnBrk="1" hangingPunct="1">
              <a:buFontTx/>
              <a:buNone/>
            </a:pPr>
            <a:r>
              <a:rPr lang="en-US" altLang="en-US" sz="2000"/>
              <a:t>     Do I recognize who I am, what my personal code of ethics is and where it came from?</a:t>
            </a:r>
          </a:p>
          <a:p>
            <a:pPr eaLnBrk="1" hangingPunct="1">
              <a:buFontTx/>
              <a:buNone/>
            </a:pPr>
            <a:endParaRPr lang="en-US" altLang="en-US" sz="2000"/>
          </a:p>
          <a:p>
            <a:pPr eaLnBrk="1" hangingPunct="1">
              <a:buFontTx/>
              <a:buNone/>
            </a:pPr>
            <a:r>
              <a:rPr lang="en-US" altLang="en-US" sz="2000"/>
              <a:t>	Can I submit to the Department’s code of ethics without compromising the values and morals that I have adopted?</a:t>
            </a:r>
          </a:p>
          <a:p>
            <a:pPr eaLnBrk="1" hangingPunct="1">
              <a:buFontTx/>
              <a:buNone/>
            </a:pPr>
            <a:endParaRPr lang="en-US" altLang="en-US" sz="2000"/>
          </a:p>
          <a:p>
            <a:pPr eaLnBrk="1" hangingPunct="1">
              <a:buFontTx/>
              <a:buNone/>
            </a:pPr>
            <a:r>
              <a:rPr lang="en-US" altLang="en-US" sz="2000"/>
              <a:t>	Can I do the right thing, for the right reasons, each and every day?</a:t>
            </a:r>
          </a:p>
          <a:p>
            <a:pPr eaLnBrk="1" hangingPunct="1">
              <a:buFontTx/>
              <a:buNone/>
            </a:pPr>
            <a:endParaRPr lang="en-US" altLang="en-US" sz="2000"/>
          </a:p>
          <a:p>
            <a:pPr eaLnBrk="1" hangingPunct="1">
              <a:buFontTx/>
              <a:buNone/>
            </a:pPr>
            <a:r>
              <a:rPr lang="en-US" altLang="en-US" sz="2000"/>
              <a:t>	Am I prepared to face the ethical dilemmas and barriers that law enforcement officers encounter during their careers?</a:t>
            </a:r>
          </a:p>
        </p:txBody>
      </p:sp>
    </p:spTree>
    <p:extLst>
      <p:ext uri="{BB962C8B-B14F-4D97-AF65-F5344CB8AC3E}">
        <p14:creationId xmlns:p14="http://schemas.microsoft.com/office/powerpoint/2010/main" val="176988662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z="3600"/>
              <a:t>Conducting Misconduct Investigations</a:t>
            </a:r>
          </a:p>
        </p:txBody>
      </p:sp>
      <p:sp>
        <p:nvSpPr>
          <p:cNvPr id="88067" name="Rectangle 3"/>
          <p:cNvSpPr>
            <a:spLocks noGrp="1" noChangeArrowheads="1"/>
          </p:cNvSpPr>
          <p:nvPr>
            <p:ph idx="1"/>
          </p:nvPr>
        </p:nvSpPr>
        <p:spPr/>
        <p:txBody>
          <a:bodyPr>
            <a:normAutofit fontScale="85000" lnSpcReduction="20000"/>
          </a:bodyPr>
          <a:lstStyle/>
          <a:p>
            <a:pPr marL="420624" indent="-384048">
              <a:buFont typeface="Wingdings 2"/>
              <a:buChar char=""/>
              <a:defRPr/>
            </a:pPr>
            <a:r>
              <a:rPr lang="en-US" altLang="en-US" sz="3200" dirty="0"/>
              <a:t>Why do we conduct investigations???</a:t>
            </a:r>
          </a:p>
          <a:p>
            <a:pPr marL="420624" indent="-384048">
              <a:buFont typeface="Wingdings 2"/>
              <a:buChar char=""/>
              <a:defRPr/>
            </a:pPr>
            <a:endParaRPr lang="en-US" altLang="en-US" sz="3200" dirty="0"/>
          </a:p>
          <a:p>
            <a:pPr marL="420624" indent="-384048">
              <a:buFont typeface="Wingdings 2"/>
              <a:buChar char=""/>
              <a:defRPr/>
            </a:pPr>
            <a:r>
              <a:rPr lang="en-US" altLang="en-US" sz="2400" dirty="0"/>
              <a:t>Community trust</a:t>
            </a:r>
          </a:p>
          <a:p>
            <a:pPr marL="420624" indent="-384048">
              <a:buFont typeface="Wingdings 2"/>
              <a:buChar char=""/>
              <a:defRPr/>
            </a:pPr>
            <a:endParaRPr lang="en-US" altLang="en-US" sz="2400" dirty="0"/>
          </a:p>
          <a:p>
            <a:pPr marL="420624" indent="-384048">
              <a:buFont typeface="Wingdings 2"/>
              <a:buChar char=""/>
              <a:defRPr/>
            </a:pPr>
            <a:r>
              <a:rPr lang="en-US" altLang="en-US" sz="2400" dirty="0"/>
              <a:t>Maintain integrity</a:t>
            </a:r>
          </a:p>
          <a:p>
            <a:pPr marL="420624" indent="-384048">
              <a:buFont typeface="Wingdings 2"/>
              <a:buChar char=""/>
              <a:defRPr/>
            </a:pPr>
            <a:endParaRPr lang="en-US" altLang="en-US" sz="2400" dirty="0"/>
          </a:p>
          <a:p>
            <a:pPr marL="420624" indent="-384048">
              <a:buFont typeface="Wingdings 2"/>
              <a:buChar char=""/>
              <a:defRPr/>
            </a:pPr>
            <a:r>
              <a:rPr lang="en-US" altLang="en-US" sz="2400" dirty="0"/>
              <a:t>Transparency</a:t>
            </a:r>
          </a:p>
          <a:p>
            <a:pPr marL="420624" indent="-384048">
              <a:buFont typeface="Wingdings 2"/>
              <a:buChar char=""/>
              <a:defRPr/>
            </a:pPr>
            <a:endParaRPr lang="en-US" altLang="en-US" sz="2400" dirty="0"/>
          </a:p>
          <a:p>
            <a:pPr marL="420624" indent="-384048">
              <a:buFont typeface="Wingdings 2"/>
              <a:buChar char=""/>
              <a:defRPr/>
            </a:pPr>
            <a:r>
              <a:rPr lang="en-US" altLang="en-US" sz="2400" dirty="0"/>
              <a:t>Police the Police</a:t>
            </a:r>
          </a:p>
          <a:p>
            <a:pPr marL="420624" indent="-384048">
              <a:buFont typeface="Wingdings 2"/>
              <a:buChar char=""/>
              <a:defRPr/>
            </a:pPr>
            <a:endParaRPr lang="en-US" altLang="en-US" sz="2400" dirty="0"/>
          </a:p>
          <a:p>
            <a:pPr marL="420624" indent="-384048">
              <a:buFont typeface="Wingdings 2"/>
              <a:buChar char=""/>
              <a:defRPr/>
            </a:pPr>
            <a:r>
              <a:rPr lang="en-US" altLang="en-US" sz="2400" dirty="0"/>
              <a:t>To protect our personnel, our Department, and the public</a:t>
            </a:r>
          </a:p>
          <a:p>
            <a:pPr marL="420624" indent="-384048">
              <a:buNone/>
              <a:defRPr/>
            </a:pPr>
            <a:r>
              <a:rPr lang="en-US" altLang="en-US" sz="1800" dirty="0"/>
              <a:t> </a:t>
            </a:r>
          </a:p>
        </p:txBody>
      </p:sp>
    </p:spTree>
    <p:extLst>
      <p:ext uri="{BB962C8B-B14F-4D97-AF65-F5344CB8AC3E}">
        <p14:creationId xmlns:p14="http://schemas.microsoft.com/office/powerpoint/2010/main" val="391762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152400"/>
            <a:ext cx="8229600" cy="1384300"/>
          </a:xfrm>
        </p:spPr>
        <p:txBody>
          <a:bodyPr/>
          <a:lstStyle/>
          <a:p>
            <a:pPr algn="ctr" eaLnBrk="1" hangingPunct="1"/>
            <a:r>
              <a:rPr lang="en-US" altLang="en-US" sz="6000"/>
              <a:t>Definition of Ethics:</a:t>
            </a:r>
          </a:p>
        </p:txBody>
      </p:sp>
      <p:sp>
        <p:nvSpPr>
          <p:cNvPr id="6147" name="Rectangle 3"/>
          <p:cNvSpPr>
            <a:spLocks noGrp="1" noChangeArrowheads="1"/>
          </p:cNvSpPr>
          <p:nvPr>
            <p:ph idx="1"/>
          </p:nvPr>
        </p:nvSpPr>
        <p:spPr>
          <a:xfrm>
            <a:off x="1981200" y="1254125"/>
            <a:ext cx="8229600" cy="5257800"/>
          </a:xfrm>
        </p:spPr>
        <p:txBody>
          <a:bodyPr>
            <a:normAutofit/>
          </a:bodyPr>
          <a:lstStyle/>
          <a:p>
            <a:pPr marL="0" indent="0" algn="ctr">
              <a:buNone/>
              <a:defRPr/>
            </a:pPr>
            <a:r>
              <a:rPr lang="en-US" altLang="en-US" sz="4000" b="1" dirty="0"/>
              <a:t>Ethics are a principle of right or good behavior - a guiding philosophy</a:t>
            </a:r>
          </a:p>
          <a:p>
            <a:pPr marL="420624" indent="-384048">
              <a:buFont typeface="Wingdings 2"/>
              <a:buChar char=""/>
              <a:defRPr/>
            </a:pPr>
            <a:endParaRPr lang="en-US" altLang="en-US" sz="2400" dirty="0"/>
          </a:p>
          <a:p>
            <a:pPr marL="0" indent="0" algn="ctr">
              <a:buNone/>
              <a:defRPr/>
            </a:pPr>
            <a:endParaRPr lang="en-US" altLang="en-US" b="1" dirty="0"/>
          </a:p>
          <a:p>
            <a:pPr marL="0" indent="0" algn="ctr">
              <a:buNone/>
              <a:defRPr/>
            </a:pPr>
            <a:endParaRPr lang="en-US" altLang="en-US" b="1" dirty="0"/>
          </a:p>
          <a:p>
            <a:pPr marL="0" indent="0" algn="ctr">
              <a:buNone/>
              <a:defRPr/>
            </a:pPr>
            <a:endParaRPr lang="en-US" altLang="en-US" b="1" dirty="0"/>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463925"/>
            <a:ext cx="4572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7824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z="4800"/>
              <a:t>Investigations continued:</a:t>
            </a:r>
          </a:p>
        </p:txBody>
      </p:sp>
      <p:sp>
        <p:nvSpPr>
          <p:cNvPr id="55299" name="Rectangle 3"/>
          <p:cNvSpPr>
            <a:spLocks noGrp="1" noChangeArrowheads="1"/>
          </p:cNvSpPr>
          <p:nvPr>
            <p:ph idx="1"/>
          </p:nvPr>
        </p:nvSpPr>
        <p:spPr/>
        <p:txBody>
          <a:bodyPr/>
          <a:lstStyle/>
          <a:p>
            <a:pPr eaLnBrk="1" hangingPunct="1"/>
            <a:r>
              <a:rPr lang="en-US" altLang="en-US" sz="3200"/>
              <a:t>What happens if we don’t investigate complaints???</a:t>
            </a:r>
          </a:p>
          <a:p>
            <a:pPr eaLnBrk="1" hangingPunct="1"/>
            <a:endParaRPr lang="en-US" altLang="en-US" sz="3200"/>
          </a:p>
          <a:p>
            <a:pPr eaLnBrk="1" hangingPunct="1"/>
            <a:r>
              <a:rPr lang="en-US" altLang="en-US" sz="2400"/>
              <a:t>Loss of public trust</a:t>
            </a:r>
          </a:p>
          <a:p>
            <a:pPr eaLnBrk="1" hangingPunct="1"/>
            <a:r>
              <a:rPr lang="en-US" altLang="en-US" sz="2400"/>
              <a:t>Allegations of corruption</a:t>
            </a:r>
          </a:p>
          <a:p>
            <a:pPr eaLnBrk="1" hangingPunct="1"/>
            <a:r>
              <a:rPr lang="en-US" altLang="en-US" sz="2400"/>
              <a:t>“Sweeping things under the rug”</a:t>
            </a:r>
          </a:p>
          <a:p>
            <a:pPr eaLnBrk="1" hangingPunct="1"/>
            <a:r>
              <a:rPr lang="en-US" altLang="en-US" sz="2400"/>
              <a:t>“Good old boys club”</a:t>
            </a:r>
          </a:p>
          <a:p>
            <a:pPr eaLnBrk="1" hangingPunct="1"/>
            <a:r>
              <a:rPr lang="en-US" altLang="en-US" sz="2400"/>
              <a:t>Taint the “Thin Blue Line”</a:t>
            </a:r>
          </a:p>
        </p:txBody>
      </p:sp>
    </p:spTree>
    <p:extLst>
      <p:ext uri="{BB962C8B-B14F-4D97-AF65-F5344CB8AC3E}">
        <p14:creationId xmlns:p14="http://schemas.microsoft.com/office/powerpoint/2010/main" val="2061953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4800"/>
              <a:t>Types of Complaints:</a:t>
            </a:r>
          </a:p>
        </p:txBody>
      </p:sp>
      <p:sp>
        <p:nvSpPr>
          <p:cNvPr id="56323" name="Rectangle 3"/>
          <p:cNvSpPr>
            <a:spLocks noGrp="1" noChangeArrowheads="1"/>
          </p:cNvSpPr>
          <p:nvPr>
            <p:ph idx="1"/>
          </p:nvPr>
        </p:nvSpPr>
        <p:spPr/>
        <p:txBody>
          <a:bodyPr/>
          <a:lstStyle/>
          <a:p>
            <a:pPr eaLnBrk="1" hangingPunct="1"/>
            <a:r>
              <a:rPr lang="en-US" altLang="en-US" smtClean="0"/>
              <a:t>Oral</a:t>
            </a:r>
          </a:p>
          <a:p>
            <a:pPr eaLnBrk="1" hangingPunct="1"/>
            <a:r>
              <a:rPr lang="en-US" altLang="en-US" smtClean="0"/>
              <a:t>Written</a:t>
            </a:r>
          </a:p>
          <a:p>
            <a:pPr eaLnBrk="1" hangingPunct="1"/>
            <a:r>
              <a:rPr lang="en-US" altLang="en-US" smtClean="0"/>
              <a:t>Internal</a:t>
            </a:r>
          </a:p>
          <a:p>
            <a:pPr eaLnBrk="1" hangingPunct="1"/>
            <a:r>
              <a:rPr lang="en-US" altLang="en-US" smtClean="0"/>
              <a:t>Anonymous</a:t>
            </a:r>
          </a:p>
          <a:p>
            <a:pPr eaLnBrk="1" hangingPunct="1"/>
            <a:r>
              <a:rPr lang="en-US" altLang="en-US" smtClean="0"/>
              <a:t>3</a:t>
            </a:r>
            <a:r>
              <a:rPr lang="en-US" altLang="en-US" baseline="30000" smtClean="0"/>
              <a:t>rd</a:t>
            </a:r>
            <a:r>
              <a:rPr lang="en-US" altLang="en-US" smtClean="0"/>
              <a:t> Party</a:t>
            </a:r>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47800"/>
            <a:ext cx="43243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947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5400"/>
              <a:t>Investigative Process</a:t>
            </a:r>
          </a:p>
        </p:txBody>
      </p:sp>
      <p:sp>
        <p:nvSpPr>
          <p:cNvPr id="58371" name="Rectangle 3"/>
          <p:cNvSpPr>
            <a:spLocks noGrp="1" noChangeArrowheads="1"/>
          </p:cNvSpPr>
          <p:nvPr>
            <p:ph idx="1"/>
          </p:nvPr>
        </p:nvSpPr>
        <p:spPr>
          <a:xfrm>
            <a:off x="1981200" y="1600200"/>
            <a:ext cx="7467600" cy="3733800"/>
          </a:xfrm>
        </p:spPr>
        <p:txBody>
          <a:bodyPr/>
          <a:lstStyle/>
          <a:p>
            <a:pPr eaLnBrk="1" hangingPunct="1">
              <a:lnSpc>
                <a:spcPct val="90000"/>
              </a:lnSpc>
            </a:pPr>
            <a:r>
              <a:rPr lang="en-US" altLang="en-US" dirty="0" smtClean="0"/>
              <a:t>Peace Officer’s Bill of Rights NRS 289</a:t>
            </a:r>
          </a:p>
          <a:p>
            <a:pPr lvl="1" eaLnBrk="1" hangingPunct="1">
              <a:lnSpc>
                <a:spcPct val="90000"/>
              </a:lnSpc>
            </a:pPr>
            <a:r>
              <a:rPr lang="en-US" altLang="en-US" dirty="0" smtClean="0"/>
              <a:t>The officer’s testimony is compelled, but cannot be used against him criminally</a:t>
            </a:r>
          </a:p>
          <a:p>
            <a:pPr lvl="1" eaLnBrk="1" hangingPunct="1">
              <a:lnSpc>
                <a:spcPct val="90000"/>
              </a:lnSpc>
            </a:pPr>
            <a:r>
              <a:rPr lang="en-US" altLang="en-US" dirty="0" smtClean="0"/>
              <a:t>	(</a:t>
            </a:r>
            <a:r>
              <a:rPr lang="en-US" altLang="en-US" i="1" dirty="0" err="1" smtClean="0"/>
              <a:t>Garrity</a:t>
            </a:r>
            <a:r>
              <a:rPr lang="en-US" altLang="en-US" i="1" dirty="0" smtClean="0"/>
              <a:t> v. New Jersey</a:t>
            </a:r>
            <a:r>
              <a:rPr lang="en-US" altLang="en-US" dirty="0" smtClean="0"/>
              <a:t>, 385 U.S. 493)</a:t>
            </a:r>
            <a:br>
              <a:rPr lang="en-US" altLang="en-US" dirty="0" smtClean="0"/>
            </a:br>
            <a:r>
              <a:rPr lang="en-US" altLang="en-US" b="1" dirty="0" smtClean="0"/>
              <a:t>NAC 284</a:t>
            </a:r>
          </a:p>
          <a:p>
            <a:pPr eaLnBrk="1" hangingPunct="1">
              <a:lnSpc>
                <a:spcPct val="90000"/>
              </a:lnSpc>
            </a:pPr>
            <a:r>
              <a:rPr lang="en-US" altLang="en-US" dirty="0" smtClean="0"/>
              <a:t>Burden of proof is a preponderance of evidence.</a:t>
            </a:r>
          </a:p>
          <a:p>
            <a:pPr lvl="1" eaLnBrk="1" hangingPunct="1">
              <a:lnSpc>
                <a:spcPct val="90000"/>
              </a:lnSpc>
              <a:buFont typeface="Tahoma" panose="020B0604030504040204" pitchFamily="34" charset="0"/>
              <a:buNone/>
            </a:pPr>
            <a:endParaRPr lang="en-US" altLang="en-US" dirty="0" smtClean="0"/>
          </a:p>
        </p:txBody>
      </p:sp>
    </p:spTree>
    <p:extLst>
      <p:ext uri="{BB962C8B-B14F-4D97-AF65-F5344CB8AC3E}">
        <p14:creationId xmlns:p14="http://schemas.microsoft.com/office/powerpoint/2010/main" val="1450545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667000" y="228600"/>
            <a:ext cx="7772400" cy="1066800"/>
          </a:xfrm>
        </p:spPr>
        <p:txBody>
          <a:bodyPr/>
          <a:lstStyle/>
          <a:p>
            <a:pPr algn="ctr"/>
            <a:r>
              <a:rPr lang="en-US" b="1" u="sng"/>
              <a:t>Gratuities &amp; Gifts</a:t>
            </a:r>
          </a:p>
        </p:txBody>
      </p:sp>
      <p:sp>
        <p:nvSpPr>
          <p:cNvPr id="106499" name="Rectangle 3"/>
          <p:cNvSpPr>
            <a:spLocks noGrp="1" noChangeArrowheads="1"/>
          </p:cNvSpPr>
          <p:nvPr>
            <p:ph type="body" idx="1"/>
          </p:nvPr>
        </p:nvSpPr>
        <p:spPr>
          <a:xfrm>
            <a:off x="2693988" y="1371600"/>
            <a:ext cx="7772400" cy="5181600"/>
          </a:xfrm>
        </p:spPr>
        <p:txBody>
          <a:bodyPr/>
          <a:lstStyle/>
          <a:p>
            <a:pPr>
              <a:lnSpc>
                <a:spcPct val="90000"/>
              </a:lnSpc>
              <a:buFont typeface="Wingdings" panose="05000000000000000000" pitchFamily="2" charset="2"/>
              <a:buNone/>
            </a:pPr>
            <a:r>
              <a:rPr lang="en-US"/>
              <a:t>It is hard to ignore the subject of gratuities in any class on peace officer ethics. </a:t>
            </a:r>
          </a:p>
          <a:p>
            <a:pPr>
              <a:lnSpc>
                <a:spcPct val="90000"/>
              </a:lnSpc>
              <a:buFont typeface="Wingdings" panose="05000000000000000000" pitchFamily="2" charset="2"/>
              <a:buNone/>
            </a:pPr>
            <a:endParaRPr lang="en-US"/>
          </a:p>
          <a:p>
            <a:pPr>
              <a:lnSpc>
                <a:spcPct val="90000"/>
              </a:lnSpc>
              <a:buFont typeface="Wingdings" panose="05000000000000000000" pitchFamily="2" charset="2"/>
              <a:buNone/>
            </a:pPr>
            <a:r>
              <a:rPr lang="en-US"/>
              <a:t>Many articles appearing in law enforcement publications and academic journals discuss the topic, and civilians often identify it as an enduring problem among peace officers. </a:t>
            </a:r>
          </a:p>
          <a:p>
            <a:pPr>
              <a:lnSpc>
                <a:spcPct val="90000"/>
              </a:lnSpc>
              <a:buFont typeface="Wingdings" panose="05000000000000000000" pitchFamily="2" charset="2"/>
              <a:buNone/>
            </a:pPr>
            <a:endParaRPr lang="en-US"/>
          </a:p>
          <a:p>
            <a:pPr>
              <a:lnSpc>
                <a:spcPct val="90000"/>
              </a:lnSpc>
              <a:buFont typeface="Wingdings" panose="05000000000000000000" pitchFamily="2" charset="2"/>
              <a:buNone/>
            </a:pPr>
            <a:r>
              <a:rPr lang="en-US"/>
              <a:t>Still, many officers believe there is nothing wrong with accepting gratuities. </a:t>
            </a:r>
          </a:p>
        </p:txBody>
      </p:sp>
    </p:spTree>
    <p:extLst>
      <p:ext uri="{BB962C8B-B14F-4D97-AF65-F5344CB8AC3E}">
        <p14:creationId xmlns:p14="http://schemas.microsoft.com/office/powerpoint/2010/main" val="2008679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to="" calcmode="lin" valueType="num">
                                      <p:cBhvr>
                                        <p:cTn id="7" dur="1" fill="hold"/>
                                        <p:tgtEl>
                                          <p:spTgt spid="1064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6499">
                                            <p:txEl>
                                              <p:pRg st="2" end="2"/>
                                            </p:txEl>
                                          </p:spTgt>
                                        </p:tgtEl>
                                        <p:attrNameLst>
                                          <p:attrName>style.visibility</p:attrName>
                                        </p:attrNameLst>
                                      </p:cBhvr>
                                      <p:to>
                                        <p:strVal val="visible"/>
                                      </p:to>
                                    </p:set>
                                    <p:anim to="" calcmode="lin" valueType="num">
                                      <p:cBhvr>
                                        <p:cTn id="12" dur="1" fill="hold"/>
                                        <p:tgtEl>
                                          <p:spTgt spid="106499">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6499">
                                            <p:txEl>
                                              <p:pRg st="4" end="4"/>
                                            </p:txEl>
                                          </p:spTgt>
                                        </p:tgtEl>
                                        <p:attrNameLst>
                                          <p:attrName>style.visibility</p:attrName>
                                        </p:attrNameLst>
                                      </p:cBhvr>
                                      <p:to>
                                        <p:strVal val="visible"/>
                                      </p:to>
                                    </p:set>
                                    <p:anim to="" calcmode="lin" valueType="num">
                                      <p:cBhvr>
                                        <p:cTn id="17" dur="1" fill="hold"/>
                                        <p:tgtEl>
                                          <p:spTgt spid="10649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2667000" y="609600"/>
            <a:ext cx="7772400" cy="76200"/>
          </a:xfrm>
        </p:spPr>
        <p:txBody>
          <a:bodyPr>
            <a:normAutofit fontScale="90000"/>
          </a:bodyPr>
          <a:lstStyle/>
          <a:p>
            <a:endParaRPr lang="en-US" sz="4000"/>
          </a:p>
        </p:txBody>
      </p:sp>
      <p:sp>
        <p:nvSpPr>
          <p:cNvPr id="186371" name="Rectangle 3"/>
          <p:cNvSpPr>
            <a:spLocks noGrp="1" noChangeArrowheads="1"/>
          </p:cNvSpPr>
          <p:nvPr>
            <p:ph type="body" idx="1"/>
          </p:nvPr>
        </p:nvSpPr>
        <p:spPr>
          <a:xfrm>
            <a:off x="2693988" y="685800"/>
            <a:ext cx="7772400" cy="6172200"/>
          </a:xfrm>
        </p:spPr>
        <p:txBody>
          <a:bodyPr/>
          <a:lstStyle/>
          <a:p>
            <a:pPr>
              <a:buFont typeface="Wingdings" panose="05000000000000000000" pitchFamily="2" charset="2"/>
              <a:buNone/>
            </a:pPr>
            <a:r>
              <a:rPr lang="en-US"/>
              <a:t>One distinction that can be made in these dilemmas is between: </a:t>
            </a:r>
          </a:p>
          <a:p>
            <a:pPr>
              <a:buFont typeface="Wingdings" panose="05000000000000000000" pitchFamily="2" charset="2"/>
              <a:buNone/>
            </a:pPr>
            <a:r>
              <a:rPr lang="en-US"/>
              <a:t>	</a:t>
            </a:r>
          </a:p>
          <a:p>
            <a:pPr>
              <a:buFont typeface="Wingdings" panose="05000000000000000000" pitchFamily="2" charset="2"/>
              <a:buNone/>
            </a:pPr>
            <a:r>
              <a:rPr lang="en-US"/>
              <a:t>	True gratuities, something given to any officer as a matter of policy, and </a:t>
            </a:r>
          </a:p>
          <a:p>
            <a:pPr>
              <a:buFont typeface="Wingdings" panose="05000000000000000000" pitchFamily="2" charset="2"/>
              <a:buNone/>
            </a:pPr>
            <a:endParaRPr lang="en-US"/>
          </a:p>
          <a:p>
            <a:pPr>
              <a:buFont typeface="Wingdings" panose="05000000000000000000" pitchFamily="2" charset="2"/>
              <a:buNone/>
            </a:pPr>
            <a:r>
              <a:rPr lang="en-US"/>
              <a:t>	Gifts, something given to an individual in return for a specific action. </a:t>
            </a:r>
          </a:p>
          <a:p>
            <a:pPr>
              <a:buFont typeface="Wingdings" panose="05000000000000000000" pitchFamily="2" charset="2"/>
              <a:buNone/>
            </a:pPr>
            <a:endParaRPr lang="en-US"/>
          </a:p>
          <a:p>
            <a:pPr>
              <a:buFont typeface="Wingdings" panose="05000000000000000000" pitchFamily="2" charset="2"/>
              <a:buNone/>
            </a:pPr>
            <a:r>
              <a:rPr lang="en-US"/>
              <a:t>However, both gratuities and gifts can become problematic issues for officers and agencies. </a:t>
            </a:r>
          </a:p>
          <a:p>
            <a:endParaRPr lang="en-US"/>
          </a:p>
        </p:txBody>
      </p:sp>
    </p:spTree>
    <p:extLst>
      <p:ext uri="{BB962C8B-B14F-4D97-AF65-F5344CB8AC3E}">
        <p14:creationId xmlns:p14="http://schemas.microsoft.com/office/powerpoint/2010/main" val="3884958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to="" calcmode="lin" valueType="num">
                                      <p:cBhvr>
                                        <p:cTn id="7" dur="1" fill="hold"/>
                                        <p:tgtEl>
                                          <p:spTgt spid="18637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6371">
                                            <p:txEl>
                                              <p:pRg st="1" end="1"/>
                                            </p:txEl>
                                          </p:spTgt>
                                        </p:tgtEl>
                                        <p:attrNameLst>
                                          <p:attrName>style.visibility</p:attrName>
                                        </p:attrNameLst>
                                      </p:cBhvr>
                                      <p:to>
                                        <p:strVal val="visible"/>
                                      </p:to>
                                    </p:set>
                                    <p:anim to="" calcmode="lin" valueType="num">
                                      <p:cBhvr>
                                        <p:cTn id="12" dur="1" fill="hold"/>
                                        <p:tgtEl>
                                          <p:spTgt spid="18637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6371">
                                            <p:txEl>
                                              <p:pRg st="2" end="2"/>
                                            </p:txEl>
                                          </p:spTgt>
                                        </p:tgtEl>
                                        <p:attrNameLst>
                                          <p:attrName>style.visibility</p:attrName>
                                        </p:attrNameLst>
                                      </p:cBhvr>
                                      <p:to>
                                        <p:strVal val="visible"/>
                                      </p:to>
                                    </p:set>
                                    <p:anim to="" calcmode="lin" valueType="num">
                                      <p:cBhvr>
                                        <p:cTn id="17" dur="1" fill="hold"/>
                                        <p:tgtEl>
                                          <p:spTgt spid="18637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6371">
                                            <p:txEl>
                                              <p:pRg st="4" end="4"/>
                                            </p:txEl>
                                          </p:spTgt>
                                        </p:tgtEl>
                                        <p:attrNameLst>
                                          <p:attrName>style.visibility</p:attrName>
                                        </p:attrNameLst>
                                      </p:cBhvr>
                                      <p:to>
                                        <p:strVal val="visible"/>
                                      </p:to>
                                    </p:set>
                                    <p:anim to="" calcmode="lin" valueType="num">
                                      <p:cBhvr>
                                        <p:cTn id="22" dur="1" fill="hold"/>
                                        <p:tgtEl>
                                          <p:spTgt spid="186371">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86371">
                                            <p:txEl>
                                              <p:pRg st="6" end="6"/>
                                            </p:txEl>
                                          </p:spTgt>
                                        </p:tgtEl>
                                        <p:attrNameLst>
                                          <p:attrName>style.visibility</p:attrName>
                                        </p:attrNameLst>
                                      </p:cBhvr>
                                      <p:to>
                                        <p:strVal val="visible"/>
                                      </p:to>
                                    </p:set>
                                    <p:anim to="" calcmode="lin" valueType="num">
                                      <p:cBhvr>
                                        <p:cTn id="27" dur="1" fill="hold"/>
                                        <p:tgtEl>
                                          <p:spTgt spid="18637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667000" y="228600"/>
            <a:ext cx="7772400" cy="762000"/>
          </a:xfrm>
        </p:spPr>
        <p:txBody>
          <a:bodyPr/>
          <a:lstStyle/>
          <a:p>
            <a:pPr algn="ctr"/>
            <a:r>
              <a:rPr lang="en-US" b="1" u="sng"/>
              <a:t>Gratuities &amp; Gifts Dilemmas</a:t>
            </a:r>
          </a:p>
        </p:txBody>
      </p:sp>
      <p:sp>
        <p:nvSpPr>
          <p:cNvPr id="107523" name="Rectangle 3"/>
          <p:cNvSpPr>
            <a:spLocks noGrp="1" noChangeArrowheads="1"/>
          </p:cNvSpPr>
          <p:nvPr>
            <p:ph type="body" idx="1"/>
          </p:nvPr>
        </p:nvSpPr>
        <p:spPr>
          <a:xfrm>
            <a:off x="2693988" y="1143000"/>
            <a:ext cx="7772400" cy="5715000"/>
          </a:xfrm>
        </p:spPr>
        <p:txBody>
          <a:bodyPr>
            <a:normAutofit lnSpcReduction="10000"/>
          </a:bodyPr>
          <a:lstStyle/>
          <a:p>
            <a:pPr>
              <a:lnSpc>
                <a:spcPct val="90000"/>
              </a:lnSpc>
              <a:buFont typeface="Wingdings" panose="05000000000000000000" pitchFamily="2" charset="2"/>
              <a:buNone/>
            </a:pPr>
            <a:r>
              <a:rPr lang="en-US"/>
              <a:t>Declining a Gratuity:</a:t>
            </a:r>
          </a:p>
          <a:p>
            <a:pPr>
              <a:lnSpc>
                <a:spcPct val="90000"/>
              </a:lnSpc>
              <a:buFont typeface="Wingdings" panose="05000000000000000000" pitchFamily="2" charset="2"/>
              <a:buNone/>
            </a:pPr>
            <a:endParaRPr lang="en-US" sz="1000"/>
          </a:p>
          <a:p>
            <a:pPr>
              <a:lnSpc>
                <a:spcPct val="90000"/>
              </a:lnSpc>
              <a:buFont typeface="Wingdings" panose="05000000000000000000" pitchFamily="2" charset="2"/>
              <a:buNone/>
            </a:pPr>
            <a:r>
              <a:rPr lang="en-US"/>
              <a:t>To avoid any suggestion of impropriety, you prefer to pay for drinks and meals at area establishments. You have learned from experience that people always expect something in return. </a:t>
            </a:r>
          </a:p>
          <a:p>
            <a:pPr>
              <a:lnSpc>
                <a:spcPct val="90000"/>
              </a:lnSpc>
              <a:buFont typeface="Wingdings" panose="05000000000000000000" pitchFamily="2" charset="2"/>
              <a:buNone/>
            </a:pPr>
            <a:endParaRPr lang="en-US" sz="1000"/>
          </a:p>
          <a:p>
            <a:pPr>
              <a:lnSpc>
                <a:spcPct val="90000"/>
              </a:lnSpc>
              <a:buFont typeface="Wingdings" panose="05000000000000000000" pitchFamily="2" charset="2"/>
              <a:buNone/>
            </a:pPr>
            <a:r>
              <a:rPr lang="en-US"/>
              <a:t>You stop by a convenience store for a soda. The clerk refuses to accept payment. You explain that you would prefer to pay. </a:t>
            </a:r>
          </a:p>
          <a:p>
            <a:pPr>
              <a:lnSpc>
                <a:spcPct val="90000"/>
              </a:lnSpc>
              <a:buFont typeface="Wingdings" panose="05000000000000000000" pitchFamily="2" charset="2"/>
              <a:buNone/>
            </a:pPr>
            <a:endParaRPr lang="en-US" sz="1000"/>
          </a:p>
          <a:p>
            <a:pPr>
              <a:lnSpc>
                <a:spcPct val="90000"/>
              </a:lnSpc>
              <a:buFont typeface="Wingdings" panose="05000000000000000000" pitchFamily="2" charset="2"/>
              <a:buNone/>
            </a:pPr>
            <a:r>
              <a:rPr lang="en-US"/>
              <a:t>The clerk, now upset, accuses you of trying to be better than the other officers. He threatens to tell your supervisor, who also stops by  occasionally. What do you do? </a:t>
            </a:r>
          </a:p>
        </p:txBody>
      </p:sp>
    </p:spTree>
    <p:extLst>
      <p:ext uri="{BB962C8B-B14F-4D97-AF65-F5344CB8AC3E}">
        <p14:creationId xmlns:p14="http://schemas.microsoft.com/office/powerpoint/2010/main" val="2384928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to="" calcmode="lin" valueType="num">
                                      <p:cBhvr>
                                        <p:cTn id="7" dur="1" fill="hold"/>
                                        <p:tgtEl>
                                          <p:spTgt spid="10752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7523">
                                            <p:txEl>
                                              <p:pRg st="2" end="2"/>
                                            </p:txEl>
                                          </p:spTgt>
                                        </p:tgtEl>
                                        <p:attrNameLst>
                                          <p:attrName>style.visibility</p:attrName>
                                        </p:attrNameLst>
                                      </p:cBhvr>
                                      <p:to>
                                        <p:strVal val="visible"/>
                                      </p:to>
                                    </p:set>
                                    <p:anim to="" calcmode="lin" valueType="num">
                                      <p:cBhvr>
                                        <p:cTn id="12" dur="1" fill="hold"/>
                                        <p:tgtEl>
                                          <p:spTgt spid="10752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7523">
                                            <p:txEl>
                                              <p:pRg st="4" end="4"/>
                                            </p:txEl>
                                          </p:spTgt>
                                        </p:tgtEl>
                                        <p:attrNameLst>
                                          <p:attrName>style.visibility</p:attrName>
                                        </p:attrNameLst>
                                      </p:cBhvr>
                                      <p:to>
                                        <p:strVal val="visible"/>
                                      </p:to>
                                    </p:set>
                                    <p:anim to="" calcmode="lin" valueType="num">
                                      <p:cBhvr>
                                        <p:cTn id="17" dur="1" fill="hold"/>
                                        <p:tgtEl>
                                          <p:spTgt spid="107523">
                                            <p:txEl>
                                              <p:pRg st="4" end="4"/>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7523">
                                            <p:txEl>
                                              <p:pRg st="6" end="6"/>
                                            </p:txEl>
                                          </p:spTgt>
                                        </p:tgtEl>
                                        <p:attrNameLst>
                                          <p:attrName>style.visibility</p:attrName>
                                        </p:attrNameLst>
                                      </p:cBhvr>
                                      <p:to>
                                        <p:strVal val="visible"/>
                                      </p:to>
                                    </p:set>
                                    <p:anim to="" calcmode="lin" valueType="num">
                                      <p:cBhvr>
                                        <p:cTn id="22" dur="1" fill="hold"/>
                                        <p:tgtEl>
                                          <p:spTgt spid="10752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2590800" y="152400"/>
            <a:ext cx="7875588" cy="6553200"/>
          </a:xfrm>
        </p:spPr>
        <p:txBody>
          <a:bodyPr/>
          <a:lstStyle/>
          <a:p>
            <a:pPr>
              <a:buFont typeface="Wingdings" panose="05000000000000000000" pitchFamily="2" charset="2"/>
              <a:buNone/>
            </a:pPr>
            <a:r>
              <a:rPr lang="en-US"/>
              <a:t>The circumstances amid which you live determine your reputation; the truth you believe determines your character.</a:t>
            </a:r>
          </a:p>
          <a:p>
            <a:pPr>
              <a:buFont typeface="Wingdings" panose="05000000000000000000" pitchFamily="2" charset="2"/>
              <a:buNone/>
            </a:pPr>
            <a:endParaRPr lang="en-US" sz="1400"/>
          </a:p>
          <a:p>
            <a:pPr>
              <a:buFont typeface="Wingdings" panose="05000000000000000000" pitchFamily="2" charset="2"/>
              <a:buNone/>
            </a:pPr>
            <a:r>
              <a:rPr lang="en-US"/>
              <a:t>Reputation is what you are supposed to be; character is what you are. </a:t>
            </a:r>
            <a:br>
              <a:rPr lang="en-US"/>
            </a:br>
            <a:endParaRPr lang="en-US"/>
          </a:p>
          <a:p>
            <a:pPr>
              <a:buFont typeface="Wingdings" panose="05000000000000000000" pitchFamily="2" charset="2"/>
              <a:buNone/>
            </a:pPr>
            <a:r>
              <a:rPr lang="en-US"/>
              <a:t>Reputation is the photograph; character is the face.</a:t>
            </a:r>
            <a:br>
              <a:rPr lang="en-US"/>
            </a:br>
            <a:endParaRPr lang="en-US"/>
          </a:p>
          <a:p>
            <a:pPr>
              <a:buFont typeface="Wingdings" panose="05000000000000000000" pitchFamily="2" charset="2"/>
              <a:buNone/>
            </a:pPr>
            <a:r>
              <a:rPr lang="en-US"/>
              <a:t>Reputation comes over one from without; character grows up from within.</a:t>
            </a:r>
            <a:br>
              <a:rPr lang="en-US"/>
            </a:br>
            <a:endParaRPr lang="en-US"/>
          </a:p>
        </p:txBody>
      </p:sp>
    </p:spTree>
    <p:extLst>
      <p:ext uri="{BB962C8B-B14F-4D97-AF65-F5344CB8AC3E}">
        <p14:creationId xmlns:p14="http://schemas.microsoft.com/office/powerpoint/2010/main" val="3878727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to="" calcmode="lin" valueType="num">
                                      <p:cBhvr>
                                        <p:cTn id="7" dur="1" fill="hold"/>
                                        <p:tgtEl>
                                          <p:spTgt spid="10957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9571">
                                            <p:txEl>
                                              <p:pRg st="2" end="2"/>
                                            </p:txEl>
                                          </p:spTgt>
                                        </p:tgtEl>
                                        <p:attrNameLst>
                                          <p:attrName>style.visibility</p:attrName>
                                        </p:attrNameLst>
                                      </p:cBhvr>
                                      <p:to>
                                        <p:strVal val="visible"/>
                                      </p:to>
                                    </p:set>
                                    <p:anim to="" calcmode="lin" valueType="num">
                                      <p:cBhvr>
                                        <p:cTn id="12" dur="1" fill="hold"/>
                                        <p:tgtEl>
                                          <p:spTgt spid="109571">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9571">
                                            <p:txEl>
                                              <p:pRg st="3" end="3"/>
                                            </p:txEl>
                                          </p:spTgt>
                                        </p:tgtEl>
                                        <p:attrNameLst>
                                          <p:attrName>style.visibility</p:attrName>
                                        </p:attrNameLst>
                                      </p:cBhvr>
                                      <p:to>
                                        <p:strVal val="visible"/>
                                      </p:to>
                                    </p:set>
                                    <p:anim to="" calcmode="lin" valueType="num">
                                      <p:cBhvr>
                                        <p:cTn id="17" dur="1" fill="hold"/>
                                        <p:tgtEl>
                                          <p:spTgt spid="109571">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9571">
                                            <p:txEl>
                                              <p:pRg st="4" end="4"/>
                                            </p:txEl>
                                          </p:spTgt>
                                        </p:tgtEl>
                                        <p:attrNameLst>
                                          <p:attrName>style.visibility</p:attrName>
                                        </p:attrNameLst>
                                      </p:cBhvr>
                                      <p:to>
                                        <p:strVal val="visible"/>
                                      </p:to>
                                    </p:set>
                                    <p:anim to="" calcmode="lin" valueType="num">
                                      <p:cBhvr>
                                        <p:cTn id="22" dur="1" fill="hold"/>
                                        <p:tgtEl>
                                          <p:spTgt spid="10957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2667000" y="609600"/>
            <a:ext cx="7772400" cy="762000"/>
          </a:xfrm>
        </p:spPr>
        <p:txBody>
          <a:bodyPr/>
          <a:lstStyle/>
          <a:p>
            <a:pPr algn="ctr"/>
            <a:r>
              <a:rPr lang="en-US" b="1" u="sng"/>
              <a:t>Ethics</a:t>
            </a:r>
          </a:p>
        </p:txBody>
      </p:sp>
      <p:sp>
        <p:nvSpPr>
          <p:cNvPr id="184323" name="Rectangle 3"/>
          <p:cNvSpPr>
            <a:spLocks noGrp="1" noChangeArrowheads="1"/>
          </p:cNvSpPr>
          <p:nvPr>
            <p:ph type="body" idx="1"/>
          </p:nvPr>
        </p:nvSpPr>
        <p:spPr/>
        <p:txBody>
          <a:bodyPr/>
          <a:lstStyle/>
          <a:p>
            <a:endParaRPr lang="en-US" sz="4000"/>
          </a:p>
          <a:p>
            <a:r>
              <a:rPr lang="en-US" sz="4000"/>
              <a:t>Doing the right thing even when no one is watching you</a:t>
            </a:r>
          </a:p>
        </p:txBody>
      </p:sp>
    </p:spTree>
    <p:extLst>
      <p:ext uri="{BB962C8B-B14F-4D97-AF65-F5344CB8AC3E}">
        <p14:creationId xmlns:p14="http://schemas.microsoft.com/office/powerpoint/2010/main" val="2372344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323">
                                            <p:txEl>
                                              <p:pRg st="1" end="1"/>
                                            </p:txEl>
                                          </p:spTgt>
                                        </p:tgtEl>
                                        <p:attrNameLst>
                                          <p:attrName>style.visibility</p:attrName>
                                        </p:attrNameLst>
                                      </p:cBhvr>
                                      <p:to>
                                        <p:strVal val="visible"/>
                                      </p:to>
                                    </p:set>
                                    <p:anim to="" calcmode="lin" valueType="num">
                                      <p:cBhvr>
                                        <p:cTn id="7" dur="1" fill="hold"/>
                                        <p:tgtEl>
                                          <p:spTgt spid="18432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292100"/>
            <a:ext cx="8229600" cy="927100"/>
          </a:xfrm>
        </p:spPr>
        <p:txBody>
          <a:bodyPr/>
          <a:lstStyle/>
          <a:p>
            <a:pPr eaLnBrk="1" hangingPunct="1"/>
            <a:r>
              <a:rPr lang="en-US" altLang="en-US" smtClean="0"/>
              <a:t>Conclusion</a:t>
            </a:r>
          </a:p>
        </p:txBody>
      </p:sp>
      <p:sp>
        <p:nvSpPr>
          <p:cNvPr id="61443" name="Rectangle 3"/>
          <p:cNvSpPr>
            <a:spLocks noGrp="1" noChangeArrowheads="1"/>
          </p:cNvSpPr>
          <p:nvPr>
            <p:ph idx="1"/>
          </p:nvPr>
        </p:nvSpPr>
        <p:spPr>
          <a:xfrm>
            <a:off x="1905000" y="1295400"/>
            <a:ext cx="8229600" cy="4114800"/>
          </a:xfrm>
        </p:spPr>
        <p:txBody>
          <a:bodyPr/>
          <a:lstStyle/>
          <a:p>
            <a:pPr eaLnBrk="1" hangingPunct="1">
              <a:lnSpc>
                <a:spcPct val="90000"/>
              </a:lnSpc>
            </a:pPr>
            <a:r>
              <a:rPr lang="en-US" altLang="en-US" smtClean="0"/>
              <a:t>Everything we do is up for scrutiny</a:t>
            </a:r>
          </a:p>
          <a:p>
            <a:pPr eaLnBrk="1" hangingPunct="1">
              <a:lnSpc>
                <a:spcPct val="90000"/>
              </a:lnSpc>
            </a:pPr>
            <a:r>
              <a:rPr lang="en-US" altLang="en-US" smtClean="0"/>
              <a:t>There are cameras everywhere and it is legal to record our behavior</a:t>
            </a:r>
          </a:p>
          <a:p>
            <a:pPr eaLnBrk="1" hangingPunct="1">
              <a:lnSpc>
                <a:spcPct val="90000"/>
              </a:lnSpc>
            </a:pPr>
            <a:r>
              <a:rPr lang="en-US" altLang="en-US" smtClean="0"/>
              <a:t>Do not jeopardize your career due to a momentary lapse of integrity, morals, ethics, or immoral or unethical behavior!!</a:t>
            </a: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343401"/>
            <a:ext cx="30861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814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100"/>
            <a:ext cx="8229600" cy="1765300"/>
          </a:xfrm>
        </p:spPr>
        <p:txBody>
          <a:bodyPr>
            <a:normAutofit/>
          </a:bodyPr>
          <a:lstStyle/>
          <a:p>
            <a:pPr>
              <a:defRPr/>
            </a:pPr>
            <a:r>
              <a:rPr lang="en-US" sz="6000" dirty="0"/>
              <a:t>Definition of Professionalism:</a:t>
            </a:r>
          </a:p>
        </p:txBody>
      </p:sp>
      <p:sp>
        <p:nvSpPr>
          <p:cNvPr id="10243" name="Content Placeholder 2"/>
          <p:cNvSpPr>
            <a:spLocks noGrp="1"/>
          </p:cNvSpPr>
          <p:nvPr>
            <p:ph idx="1"/>
          </p:nvPr>
        </p:nvSpPr>
        <p:spPr>
          <a:xfrm>
            <a:off x="1981200" y="2209800"/>
            <a:ext cx="8229600" cy="4191000"/>
          </a:xfrm>
        </p:spPr>
        <p:txBody>
          <a:bodyPr/>
          <a:lstStyle/>
          <a:p>
            <a:pPr eaLnBrk="1" hangingPunct="1"/>
            <a:r>
              <a:rPr lang="en-US" altLang="en-US" sz="2400"/>
              <a:t>Professional status</a:t>
            </a:r>
          </a:p>
          <a:p>
            <a:pPr lvl="1" eaLnBrk="1" hangingPunct="1"/>
            <a:r>
              <a:rPr lang="en-US" altLang="en-US" sz="2000"/>
              <a:t>Your job title requires you to be professional</a:t>
            </a:r>
          </a:p>
          <a:p>
            <a:pPr eaLnBrk="1" hangingPunct="1"/>
            <a:r>
              <a:rPr lang="en-US" altLang="en-US" sz="2400"/>
              <a:t>Methods</a:t>
            </a:r>
          </a:p>
          <a:p>
            <a:pPr lvl="1" eaLnBrk="1" hangingPunct="1"/>
            <a:r>
              <a:rPr lang="en-US" altLang="en-US" sz="2000"/>
              <a:t>How you do your job reflects on how your are judged professionally</a:t>
            </a:r>
          </a:p>
          <a:p>
            <a:pPr eaLnBrk="1" hangingPunct="1"/>
            <a:r>
              <a:rPr lang="en-US" altLang="en-US" sz="2400"/>
              <a:t>Character</a:t>
            </a:r>
          </a:p>
          <a:p>
            <a:pPr lvl="1" eaLnBrk="1" hangingPunct="1"/>
            <a:r>
              <a:rPr lang="en-US" altLang="en-US" sz="2000"/>
              <a:t>Police officers are expected to have a professional character</a:t>
            </a:r>
          </a:p>
          <a:p>
            <a:pPr eaLnBrk="1" hangingPunct="1"/>
            <a:r>
              <a:rPr lang="en-US" altLang="en-US" sz="2400"/>
              <a:t>Standards</a:t>
            </a:r>
          </a:p>
          <a:p>
            <a:pPr lvl="1" eaLnBrk="1" hangingPunct="1"/>
            <a:r>
              <a:rPr lang="en-US" altLang="en-US" sz="2000"/>
              <a:t>You are required to live to the highest standards both on and off-duty.</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054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altLang="en-US" sz="6000"/>
              <a:t>Definition of Morals:</a:t>
            </a:r>
          </a:p>
        </p:txBody>
      </p:sp>
      <p:sp>
        <p:nvSpPr>
          <p:cNvPr id="11267" name="Rectangle 3"/>
          <p:cNvSpPr>
            <a:spLocks noGrp="1" noChangeArrowheads="1"/>
          </p:cNvSpPr>
          <p:nvPr>
            <p:ph sz="half" idx="1"/>
          </p:nvPr>
        </p:nvSpPr>
        <p:spPr>
          <a:xfrm>
            <a:off x="1676400" y="1600201"/>
            <a:ext cx="4191000" cy="3933825"/>
          </a:xfrm>
        </p:spPr>
        <p:txBody>
          <a:bodyPr/>
          <a:lstStyle/>
          <a:p>
            <a:pPr marL="0" indent="0">
              <a:buNone/>
            </a:pPr>
            <a:r>
              <a:rPr lang="en-US" altLang="en-US" sz="4400" b="1"/>
              <a:t>In accordance with standards of what is right or just.</a:t>
            </a:r>
          </a:p>
          <a:p>
            <a:pPr marL="0" indent="0">
              <a:buNone/>
            </a:pPr>
            <a:endParaRPr lang="en-US" altLang="en-US" sz="2400"/>
          </a:p>
          <a:p>
            <a:pPr marL="0" indent="0" algn="ctr">
              <a:buNone/>
            </a:pPr>
            <a:endParaRPr lang="en-US" altLang="en-US" b="1"/>
          </a:p>
          <a:p>
            <a:pPr marL="0" indent="0" algn="ctr">
              <a:buNone/>
            </a:pPr>
            <a:endParaRPr lang="en-US" altLang="en-US" b="1"/>
          </a:p>
          <a:p>
            <a:pPr marL="0" indent="0" algn="ctr">
              <a:buNone/>
            </a:pPr>
            <a:endParaRPr lang="en-US" altLang="en-US" b="1"/>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1600201"/>
            <a:ext cx="3933825"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59352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152400"/>
            <a:ext cx="8305800" cy="1143000"/>
          </a:xfrm>
        </p:spPr>
        <p:txBody>
          <a:bodyPr/>
          <a:lstStyle/>
          <a:p>
            <a:pPr algn="ctr" eaLnBrk="1" hangingPunct="1"/>
            <a:r>
              <a:rPr lang="en-US" altLang="en-US" sz="6000"/>
              <a:t>Definition of Integrity:</a:t>
            </a:r>
          </a:p>
        </p:txBody>
      </p:sp>
      <p:sp>
        <p:nvSpPr>
          <p:cNvPr id="13315" name="Rectangle 3"/>
          <p:cNvSpPr>
            <a:spLocks noGrp="1" noChangeArrowheads="1"/>
          </p:cNvSpPr>
          <p:nvPr>
            <p:ph sz="half" idx="1"/>
          </p:nvPr>
        </p:nvSpPr>
        <p:spPr>
          <a:xfrm>
            <a:off x="7696200" y="1981200"/>
            <a:ext cx="2971800" cy="3048000"/>
          </a:xfrm>
        </p:spPr>
        <p:txBody>
          <a:bodyPr/>
          <a:lstStyle/>
          <a:p>
            <a:pPr marL="36512" indent="0">
              <a:buNone/>
              <a:defRPr/>
            </a:pPr>
            <a:r>
              <a:rPr lang="en-US" altLang="en-US" sz="3600" dirty="0"/>
              <a:t>Firm adherence to a code or standard of values</a:t>
            </a:r>
            <a:endParaRPr lang="en-US" sz="3600" dirty="0"/>
          </a:p>
          <a:p>
            <a:pPr eaLnBrk="1" hangingPunct="1">
              <a:lnSpc>
                <a:spcPct val="90000"/>
              </a:lnSpc>
              <a:buFontTx/>
              <a:buNone/>
              <a:defRPr/>
            </a:pPr>
            <a:endParaRPr lang="en-US" altLang="en-US" dirty="0"/>
          </a:p>
          <a:p>
            <a:pPr eaLnBrk="1" hangingPunct="1">
              <a:lnSpc>
                <a:spcPct val="90000"/>
              </a:lnSpc>
              <a:buFontTx/>
              <a:buNone/>
              <a:defRPr/>
            </a:pPr>
            <a:endParaRPr lang="en-US" altLang="en-US" dirty="0"/>
          </a:p>
          <a:p>
            <a:pPr eaLnBrk="1" hangingPunct="1">
              <a:lnSpc>
                <a:spcPct val="90000"/>
              </a:lnSpc>
              <a:buFontTx/>
              <a:buNone/>
              <a:defRPr/>
            </a:pPr>
            <a:endParaRPr lang="en-US" altLang="en-US" dirty="0"/>
          </a:p>
          <a:p>
            <a:pPr eaLnBrk="1" hangingPunct="1">
              <a:lnSpc>
                <a:spcPct val="90000"/>
              </a:lnSpc>
              <a:buFontTx/>
              <a:buNone/>
              <a:defRPr/>
            </a:pPr>
            <a:endParaRPr lang="en-US" altLang="en-US" dirty="0"/>
          </a:p>
          <a:p>
            <a:pPr eaLnBrk="1" hangingPunct="1">
              <a:lnSpc>
                <a:spcPct val="90000"/>
              </a:lnSpc>
              <a:buFontTx/>
              <a:buNone/>
              <a:defRPr/>
            </a:pPr>
            <a:endParaRPr lang="en-US" altLang="en-US" dirty="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1219200"/>
            <a:ext cx="61468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13668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0"/>
            <a:ext cx="7467600" cy="1143000"/>
          </a:xfrm>
        </p:spPr>
        <p:txBody>
          <a:bodyPr/>
          <a:lstStyle/>
          <a:p>
            <a:pPr eaLnBrk="1" hangingPunct="1"/>
            <a:r>
              <a:rPr lang="en-US" altLang="en-US" smtClean="0"/>
              <a:t>What do ethics mean to you?</a:t>
            </a:r>
          </a:p>
        </p:txBody>
      </p:sp>
      <p:sp>
        <p:nvSpPr>
          <p:cNvPr id="13315" name="Rectangle 3"/>
          <p:cNvSpPr>
            <a:spLocks noGrp="1" noChangeArrowheads="1"/>
          </p:cNvSpPr>
          <p:nvPr>
            <p:ph idx="1"/>
          </p:nvPr>
        </p:nvSpPr>
        <p:spPr>
          <a:xfrm>
            <a:off x="1981200" y="1905000"/>
            <a:ext cx="8229600" cy="4572000"/>
          </a:xfrm>
        </p:spPr>
        <p:txBody>
          <a:bodyPr/>
          <a:lstStyle/>
          <a:p>
            <a:pPr eaLnBrk="1" hangingPunct="1">
              <a:lnSpc>
                <a:spcPct val="90000"/>
              </a:lnSpc>
            </a:pPr>
            <a:r>
              <a:rPr lang="en-US" altLang="en-US" smtClean="0"/>
              <a:t>Judgment</a:t>
            </a:r>
          </a:p>
          <a:p>
            <a:pPr eaLnBrk="1" hangingPunct="1">
              <a:lnSpc>
                <a:spcPct val="90000"/>
              </a:lnSpc>
            </a:pPr>
            <a:r>
              <a:rPr lang="en-US" altLang="en-US" smtClean="0"/>
              <a:t>Moral Behavior</a:t>
            </a:r>
          </a:p>
          <a:p>
            <a:pPr eaLnBrk="1" hangingPunct="1">
              <a:lnSpc>
                <a:spcPct val="90000"/>
              </a:lnSpc>
            </a:pPr>
            <a:r>
              <a:rPr lang="en-US" altLang="en-US" smtClean="0"/>
              <a:t>Values</a:t>
            </a:r>
          </a:p>
          <a:p>
            <a:pPr eaLnBrk="1" hangingPunct="1">
              <a:lnSpc>
                <a:spcPct val="90000"/>
              </a:lnSpc>
            </a:pPr>
            <a:endParaRPr lang="en-US" altLang="en-US" smtClean="0"/>
          </a:p>
          <a:p>
            <a:pPr eaLnBrk="1" hangingPunct="1">
              <a:lnSpc>
                <a:spcPct val="90000"/>
              </a:lnSpc>
              <a:buFontTx/>
              <a:buNone/>
            </a:pPr>
            <a:endParaRPr lang="en-US" altLang="en-US" smtClean="0"/>
          </a:p>
          <a:p>
            <a:pPr algn="ctr" eaLnBrk="1" hangingPunct="1">
              <a:lnSpc>
                <a:spcPct val="90000"/>
              </a:lnSpc>
              <a:buFontTx/>
              <a:buNone/>
            </a:pPr>
            <a:r>
              <a:rPr lang="en-US" altLang="en-US" smtClean="0"/>
              <a:t>Do not fear the truth!!! The truth is real, it is fact and it is never a lie.  There is no remembering the truth, only stating the facts.</a:t>
            </a:r>
          </a:p>
          <a:p>
            <a:pPr eaLnBrk="1" hangingPunct="1">
              <a:lnSpc>
                <a:spcPct val="90000"/>
              </a:lnSpc>
            </a:pPr>
            <a:endParaRPr lang="en-US" altLang="en-US" smtClean="0"/>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1" y="1368425"/>
            <a:ext cx="3910013" cy="259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2528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Nevada Department of Corrections Code Of Ethics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The Nevada Department of Corrections is committed to a code of ethics that will guide the performance, conduct and behavior of its employees. This code will ensure that our professionalism is reflected in the operation and activities of the Department and is recognized by all interested parties. In this light, the following principles are practiced: </a:t>
            </a:r>
          </a:p>
          <a:p>
            <a:r>
              <a:rPr lang="en-US" dirty="0"/>
              <a:t>	Employees shall maintain high standards of honesty, integrity, and impartiality, free from any personal considerations, favoritism or partisan demands. </a:t>
            </a:r>
          </a:p>
          <a:p>
            <a:r>
              <a:rPr lang="en-US" dirty="0"/>
              <a:t>	Employees shall be courteous, considerate, and prompt when dealing with the public, realizing that we serve the public. </a:t>
            </a:r>
          </a:p>
          <a:p>
            <a:r>
              <a:rPr lang="en-US" dirty="0"/>
              <a:t>	Employees shall maintain mutual respect and professional cooperation in their relationships with other staff members of the Department of Corrections. </a:t>
            </a:r>
          </a:p>
          <a:p>
            <a:r>
              <a:rPr lang="en-US" dirty="0"/>
              <a:t>	Employees shall be firm, fair, and consistent in the performance of their duties. Employees shall treat others with dignity, respect, and compassion and provide humane custody and care, void of all retribution, harassment or abuse. </a:t>
            </a:r>
          </a:p>
          <a:p>
            <a:endParaRPr lang="en-US" dirty="0"/>
          </a:p>
        </p:txBody>
      </p:sp>
    </p:spTree>
    <p:extLst>
      <p:ext uri="{BB962C8B-B14F-4D97-AF65-F5344CB8AC3E}">
        <p14:creationId xmlns:p14="http://schemas.microsoft.com/office/powerpoint/2010/main" val="60228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Nevada Department of Corrections Code Of </a:t>
            </a:r>
            <a:r>
              <a:rPr lang="en-US" dirty="0" smtClean="0"/>
              <a:t>Ethics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a:t>	Employees shall uphold the tenets of the United States Constitution, its amendments, the Nevada Constitution, federal and State laws, rules and regulations, and policies of the Department. </a:t>
            </a:r>
          </a:p>
          <a:p>
            <a:r>
              <a:rPr lang="en-US" dirty="0"/>
              <a:t>	Whether on or off duty, in uniform or not, employees shall conduct themselves in a manner that will not bring discredit or embarrassment to the Department of Corrections and the State of Nevada. </a:t>
            </a:r>
          </a:p>
          <a:p>
            <a:r>
              <a:rPr lang="en-US" dirty="0"/>
              <a:t>	Employees shall report without reservation any corrupt or unethical behavior that could affect either inmates, employees, or the integrity of the Department of Corrections. </a:t>
            </a:r>
          </a:p>
          <a:p>
            <a:r>
              <a:rPr lang="en-US" dirty="0"/>
              <a:t>	Employees shall not use their position for personal gain. </a:t>
            </a:r>
          </a:p>
          <a:p>
            <a:r>
              <a:rPr lang="en-US" dirty="0"/>
              <a:t>	Employees shall maintain confidentiality of information that has been entrusted to them and designated as such. </a:t>
            </a:r>
          </a:p>
          <a:p>
            <a:endParaRPr lang="en-US" dirty="0"/>
          </a:p>
        </p:txBody>
      </p:sp>
    </p:spTree>
    <p:extLst>
      <p:ext uri="{BB962C8B-B14F-4D97-AF65-F5344CB8AC3E}">
        <p14:creationId xmlns:p14="http://schemas.microsoft.com/office/powerpoint/2010/main" val="1120814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2592</Words>
  <Application>Microsoft Office PowerPoint</Application>
  <PresentationFormat>Widescreen</PresentationFormat>
  <Paragraphs>263</Paragraphs>
  <Slides>38</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Franklin Gothic Book</vt:lpstr>
      <vt:lpstr>Tahoma</vt:lpstr>
      <vt:lpstr>Wingdings</vt:lpstr>
      <vt:lpstr>Wingdings 2</vt:lpstr>
      <vt:lpstr>Office Theme</vt:lpstr>
      <vt:lpstr>WELCOME TO  ETHICS IN LAW ENFORCEMENT</vt:lpstr>
      <vt:lpstr>Goals and Objectives:</vt:lpstr>
      <vt:lpstr>Definition of Ethics:</vt:lpstr>
      <vt:lpstr>Definition of Professionalism:</vt:lpstr>
      <vt:lpstr>Definition of Morals:</vt:lpstr>
      <vt:lpstr>Definition of Integrity:</vt:lpstr>
      <vt:lpstr>What do ethics mean to you?</vt:lpstr>
      <vt:lpstr>Nevada Department of Corrections Code Of Ethics</vt:lpstr>
      <vt:lpstr>Nevada Department of Corrections Code Of Ethics Cont…</vt:lpstr>
      <vt:lpstr>Nevada Department of Corrections Code Of Ethics Cont…</vt:lpstr>
      <vt:lpstr>10 Deadly Ethical Sins</vt:lpstr>
      <vt:lpstr>Canons of Police Ethics</vt:lpstr>
      <vt:lpstr>Canons of Police Ethics</vt:lpstr>
      <vt:lpstr>Canons of Police Ethics</vt:lpstr>
      <vt:lpstr>Canons of Police Ethics</vt:lpstr>
      <vt:lpstr>Canons of Police Ethics</vt:lpstr>
      <vt:lpstr>Canons of Police Ethics</vt:lpstr>
      <vt:lpstr>Canons of Police Ethics</vt:lpstr>
      <vt:lpstr>Canons of Police Ethics</vt:lpstr>
      <vt:lpstr>Canons of Police Ethics</vt:lpstr>
      <vt:lpstr>Canons of Police Ethics</vt:lpstr>
      <vt:lpstr>Canons of Police Ethics</vt:lpstr>
      <vt:lpstr>The Six Pillars of Character</vt:lpstr>
      <vt:lpstr>Ethical Dilemma:</vt:lpstr>
      <vt:lpstr>Causes of Unethical Behavior</vt:lpstr>
      <vt:lpstr>Result of unethical behavior</vt:lpstr>
      <vt:lpstr>Statistics show that we lose 3-4 times more officers each year to misconduct vs. death. </vt:lpstr>
      <vt:lpstr>Ask Yourself……..</vt:lpstr>
      <vt:lpstr>Conducting Misconduct Investigations</vt:lpstr>
      <vt:lpstr>Investigations continued:</vt:lpstr>
      <vt:lpstr>Types of Complaints:</vt:lpstr>
      <vt:lpstr>Investigative Process</vt:lpstr>
      <vt:lpstr>Gratuities &amp; Gifts</vt:lpstr>
      <vt:lpstr>PowerPoint Presentation</vt:lpstr>
      <vt:lpstr>Gratuities &amp; Gifts Dilemmas</vt:lpstr>
      <vt:lpstr>PowerPoint Presentation</vt:lpstr>
      <vt:lpstr>Ethics</vt:lpstr>
      <vt:lpstr>Conclusion</vt:lpstr>
    </vt:vector>
  </TitlesOfParts>
  <Company>State Of Nevada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ETHICS IN LAW ENFORCEMENT</dc:title>
  <dc:creator>James  Hawk</dc:creator>
  <cp:lastModifiedBy>James  Hawk</cp:lastModifiedBy>
  <cp:revision>7</cp:revision>
  <dcterms:created xsi:type="dcterms:W3CDTF">2015-12-11T18:32:07Z</dcterms:created>
  <dcterms:modified xsi:type="dcterms:W3CDTF">2015-12-28T19:22:02Z</dcterms:modified>
</cp:coreProperties>
</file>