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62" r:id="rId3"/>
    <p:sldId id="274" r:id="rId4"/>
    <p:sldId id="259" r:id="rId5"/>
    <p:sldId id="260" r:id="rId6"/>
    <p:sldId id="263" r:id="rId7"/>
    <p:sldId id="269" r:id="rId8"/>
    <p:sldId id="264" r:id="rId9"/>
    <p:sldId id="270" r:id="rId10"/>
    <p:sldId id="265" r:id="rId11"/>
    <p:sldId id="271" r:id="rId12"/>
    <p:sldId id="266" r:id="rId13"/>
    <p:sldId id="272" r:id="rId14"/>
    <p:sldId id="267" r:id="rId15"/>
    <p:sldId id="273" r:id="rId16"/>
    <p:sldId id="268" r:id="rId17"/>
    <p:sldId id="275" r:id="rId18"/>
    <p:sldId id="276"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8293" autoAdjust="0"/>
  </p:normalViewPr>
  <p:slideViewPr>
    <p:cSldViewPr>
      <p:cViewPr>
        <p:scale>
          <a:sx n="123" d="100"/>
          <a:sy n="123" d="100"/>
        </p:scale>
        <p:origin x="-1284"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2B4BE4-96D0-4AE0-A727-180247D8277A}" type="datetimeFigureOut">
              <a:rPr lang="en-US" smtClean="0"/>
              <a:t>1/22/2020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17253FD-0C6F-4837-8776-AB9D40F21512}" type="slidenum">
              <a:rPr lang="en-US" smtClean="0"/>
              <a:t>‹#›</a:t>
            </a:fld>
            <a:endParaRPr lang="en-US"/>
          </a:p>
        </p:txBody>
      </p:sp>
    </p:spTree>
    <p:extLst>
      <p:ext uri="{BB962C8B-B14F-4D97-AF65-F5344CB8AC3E}">
        <p14:creationId xmlns:p14="http://schemas.microsoft.com/office/powerpoint/2010/main" val="606758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7253FD-0C6F-4837-8776-AB9D40F21512}" type="slidenum">
              <a:rPr lang="en-US" smtClean="0"/>
              <a:t>2</a:t>
            </a:fld>
            <a:endParaRPr lang="en-US"/>
          </a:p>
        </p:txBody>
      </p:sp>
    </p:spTree>
    <p:extLst>
      <p:ext uri="{BB962C8B-B14F-4D97-AF65-F5344CB8AC3E}">
        <p14:creationId xmlns:p14="http://schemas.microsoft.com/office/powerpoint/2010/main" val="22720028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All staff will be trained in emergency</a:t>
            </a:r>
            <a:r>
              <a:rPr lang="en-US" baseline="0" dirty="0" smtClean="0"/>
              <a:t> response procedures and the proper response to them. Each institution has a recall roster. There is one maintained in the warden office, shift supervisors office and main/central control.  This roster has the names and contact info for all staff.  This roster is divided into categories with the names listed in alphabetical order starting with A. Lieutenants and Sergeants, B. Specialty Groups like Correctional Emergency Response Team (C.E.R.T.), Hostage Negotiators, ECT…, C. Line Uniformed Staff.</a:t>
            </a:r>
            <a:endParaRPr lang="en-US" dirty="0" smtClean="0"/>
          </a:p>
          <a:p>
            <a:endParaRPr lang="en-US" dirty="0"/>
          </a:p>
        </p:txBody>
      </p:sp>
      <p:sp>
        <p:nvSpPr>
          <p:cNvPr id="4" name="Slide Number Placeholder 3"/>
          <p:cNvSpPr>
            <a:spLocks noGrp="1"/>
          </p:cNvSpPr>
          <p:nvPr>
            <p:ph type="sldNum" sz="quarter" idx="10"/>
          </p:nvPr>
        </p:nvSpPr>
        <p:spPr/>
        <p:txBody>
          <a:bodyPr/>
          <a:lstStyle/>
          <a:p>
            <a:fld id="{E17253FD-0C6F-4837-8776-AB9D40F21512}" type="slidenum">
              <a:rPr lang="en-US" smtClean="0"/>
              <a:t>15</a:t>
            </a:fld>
            <a:endParaRPr lang="en-US"/>
          </a:p>
        </p:txBody>
      </p:sp>
    </p:spTree>
    <p:extLst>
      <p:ext uri="{BB962C8B-B14F-4D97-AF65-F5344CB8AC3E}">
        <p14:creationId xmlns:p14="http://schemas.microsoft.com/office/powerpoint/2010/main" val="4191687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7253FD-0C6F-4837-8776-AB9D40F21512}" type="slidenum">
              <a:rPr lang="en-US" smtClean="0"/>
              <a:t>16</a:t>
            </a:fld>
            <a:endParaRPr lang="en-US"/>
          </a:p>
        </p:txBody>
      </p:sp>
    </p:spTree>
    <p:extLst>
      <p:ext uri="{BB962C8B-B14F-4D97-AF65-F5344CB8AC3E}">
        <p14:creationId xmlns:p14="http://schemas.microsoft.com/office/powerpoint/2010/main" val="3440586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 “Emergency Response</a:t>
            </a:r>
            <a:r>
              <a:rPr lang="en-US" baseline="0" dirty="0" smtClean="0"/>
              <a:t> Manual” can be found in the Warden’s Office, Associate Warden’s Office, Shift Supervisors Office, C.E.R.T. Office and the Training Office. It is up to you to familiarize yourself with the Emergency Response manual for your Institution.  </a:t>
            </a:r>
            <a:endParaRPr lang="en-US" dirty="0"/>
          </a:p>
        </p:txBody>
      </p:sp>
      <p:sp>
        <p:nvSpPr>
          <p:cNvPr id="4" name="Slide Number Placeholder 3"/>
          <p:cNvSpPr>
            <a:spLocks noGrp="1"/>
          </p:cNvSpPr>
          <p:nvPr>
            <p:ph type="sldNum" sz="quarter" idx="10"/>
          </p:nvPr>
        </p:nvSpPr>
        <p:spPr/>
        <p:txBody>
          <a:bodyPr/>
          <a:lstStyle/>
          <a:p>
            <a:fld id="{E17253FD-0C6F-4837-8776-AB9D40F21512}" type="slidenum">
              <a:rPr lang="en-US" smtClean="0"/>
              <a:t>4</a:t>
            </a:fld>
            <a:endParaRPr lang="en-US"/>
          </a:p>
        </p:txBody>
      </p:sp>
    </p:spTree>
    <p:extLst>
      <p:ext uri="{BB962C8B-B14F-4D97-AF65-F5344CB8AC3E}">
        <p14:creationId xmlns:p14="http://schemas.microsoft.com/office/powerpoint/2010/main" val="1921281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Additional info can be found in AR 404,</a:t>
            </a:r>
            <a:r>
              <a:rPr lang="en-US" baseline="0" dirty="0" smtClean="0"/>
              <a:t> AR 402, AR 405 and AR 420</a:t>
            </a:r>
            <a:endParaRPr lang="en-US" dirty="0"/>
          </a:p>
        </p:txBody>
      </p:sp>
      <p:sp>
        <p:nvSpPr>
          <p:cNvPr id="4" name="Slide Number Placeholder 3"/>
          <p:cNvSpPr>
            <a:spLocks noGrp="1"/>
          </p:cNvSpPr>
          <p:nvPr>
            <p:ph type="sldNum" sz="quarter" idx="10"/>
          </p:nvPr>
        </p:nvSpPr>
        <p:spPr/>
        <p:txBody>
          <a:bodyPr/>
          <a:lstStyle/>
          <a:p>
            <a:fld id="{E17253FD-0C6F-4837-8776-AB9D40F21512}" type="slidenum">
              <a:rPr lang="en-US" smtClean="0"/>
              <a:t>5</a:t>
            </a:fld>
            <a:endParaRPr lang="en-US"/>
          </a:p>
        </p:txBody>
      </p:sp>
    </p:spTree>
    <p:extLst>
      <p:ext uri="{BB962C8B-B14F-4D97-AF65-F5344CB8AC3E}">
        <p14:creationId xmlns:p14="http://schemas.microsoft.com/office/powerpoint/2010/main" val="2098335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 </a:t>
            </a:r>
            <a:endParaRPr lang="en-US" baseline="0" dirty="0" smtClean="0"/>
          </a:p>
          <a:p>
            <a:endParaRPr lang="en-US" dirty="0"/>
          </a:p>
        </p:txBody>
      </p:sp>
      <p:sp>
        <p:nvSpPr>
          <p:cNvPr id="4" name="Slide Number Placeholder 3"/>
          <p:cNvSpPr>
            <a:spLocks noGrp="1"/>
          </p:cNvSpPr>
          <p:nvPr>
            <p:ph type="sldNum" sz="quarter" idx="10"/>
          </p:nvPr>
        </p:nvSpPr>
        <p:spPr/>
        <p:txBody>
          <a:bodyPr/>
          <a:lstStyle/>
          <a:p>
            <a:fld id="{E17253FD-0C6F-4837-8776-AB9D40F21512}" type="slidenum">
              <a:rPr lang="en-US" smtClean="0"/>
              <a:t>8</a:t>
            </a:fld>
            <a:endParaRPr lang="en-US"/>
          </a:p>
        </p:txBody>
      </p:sp>
    </p:spTree>
    <p:extLst>
      <p:ext uri="{BB962C8B-B14F-4D97-AF65-F5344CB8AC3E}">
        <p14:creationId xmlns:p14="http://schemas.microsoft.com/office/powerpoint/2010/main" val="4279064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Property/Mailroom Officer</a:t>
            </a:r>
          </a:p>
          <a:p>
            <a:r>
              <a:rPr lang="en-US" baseline="0" dirty="0" smtClean="0"/>
              <a:t> Vacation/Relief/Housing sergeant</a:t>
            </a:r>
          </a:p>
          <a:p>
            <a:r>
              <a:rPr lang="en-US" baseline="0" dirty="0" smtClean="0"/>
              <a:t> Laundry Officer </a:t>
            </a:r>
          </a:p>
          <a:p>
            <a:r>
              <a:rPr lang="en-US" baseline="0" dirty="0" smtClean="0"/>
              <a:t>Law Library Officer</a:t>
            </a:r>
          </a:p>
          <a:p>
            <a:r>
              <a:rPr lang="en-US" baseline="0" dirty="0" smtClean="0"/>
              <a:t>Armory Officer</a:t>
            </a:r>
          </a:p>
          <a:p>
            <a:r>
              <a:rPr lang="en-US" baseline="0" dirty="0" smtClean="0"/>
              <a:t>Extra unit staff  (can temporarily go below minimum staffing requirements)</a:t>
            </a:r>
          </a:p>
          <a:p>
            <a:r>
              <a:rPr lang="en-US" baseline="0" dirty="0" smtClean="0"/>
              <a:t>These are some examples of staff that can be used.  At anytime staff can be recalled or held if needed to handle the emergency</a:t>
            </a:r>
          </a:p>
        </p:txBody>
      </p:sp>
      <p:sp>
        <p:nvSpPr>
          <p:cNvPr id="4" name="Slide Number Placeholder 3"/>
          <p:cNvSpPr>
            <a:spLocks noGrp="1"/>
          </p:cNvSpPr>
          <p:nvPr>
            <p:ph type="sldNum" sz="quarter" idx="10"/>
          </p:nvPr>
        </p:nvSpPr>
        <p:spPr/>
        <p:txBody>
          <a:bodyPr/>
          <a:lstStyle/>
          <a:p>
            <a:fld id="{E17253FD-0C6F-4837-8776-AB9D40F21512}" type="slidenum">
              <a:rPr lang="en-US" smtClean="0"/>
              <a:t>9</a:t>
            </a:fld>
            <a:endParaRPr lang="en-US"/>
          </a:p>
        </p:txBody>
      </p:sp>
    </p:spTree>
    <p:extLst>
      <p:ext uri="{BB962C8B-B14F-4D97-AF65-F5344CB8AC3E}">
        <p14:creationId xmlns:p14="http://schemas.microsoft.com/office/powerpoint/2010/main" val="1528921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7253FD-0C6F-4837-8776-AB9D40F21512}" type="slidenum">
              <a:rPr lang="en-US" smtClean="0"/>
              <a:t>10</a:t>
            </a:fld>
            <a:endParaRPr lang="en-US"/>
          </a:p>
        </p:txBody>
      </p:sp>
    </p:spTree>
    <p:extLst>
      <p:ext uri="{BB962C8B-B14F-4D97-AF65-F5344CB8AC3E}">
        <p14:creationId xmlns:p14="http://schemas.microsoft.com/office/powerpoint/2010/main" val="1039103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Vacation/Relief/Housing</a:t>
            </a:r>
            <a:r>
              <a:rPr lang="en-US" baseline="0" dirty="0" smtClean="0"/>
              <a:t> sergeant</a:t>
            </a:r>
          </a:p>
          <a:p>
            <a:r>
              <a:rPr lang="en-US" baseline="0" dirty="0" smtClean="0"/>
              <a:t>Property/Mailroom Sergeant or officers</a:t>
            </a:r>
          </a:p>
          <a:p>
            <a:r>
              <a:rPr lang="en-US" baseline="0" dirty="0" smtClean="0"/>
              <a:t>Laundry Officer</a:t>
            </a:r>
          </a:p>
          <a:p>
            <a:r>
              <a:rPr lang="en-US" baseline="0" dirty="0" smtClean="0"/>
              <a:t>Education Officer</a:t>
            </a:r>
          </a:p>
          <a:p>
            <a:r>
              <a:rPr lang="en-US" baseline="0" dirty="0" smtClean="0"/>
              <a:t>Armory Officer</a:t>
            </a:r>
          </a:p>
          <a:p>
            <a:r>
              <a:rPr lang="en-US" baseline="0" dirty="0" smtClean="0"/>
              <a:t>Extra unit staff  (May temporarily go below minimum staffing requirements)</a:t>
            </a:r>
          </a:p>
          <a:p>
            <a:r>
              <a:rPr lang="en-US" baseline="0" dirty="0" smtClean="0"/>
              <a:t>At this time the Warden and Associate Wardens would be recalled back to the Institution.  At anytime during an emergency staff can be recalled or held to handle the emergency. </a:t>
            </a:r>
            <a:endParaRPr lang="en-US" dirty="0" smtClean="0"/>
          </a:p>
          <a:p>
            <a:endParaRPr lang="en-US" dirty="0"/>
          </a:p>
        </p:txBody>
      </p:sp>
      <p:sp>
        <p:nvSpPr>
          <p:cNvPr id="4" name="Slide Number Placeholder 3"/>
          <p:cNvSpPr>
            <a:spLocks noGrp="1"/>
          </p:cNvSpPr>
          <p:nvPr>
            <p:ph type="sldNum" sz="quarter" idx="10"/>
          </p:nvPr>
        </p:nvSpPr>
        <p:spPr/>
        <p:txBody>
          <a:bodyPr/>
          <a:lstStyle/>
          <a:p>
            <a:fld id="{E17253FD-0C6F-4837-8776-AB9D40F21512}" type="slidenum">
              <a:rPr lang="en-US" smtClean="0"/>
              <a:t>11</a:t>
            </a:fld>
            <a:endParaRPr lang="en-US"/>
          </a:p>
        </p:txBody>
      </p:sp>
    </p:spTree>
    <p:extLst>
      <p:ext uri="{BB962C8B-B14F-4D97-AF65-F5344CB8AC3E}">
        <p14:creationId xmlns:p14="http://schemas.microsoft.com/office/powerpoint/2010/main" val="1751005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 Each institution has OP’s. They are more in depth as to what to do at each institution during an emergency situation.</a:t>
            </a:r>
            <a:endParaRPr lang="en-US" dirty="0"/>
          </a:p>
        </p:txBody>
      </p:sp>
      <p:sp>
        <p:nvSpPr>
          <p:cNvPr id="4" name="Slide Number Placeholder 3"/>
          <p:cNvSpPr>
            <a:spLocks noGrp="1"/>
          </p:cNvSpPr>
          <p:nvPr>
            <p:ph type="sldNum" sz="quarter" idx="10"/>
          </p:nvPr>
        </p:nvSpPr>
        <p:spPr/>
        <p:txBody>
          <a:bodyPr/>
          <a:lstStyle/>
          <a:p>
            <a:fld id="{E17253FD-0C6F-4837-8776-AB9D40F21512}" type="slidenum">
              <a:rPr lang="en-US" smtClean="0"/>
              <a:t>12</a:t>
            </a:fld>
            <a:endParaRPr lang="en-US"/>
          </a:p>
        </p:txBody>
      </p:sp>
    </p:spTree>
    <p:extLst>
      <p:ext uri="{BB962C8B-B14F-4D97-AF65-F5344CB8AC3E}">
        <p14:creationId xmlns:p14="http://schemas.microsoft.com/office/powerpoint/2010/main" val="8577107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17253FD-0C6F-4837-8776-AB9D40F21512}" type="slidenum">
              <a:rPr lang="en-US" smtClean="0"/>
              <a:t>14</a:t>
            </a:fld>
            <a:endParaRPr lang="en-US"/>
          </a:p>
        </p:txBody>
      </p:sp>
    </p:spTree>
    <p:extLst>
      <p:ext uri="{BB962C8B-B14F-4D97-AF65-F5344CB8AC3E}">
        <p14:creationId xmlns:p14="http://schemas.microsoft.com/office/powerpoint/2010/main" val="1841093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E6A281BB-9D7E-4208-9A6C-963C85122F6D}" type="datetimeFigureOut">
              <a:rPr lang="en-US" smtClean="0"/>
              <a:t>1/22/2020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7FEEA8-C073-4CCC-A9B3-04FA5CA4A3CA}"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A281BB-9D7E-4208-9A6C-963C85122F6D}"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FEEA8-C073-4CCC-A9B3-04FA5CA4A3C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A281BB-9D7E-4208-9A6C-963C85122F6D}"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FEEA8-C073-4CCC-A9B3-04FA5CA4A3C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A281BB-9D7E-4208-9A6C-963C85122F6D}"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7FEEA8-C073-4CCC-A9B3-04FA5CA4A3C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6A281BB-9D7E-4208-9A6C-963C85122F6D}" type="datetimeFigureOut">
              <a:rPr lang="en-US" smtClean="0"/>
              <a:t>1/22/2020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7FEEA8-C073-4CCC-A9B3-04FA5CA4A3C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A281BB-9D7E-4208-9A6C-963C85122F6D}"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FEEA8-C073-4CCC-A9B3-04FA5CA4A3C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6A281BB-9D7E-4208-9A6C-963C85122F6D}" type="datetimeFigureOut">
              <a:rPr lang="en-US" smtClean="0"/>
              <a:t>1/22/2020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7FEEA8-C073-4CCC-A9B3-04FA5CA4A3C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6A281BB-9D7E-4208-9A6C-963C85122F6D}" type="datetimeFigureOut">
              <a:rPr lang="en-US" smtClean="0"/>
              <a:t>1/22/2020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7FEEA8-C073-4CCC-A9B3-04FA5CA4A3C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A281BB-9D7E-4208-9A6C-963C85122F6D}" type="datetimeFigureOut">
              <a:rPr lang="en-US" smtClean="0"/>
              <a:t>1/22/2020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7FEEA8-C073-4CCC-A9B3-04FA5CA4A3C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6A281BB-9D7E-4208-9A6C-963C85122F6D}"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FEEA8-C073-4CCC-A9B3-04FA5CA4A3C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6A281BB-9D7E-4208-9A6C-963C85122F6D}" type="datetimeFigureOut">
              <a:rPr lang="en-US" smtClean="0"/>
              <a:t>1/22/2020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7FEEA8-C073-4CCC-A9B3-04FA5CA4A3C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E6A281BB-9D7E-4208-9A6C-963C85122F6D}" type="datetimeFigureOut">
              <a:rPr lang="en-US" smtClean="0"/>
              <a:t>1/22/2020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7FEEA8-C073-4CCC-A9B3-04FA5CA4A3CA}"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Emergency Response</a:t>
            </a:r>
            <a:endParaRPr lang="en-US" dirty="0"/>
          </a:p>
        </p:txBody>
      </p:sp>
      <p:sp>
        <p:nvSpPr>
          <p:cNvPr id="3" name="Subtitle 2"/>
          <p:cNvSpPr>
            <a:spLocks noGrp="1"/>
          </p:cNvSpPr>
          <p:nvPr>
            <p:ph type="subTitle" idx="1"/>
          </p:nvPr>
        </p:nvSpPr>
        <p:spPr/>
        <p:txBody>
          <a:bodyPr/>
          <a:lstStyle/>
          <a:p>
            <a:endParaRPr lang="en-US" dirty="0" smtClean="0"/>
          </a:p>
          <a:p>
            <a:endParaRPr lang="en-US" sz="4800" dirty="0">
              <a:latin typeface="Lucida Bright" pitchFamily="18" charset="0"/>
            </a:endParaRPr>
          </a:p>
        </p:txBody>
      </p:sp>
    </p:spTree>
    <p:extLst>
      <p:ext uri="{BB962C8B-B14F-4D97-AF65-F5344CB8AC3E}">
        <p14:creationId xmlns:p14="http://schemas.microsoft.com/office/powerpoint/2010/main" val="10367846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Response Cont.</a:t>
            </a:r>
            <a:endParaRPr lang="en-US" dirty="0"/>
          </a:p>
        </p:txBody>
      </p:sp>
      <p:sp>
        <p:nvSpPr>
          <p:cNvPr id="3" name="Content Placeholder 2"/>
          <p:cNvSpPr>
            <a:spLocks noGrp="1"/>
          </p:cNvSpPr>
          <p:nvPr>
            <p:ph idx="1"/>
          </p:nvPr>
        </p:nvSpPr>
        <p:spPr/>
        <p:txBody>
          <a:bodyPr>
            <a:normAutofit/>
          </a:bodyPr>
          <a:lstStyle/>
          <a:p>
            <a:r>
              <a:rPr lang="en-US" dirty="0" smtClean="0"/>
              <a:t>Level III: In the case of a large scale incidents where a total commitment of resources is immediately required to adequately resolve the incident, a level three response will be announced. An example of such an emergency might be a confirmed escape or a riot on the yard with destruction of state property. When announced the following resources will immediately respond or will be recalled  to immediately respond to designated locations.</a:t>
            </a:r>
          </a:p>
        </p:txBody>
      </p:sp>
    </p:spTree>
    <p:extLst>
      <p:ext uri="{BB962C8B-B14F-4D97-AF65-F5344CB8AC3E}">
        <p14:creationId xmlns:p14="http://schemas.microsoft.com/office/powerpoint/2010/main" val="26448509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ho should respond:</a:t>
            </a:r>
            <a:endParaRPr lang="en-US" dirty="0"/>
          </a:p>
        </p:txBody>
      </p:sp>
      <p:sp>
        <p:nvSpPr>
          <p:cNvPr id="3" name="Content Placeholder 2"/>
          <p:cNvSpPr>
            <a:spLocks noGrp="1"/>
          </p:cNvSpPr>
          <p:nvPr>
            <p:ph idx="1"/>
          </p:nvPr>
        </p:nvSpPr>
        <p:spPr/>
        <p:txBody>
          <a:bodyPr/>
          <a:lstStyle/>
          <a:p>
            <a:r>
              <a:rPr lang="en-US" dirty="0"/>
              <a:t>Shift Supervisor</a:t>
            </a:r>
          </a:p>
          <a:p>
            <a:r>
              <a:rPr lang="en-US" dirty="0"/>
              <a:t>C.E.R.T. Sergeant</a:t>
            </a:r>
          </a:p>
          <a:p>
            <a:r>
              <a:rPr lang="en-US" dirty="0"/>
              <a:t>C.E.R.T. Officers  (If C.E.R.T. is available at your location)</a:t>
            </a:r>
          </a:p>
          <a:p>
            <a:r>
              <a:rPr lang="en-US" dirty="0"/>
              <a:t>S&amp;E Officers</a:t>
            </a:r>
          </a:p>
          <a:p>
            <a:r>
              <a:rPr lang="en-US" dirty="0"/>
              <a:t>Medical  (For possible injuries)</a:t>
            </a:r>
          </a:p>
          <a:p>
            <a:r>
              <a:rPr lang="en-US" dirty="0"/>
              <a:t>Maintenance</a:t>
            </a:r>
          </a:p>
          <a:p>
            <a:r>
              <a:rPr lang="en-US" dirty="0"/>
              <a:t>Available  custody officers (pull positions)</a:t>
            </a:r>
          </a:p>
          <a:p>
            <a:endParaRPr lang="en-US" dirty="0"/>
          </a:p>
          <a:p>
            <a:endParaRPr lang="en-US" dirty="0"/>
          </a:p>
        </p:txBody>
      </p:sp>
    </p:spTree>
    <p:extLst>
      <p:ext uri="{BB962C8B-B14F-4D97-AF65-F5344CB8AC3E}">
        <p14:creationId xmlns:p14="http://schemas.microsoft.com/office/powerpoint/2010/main" val="1961850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Situations</a:t>
            </a:r>
            <a:endParaRPr lang="en-US" dirty="0"/>
          </a:p>
        </p:txBody>
      </p:sp>
      <p:sp>
        <p:nvSpPr>
          <p:cNvPr id="3" name="Content Placeholder 2"/>
          <p:cNvSpPr>
            <a:spLocks noGrp="1"/>
          </p:cNvSpPr>
          <p:nvPr>
            <p:ph idx="1"/>
          </p:nvPr>
        </p:nvSpPr>
        <p:spPr/>
        <p:txBody>
          <a:bodyPr>
            <a:normAutofit/>
          </a:bodyPr>
          <a:lstStyle/>
          <a:p>
            <a:r>
              <a:rPr lang="en-US" dirty="0" smtClean="0"/>
              <a:t>This is to ensure that all staff are trained in emergency responses to ensure staff and inmate safety at all Nevada Department of Corrections locations.</a:t>
            </a:r>
          </a:p>
          <a:p>
            <a:r>
              <a:rPr lang="en-US" dirty="0" smtClean="0"/>
              <a:t>The Director is responsible for establishing regulations for the safety of staff and inmates.</a:t>
            </a:r>
          </a:p>
          <a:p>
            <a:r>
              <a:rPr lang="en-US" dirty="0" smtClean="0"/>
              <a:t>The Deputy Director is responsible to ensure the implementation of AR 404 to all facilities and institutions.</a:t>
            </a:r>
          </a:p>
          <a:p>
            <a:endParaRPr lang="en-US" dirty="0"/>
          </a:p>
        </p:txBody>
      </p:sp>
    </p:spTree>
    <p:extLst>
      <p:ext uri="{BB962C8B-B14F-4D97-AF65-F5344CB8AC3E}">
        <p14:creationId xmlns:p14="http://schemas.microsoft.com/office/powerpoint/2010/main" val="3391124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Situations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a:bodyPr>
          <a:lstStyle/>
          <a:p>
            <a:r>
              <a:rPr lang="en-US" sz="3200" dirty="0"/>
              <a:t>Wardens are responsible to develop and maintain a response plan detailing specific responses to emergency situations.</a:t>
            </a:r>
          </a:p>
          <a:p>
            <a:r>
              <a:rPr lang="en-US" sz="3200" dirty="0"/>
              <a:t>All Department employees are responsible to respond in accordance to the specific response defined by the Emergency Response Manual and operational plans for each Institution.</a:t>
            </a:r>
          </a:p>
        </p:txBody>
      </p:sp>
    </p:spTree>
    <p:extLst>
      <p:ext uri="{BB962C8B-B14F-4D97-AF65-F5344CB8AC3E}">
        <p14:creationId xmlns:p14="http://schemas.microsoft.com/office/powerpoint/2010/main" val="3476915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Emergency Situation Procedures</a:t>
            </a:r>
            <a:endParaRPr lang="en-US" dirty="0"/>
          </a:p>
        </p:txBody>
      </p:sp>
      <p:sp>
        <p:nvSpPr>
          <p:cNvPr id="3" name="Content Placeholder 2"/>
          <p:cNvSpPr>
            <a:spLocks noGrp="1"/>
          </p:cNvSpPr>
          <p:nvPr>
            <p:ph idx="1"/>
          </p:nvPr>
        </p:nvSpPr>
        <p:spPr/>
        <p:txBody>
          <a:bodyPr>
            <a:normAutofit/>
          </a:bodyPr>
          <a:lstStyle/>
          <a:p>
            <a:r>
              <a:rPr lang="en-US" sz="3200" dirty="0" smtClean="0"/>
              <a:t>If needed the Warden or Associate Warden will contact the P.I O. (Public Information Officer) with information about the emergency.</a:t>
            </a:r>
          </a:p>
          <a:p>
            <a:r>
              <a:rPr lang="en-US" sz="3200" dirty="0" smtClean="0"/>
              <a:t>The type of response(s) will depend on the type of alarm given and the position staff hold at the time of alarm.</a:t>
            </a:r>
          </a:p>
        </p:txBody>
      </p:sp>
    </p:spTree>
    <p:extLst>
      <p:ext uri="{BB962C8B-B14F-4D97-AF65-F5344CB8AC3E}">
        <p14:creationId xmlns:p14="http://schemas.microsoft.com/office/powerpoint/2010/main" val="3721360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Emergency Response Procedures</a:t>
            </a:r>
            <a:endParaRPr lang="en-US" dirty="0"/>
          </a:p>
        </p:txBody>
      </p:sp>
      <p:sp>
        <p:nvSpPr>
          <p:cNvPr id="3" name="Content Placeholder 2"/>
          <p:cNvSpPr>
            <a:spLocks noGrp="1"/>
          </p:cNvSpPr>
          <p:nvPr>
            <p:ph idx="1"/>
          </p:nvPr>
        </p:nvSpPr>
        <p:spPr/>
        <p:txBody>
          <a:bodyPr/>
          <a:lstStyle/>
          <a:p>
            <a:r>
              <a:rPr lang="en-US" sz="3200" dirty="0"/>
              <a:t>The Warden or his designee has overall command of the institution at all times.</a:t>
            </a:r>
          </a:p>
          <a:p>
            <a:r>
              <a:rPr lang="en-US" sz="3200" dirty="0"/>
              <a:t>In the event of an emergency no employee or volunteer  of the NDOC may leave the institution until a “code 4” or an all clear is given. Any traffic other than NDOC staff will not be granted access to the institution during an emergency.</a:t>
            </a:r>
          </a:p>
          <a:p>
            <a:endParaRPr lang="en-US" dirty="0"/>
          </a:p>
        </p:txBody>
      </p:sp>
    </p:spTree>
    <p:extLst>
      <p:ext uri="{BB962C8B-B14F-4D97-AF65-F5344CB8AC3E}">
        <p14:creationId xmlns:p14="http://schemas.microsoft.com/office/powerpoint/2010/main" val="3669693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Emergency Situation Procedures</a:t>
            </a:r>
            <a:endParaRPr lang="en-US" dirty="0"/>
          </a:p>
        </p:txBody>
      </p:sp>
      <p:sp>
        <p:nvSpPr>
          <p:cNvPr id="3" name="Content Placeholder 2"/>
          <p:cNvSpPr>
            <a:spLocks noGrp="1"/>
          </p:cNvSpPr>
          <p:nvPr>
            <p:ph idx="1"/>
          </p:nvPr>
        </p:nvSpPr>
        <p:spPr/>
        <p:txBody>
          <a:bodyPr>
            <a:normAutofit/>
          </a:bodyPr>
          <a:lstStyle/>
          <a:p>
            <a:r>
              <a:rPr lang="en-US" sz="3200" dirty="0" smtClean="0"/>
              <a:t>During </a:t>
            </a:r>
            <a:r>
              <a:rPr lang="en-US" sz="3200" dirty="0"/>
              <a:t>an emergency employees are subject to the performance of their duties which could be outside their normal job classification and normal duty periods.</a:t>
            </a:r>
          </a:p>
          <a:p>
            <a:r>
              <a:rPr lang="en-US" sz="3200" dirty="0"/>
              <a:t>For more specific information regarding emergencies and the response to them refer to the Confidential Emergency Response Manual maintained at each institution.</a:t>
            </a:r>
          </a:p>
          <a:p>
            <a:endParaRPr lang="en-US" dirty="0"/>
          </a:p>
        </p:txBody>
      </p:sp>
    </p:spTree>
    <p:extLst>
      <p:ext uri="{BB962C8B-B14F-4D97-AF65-F5344CB8AC3E}">
        <p14:creationId xmlns:p14="http://schemas.microsoft.com/office/powerpoint/2010/main" val="13032742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lstStyle/>
          <a:p>
            <a:r>
              <a:rPr lang="en-US" dirty="0" smtClean="0"/>
              <a:t>It is your responsibility to notify your supervisor if your physical/mailing address, home/cell phone number change so the recall roster can be updated with your most current info.</a:t>
            </a:r>
          </a:p>
          <a:p>
            <a:r>
              <a:rPr lang="en-US" dirty="0" smtClean="0"/>
              <a:t>The above info as well as your position number are maintained in a secure manner on the recall roster.</a:t>
            </a:r>
            <a:endParaRPr lang="en-US" dirty="0"/>
          </a:p>
        </p:txBody>
      </p:sp>
    </p:spTree>
    <p:extLst>
      <p:ext uri="{BB962C8B-B14F-4D97-AF65-F5344CB8AC3E}">
        <p14:creationId xmlns:p14="http://schemas.microsoft.com/office/powerpoint/2010/main" val="3414674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lstStyle/>
          <a:p>
            <a:r>
              <a:rPr lang="en-US" dirty="0" smtClean="0"/>
              <a:t>The shift supervisors maintains all necessary recall lists for their shifts.</a:t>
            </a:r>
          </a:p>
          <a:p>
            <a:r>
              <a:rPr lang="en-US" dirty="0" smtClean="0"/>
              <a:t>The assigned Associate Warden/designee will ensure  that all recall lists are accurately maintained and given to all appropriate locations inside the Institution.</a:t>
            </a:r>
            <a:endParaRPr lang="en-US" dirty="0"/>
          </a:p>
        </p:txBody>
      </p:sp>
    </p:spTree>
    <p:extLst>
      <p:ext uri="{BB962C8B-B14F-4D97-AF65-F5344CB8AC3E}">
        <p14:creationId xmlns:p14="http://schemas.microsoft.com/office/powerpoint/2010/main" val="23788536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Remember:</a:t>
            </a:r>
            <a:endParaRPr lang="en-US" dirty="0"/>
          </a:p>
        </p:txBody>
      </p:sp>
      <p:sp>
        <p:nvSpPr>
          <p:cNvPr id="3" name="Content Placeholder 2"/>
          <p:cNvSpPr>
            <a:spLocks noGrp="1"/>
          </p:cNvSpPr>
          <p:nvPr>
            <p:ph idx="1"/>
          </p:nvPr>
        </p:nvSpPr>
        <p:spPr/>
        <p:txBody>
          <a:bodyPr>
            <a:normAutofit/>
          </a:bodyPr>
          <a:lstStyle/>
          <a:p>
            <a:r>
              <a:rPr lang="en-US" sz="3600" dirty="0" smtClean="0"/>
              <a:t>It is your responsibility to locate the Emergency Response Manual for your institution and know what to do.</a:t>
            </a:r>
            <a:endParaRPr lang="en-US" sz="3600" dirty="0"/>
          </a:p>
        </p:txBody>
      </p:sp>
    </p:spTree>
    <p:extLst>
      <p:ext uri="{BB962C8B-B14F-4D97-AF65-F5344CB8AC3E}">
        <p14:creationId xmlns:p14="http://schemas.microsoft.com/office/powerpoint/2010/main" val="398734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Aharoni" pitchFamily="2" charset="-79"/>
                <a:cs typeface="Aharoni" pitchFamily="2" charset="-79"/>
              </a:rPr>
              <a:t>What’s an Emergency?</a:t>
            </a:r>
            <a:endParaRPr lang="en-US" sz="4000" dirty="0">
              <a:latin typeface="Aharoni" pitchFamily="2" charset="-79"/>
              <a:cs typeface="Aharoni" pitchFamily="2" charset="-79"/>
            </a:endParaRPr>
          </a:p>
        </p:txBody>
      </p:sp>
      <p:sp>
        <p:nvSpPr>
          <p:cNvPr id="3" name="Content Placeholder 2"/>
          <p:cNvSpPr>
            <a:spLocks noGrp="1"/>
          </p:cNvSpPr>
          <p:nvPr>
            <p:ph idx="1"/>
          </p:nvPr>
        </p:nvSpPr>
        <p:spPr/>
        <p:txBody>
          <a:bodyPr>
            <a:normAutofit fontScale="85000" lnSpcReduction="10000"/>
          </a:bodyPr>
          <a:lstStyle/>
          <a:p>
            <a:r>
              <a:rPr lang="en-US" sz="4400" dirty="0" smtClean="0"/>
              <a:t>(1) A situation requiring immediate action to protect life or prevent escape; </a:t>
            </a:r>
          </a:p>
          <a:p>
            <a:r>
              <a:rPr lang="en-US" sz="4400" dirty="0"/>
              <a:t>(2) A situation when maintaining control of inmates or operations within the institution appears to be outside the capability of the </a:t>
            </a:r>
            <a:r>
              <a:rPr lang="en-US" sz="4400" dirty="0" smtClean="0"/>
              <a:t>institutions</a:t>
            </a:r>
            <a:r>
              <a:rPr lang="en-US" sz="4400" dirty="0"/>
              <a:t> resources;</a:t>
            </a:r>
          </a:p>
          <a:p>
            <a:endParaRPr lang="en-US" sz="4400" dirty="0"/>
          </a:p>
        </p:txBody>
      </p:sp>
    </p:spTree>
    <p:extLst>
      <p:ext uri="{BB962C8B-B14F-4D97-AF65-F5344CB8AC3E}">
        <p14:creationId xmlns:p14="http://schemas.microsoft.com/office/powerpoint/2010/main" val="3928883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an Emergency?</a:t>
            </a:r>
            <a:endParaRPr lang="en-US" dirty="0"/>
          </a:p>
        </p:txBody>
      </p:sp>
      <p:sp>
        <p:nvSpPr>
          <p:cNvPr id="3" name="Content Placeholder 2"/>
          <p:cNvSpPr>
            <a:spLocks noGrp="1"/>
          </p:cNvSpPr>
          <p:nvPr>
            <p:ph idx="1"/>
          </p:nvPr>
        </p:nvSpPr>
        <p:spPr/>
        <p:txBody>
          <a:bodyPr>
            <a:normAutofit/>
          </a:bodyPr>
          <a:lstStyle/>
          <a:p>
            <a:r>
              <a:rPr lang="en-US" sz="4400" dirty="0"/>
              <a:t>(3) Lives are in immediate danger or the large scale destruction of state property</a:t>
            </a:r>
          </a:p>
          <a:p>
            <a:r>
              <a:rPr lang="en-US" sz="4400" dirty="0"/>
              <a:t>(4) Major disturbances including riots, mass escape and disasters</a:t>
            </a:r>
          </a:p>
        </p:txBody>
      </p:sp>
    </p:spTree>
    <p:extLst>
      <p:ext uri="{BB962C8B-B14F-4D97-AF65-F5344CB8AC3E}">
        <p14:creationId xmlns:p14="http://schemas.microsoft.com/office/powerpoint/2010/main" val="12658463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Emergency Situations</a:t>
            </a:r>
            <a:br>
              <a:rPr lang="en-US" dirty="0" smtClean="0"/>
            </a:br>
            <a:r>
              <a:rPr lang="en-US" dirty="0" smtClean="0">
                <a:latin typeface="Agency FB" pitchFamily="34" charset="0"/>
              </a:rPr>
              <a:t>Would you know what to do:</a:t>
            </a:r>
            <a:endParaRPr lang="en-US" dirty="0">
              <a:latin typeface="Agency FB" pitchFamily="34" charset="0"/>
            </a:endParaRPr>
          </a:p>
        </p:txBody>
      </p:sp>
      <p:sp>
        <p:nvSpPr>
          <p:cNvPr id="3" name="Content Placeholder 2"/>
          <p:cNvSpPr>
            <a:spLocks noGrp="1"/>
          </p:cNvSpPr>
          <p:nvPr>
            <p:ph idx="1"/>
          </p:nvPr>
        </p:nvSpPr>
        <p:spPr>
          <a:xfrm>
            <a:off x="457200" y="1447800"/>
            <a:ext cx="8229600" cy="4709160"/>
          </a:xfrm>
        </p:spPr>
        <p:txBody>
          <a:bodyPr>
            <a:normAutofit fontScale="92500" lnSpcReduction="20000"/>
          </a:bodyPr>
          <a:lstStyle/>
          <a:p>
            <a:r>
              <a:rPr lang="en-US" dirty="0" smtClean="0"/>
              <a:t>Violence in the Workplace</a:t>
            </a:r>
          </a:p>
          <a:p>
            <a:r>
              <a:rPr lang="en-US" dirty="0" smtClean="0"/>
              <a:t>Blackout/Power Failure</a:t>
            </a:r>
          </a:p>
          <a:p>
            <a:r>
              <a:rPr lang="en-US" dirty="0" smtClean="0"/>
              <a:t>Earthquake/Flood</a:t>
            </a:r>
          </a:p>
          <a:p>
            <a:r>
              <a:rPr lang="en-US" dirty="0" smtClean="0"/>
              <a:t>Acts of Terrorism</a:t>
            </a:r>
          </a:p>
          <a:p>
            <a:r>
              <a:rPr lang="en-US" dirty="0" smtClean="0"/>
              <a:t>Riot</a:t>
            </a:r>
          </a:p>
          <a:p>
            <a:r>
              <a:rPr lang="en-US" dirty="0" smtClean="0"/>
              <a:t>Bomb Threat</a:t>
            </a:r>
          </a:p>
          <a:p>
            <a:r>
              <a:rPr lang="en-US" dirty="0" smtClean="0"/>
              <a:t>Hazardous Materials Accident</a:t>
            </a:r>
          </a:p>
          <a:p>
            <a:r>
              <a:rPr lang="en-US" dirty="0" smtClean="0"/>
              <a:t>Hostage</a:t>
            </a:r>
          </a:p>
          <a:p>
            <a:r>
              <a:rPr lang="en-US" dirty="0" smtClean="0"/>
              <a:t>Fire/Explosion</a:t>
            </a:r>
          </a:p>
          <a:p>
            <a:r>
              <a:rPr lang="en-US" dirty="0" smtClean="0"/>
              <a:t>Medical Emergencies</a:t>
            </a:r>
          </a:p>
          <a:p>
            <a:r>
              <a:rPr lang="en-US" dirty="0" smtClean="0"/>
              <a:t>Critical Incidents</a:t>
            </a:r>
            <a:endParaRPr lang="en-US" dirty="0"/>
          </a:p>
        </p:txBody>
      </p:sp>
    </p:spTree>
    <p:extLst>
      <p:ext uri="{BB962C8B-B14F-4D97-AF65-F5344CB8AC3E}">
        <p14:creationId xmlns:p14="http://schemas.microsoft.com/office/powerpoint/2010/main" val="1920514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Aharoni" pitchFamily="2" charset="-79"/>
                <a:cs typeface="Aharoni" pitchFamily="2" charset="-79"/>
              </a:rPr>
              <a:t>Emergency Response</a:t>
            </a:r>
            <a:endParaRPr lang="en-US" sz="3600" dirty="0">
              <a:latin typeface="Aharoni" pitchFamily="2" charset="-79"/>
              <a:cs typeface="Aharoni" pitchFamily="2" charset="-79"/>
            </a:endParaRPr>
          </a:p>
        </p:txBody>
      </p:sp>
      <p:sp>
        <p:nvSpPr>
          <p:cNvPr id="3" name="Content Placeholder 2"/>
          <p:cNvSpPr>
            <a:spLocks noGrp="1"/>
          </p:cNvSpPr>
          <p:nvPr>
            <p:ph idx="1"/>
          </p:nvPr>
        </p:nvSpPr>
        <p:spPr/>
        <p:txBody>
          <a:bodyPr>
            <a:normAutofit lnSpcReduction="10000"/>
          </a:bodyPr>
          <a:lstStyle/>
          <a:p>
            <a:r>
              <a:rPr lang="en-US" dirty="0" smtClean="0"/>
              <a:t>NDOC policy spells out the requirements for all NDOC facilities. Each facility </a:t>
            </a:r>
            <a:r>
              <a:rPr lang="en-US" smtClean="0"/>
              <a:t>has their </a:t>
            </a:r>
            <a:r>
              <a:rPr lang="en-US" dirty="0" smtClean="0"/>
              <a:t>own site specific emergency plan. You can get with your supervisor to review your facilities Emergency Procedures if you have questions.</a:t>
            </a:r>
          </a:p>
          <a:p>
            <a:endParaRPr lang="en-US" dirty="0"/>
          </a:p>
          <a:p>
            <a:r>
              <a:rPr lang="en-US" dirty="0" smtClean="0"/>
              <a:t>There are three different levels of emergencies,</a:t>
            </a:r>
          </a:p>
          <a:p>
            <a:r>
              <a:rPr lang="en-US" dirty="0" smtClean="0"/>
              <a:t>Level 1</a:t>
            </a:r>
          </a:p>
          <a:p>
            <a:r>
              <a:rPr lang="en-US" dirty="0" smtClean="0"/>
              <a:t>Level 2</a:t>
            </a:r>
          </a:p>
          <a:p>
            <a:r>
              <a:rPr lang="en-US" dirty="0" smtClean="0"/>
              <a:t>Level 3</a:t>
            </a:r>
            <a:endParaRPr lang="en-US" dirty="0"/>
          </a:p>
        </p:txBody>
      </p:sp>
    </p:spTree>
    <p:extLst>
      <p:ext uri="{BB962C8B-B14F-4D97-AF65-F5344CB8AC3E}">
        <p14:creationId xmlns:p14="http://schemas.microsoft.com/office/powerpoint/2010/main" val="2858172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Response cont.</a:t>
            </a:r>
            <a:endParaRPr lang="en-US" dirty="0"/>
          </a:p>
        </p:txBody>
      </p:sp>
      <p:sp>
        <p:nvSpPr>
          <p:cNvPr id="3" name="Content Placeholder 2"/>
          <p:cNvSpPr>
            <a:spLocks noGrp="1"/>
          </p:cNvSpPr>
          <p:nvPr>
            <p:ph idx="1"/>
          </p:nvPr>
        </p:nvSpPr>
        <p:spPr/>
        <p:txBody>
          <a:bodyPr>
            <a:normAutofit/>
          </a:bodyPr>
          <a:lstStyle/>
          <a:p>
            <a:pPr marL="137160" indent="0">
              <a:buNone/>
            </a:pPr>
            <a:r>
              <a:rPr lang="en-US" sz="3200" dirty="0" smtClean="0"/>
              <a:t>Level I:  In the case of small incidents where a minimal commitment of resources is required to immediately resolve the emergency, a level one response will be announced. An example of such an emergency might be an Inmate on Inmate fight (cellmates). The following available resources will immediately respond to the designated location:</a:t>
            </a:r>
          </a:p>
          <a:p>
            <a:pPr marL="137160" indent="0">
              <a:buNone/>
            </a:pPr>
            <a:endParaRPr lang="en-US" sz="1800" dirty="0" smtClean="0"/>
          </a:p>
          <a:p>
            <a:pPr marL="137160" indent="0">
              <a:buNone/>
            </a:pPr>
            <a:endParaRPr lang="en-US" sz="1600" dirty="0" smtClean="0"/>
          </a:p>
          <a:p>
            <a:endParaRPr lang="en-US" dirty="0"/>
          </a:p>
        </p:txBody>
      </p:sp>
    </p:spTree>
    <p:extLst>
      <p:ext uri="{BB962C8B-B14F-4D97-AF65-F5344CB8AC3E}">
        <p14:creationId xmlns:p14="http://schemas.microsoft.com/office/powerpoint/2010/main" val="891801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a:t>
            </a:r>
            <a:r>
              <a:rPr lang="en-US" dirty="0" smtClean="0"/>
              <a:t>ho should respond:</a:t>
            </a:r>
            <a:endParaRPr lang="en-US" dirty="0"/>
          </a:p>
        </p:txBody>
      </p:sp>
      <p:sp>
        <p:nvSpPr>
          <p:cNvPr id="3" name="Content Placeholder 2"/>
          <p:cNvSpPr>
            <a:spLocks noGrp="1"/>
          </p:cNvSpPr>
          <p:nvPr>
            <p:ph idx="1"/>
          </p:nvPr>
        </p:nvSpPr>
        <p:spPr/>
        <p:txBody>
          <a:bodyPr/>
          <a:lstStyle/>
          <a:p>
            <a:r>
              <a:rPr lang="en-US" sz="3200" dirty="0" smtClean="0"/>
              <a:t>Shift Supervisor (Incident Commander)</a:t>
            </a:r>
          </a:p>
          <a:p>
            <a:pPr marL="137160" indent="0">
              <a:buNone/>
            </a:pPr>
            <a:r>
              <a:rPr lang="en-US" sz="3200" dirty="0" smtClean="0"/>
              <a:t>   C.E.R.T</a:t>
            </a:r>
            <a:r>
              <a:rPr lang="en-US" sz="3200" dirty="0"/>
              <a:t>. Sergeant</a:t>
            </a:r>
          </a:p>
          <a:p>
            <a:pPr marL="137160" indent="0">
              <a:buNone/>
            </a:pPr>
            <a:r>
              <a:rPr lang="en-US" sz="3200" dirty="0" smtClean="0"/>
              <a:t>   C.E.R.T</a:t>
            </a:r>
            <a:r>
              <a:rPr lang="en-US" sz="3200" dirty="0"/>
              <a:t>. Officers   (If C.E.R.T. is </a:t>
            </a:r>
            <a:r>
              <a:rPr lang="en-US" sz="3200" dirty="0" smtClean="0"/>
              <a:t>available       at </a:t>
            </a:r>
            <a:r>
              <a:rPr lang="en-US" sz="3200" dirty="0" smtClean="0"/>
              <a:t>your </a:t>
            </a:r>
            <a:r>
              <a:rPr lang="en-US" sz="3200" dirty="0"/>
              <a:t>location)</a:t>
            </a:r>
          </a:p>
          <a:p>
            <a:pPr marL="137160" indent="0">
              <a:buNone/>
            </a:pPr>
            <a:r>
              <a:rPr lang="en-US" sz="3200" dirty="0" smtClean="0"/>
              <a:t>   S&amp;E  </a:t>
            </a:r>
            <a:r>
              <a:rPr lang="en-US" sz="3200" dirty="0"/>
              <a:t>Officers</a:t>
            </a:r>
          </a:p>
          <a:p>
            <a:pPr marL="137160" indent="0">
              <a:buNone/>
            </a:pPr>
            <a:r>
              <a:rPr lang="en-US" sz="3200" dirty="0" smtClean="0"/>
              <a:t>   Medical </a:t>
            </a:r>
            <a:r>
              <a:rPr lang="en-US" sz="3200" dirty="0"/>
              <a:t>Staff  (For possible injuries)</a:t>
            </a:r>
          </a:p>
          <a:p>
            <a:pPr marL="137160" indent="0">
              <a:buNone/>
            </a:pPr>
            <a:r>
              <a:rPr lang="en-US" sz="3200" dirty="0" smtClean="0"/>
              <a:t>   Maintenance</a:t>
            </a:r>
            <a:endParaRPr lang="en-US" sz="3200" dirty="0"/>
          </a:p>
          <a:p>
            <a:endParaRPr lang="en-US" dirty="0"/>
          </a:p>
        </p:txBody>
      </p:sp>
    </p:spTree>
    <p:extLst>
      <p:ext uri="{BB962C8B-B14F-4D97-AF65-F5344CB8AC3E}">
        <p14:creationId xmlns:p14="http://schemas.microsoft.com/office/powerpoint/2010/main" val="1653898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Response Cont.</a:t>
            </a:r>
            <a:endParaRPr lang="en-US" dirty="0"/>
          </a:p>
        </p:txBody>
      </p:sp>
      <p:sp>
        <p:nvSpPr>
          <p:cNvPr id="3" name="Content Placeholder 2"/>
          <p:cNvSpPr>
            <a:spLocks noGrp="1"/>
          </p:cNvSpPr>
          <p:nvPr>
            <p:ph idx="1"/>
          </p:nvPr>
        </p:nvSpPr>
        <p:spPr>
          <a:xfrm>
            <a:off x="457200" y="1676400"/>
            <a:ext cx="8229600" cy="4709160"/>
          </a:xfrm>
        </p:spPr>
        <p:txBody>
          <a:bodyPr>
            <a:noAutofit/>
          </a:bodyPr>
          <a:lstStyle/>
          <a:p>
            <a:r>
              <a:rPr lang="en-US" dirty="0" smtClean="0"/>
              <a:t>Level II:  In the case of a moderately sized incident where a moderate commitment of resources is immediately required to adequately resolve the emergency, a level two response will be announced. An example of such an emergency might be multiple Inmates fighting on a tier. When announced the following available resources will immediately respond to the designated location:</a:t>
            </a:r>
          </a:p>
        </p:txBody>
      </p:sp>
    </p:spTree>
    <p:extLst>
      <p:ext uri="{BB962C8B-B14F-4D97-AF65-F5344CB8AC3E}">
        <p14:creationId xmlns:p14="http://schemas.microsoft.com/office/powerpoint/2010/main" val="3483890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ho should respond:</a:t>
            </a:r>
            <a:endParaRPr lang="en-US" dirty="0"/>
          </a:p>
        </p:txBody>
      </p:sp>
      <p:sp>
        <p:nvSpPr>
          <p:cNvPr id="3" name="Content Placeholder 2"/>
          <p:cNvSpPr>
            <a:spLocks noGrp="1"/>
          </p:cNvSpPr>
          <p:nvPr>
            <p:ph idx="1"/>
          </p:nvPr>
        </p:nvSpPr>
        <p:spPr/>
        <p:txBody>
          <a:bodyPr/>
          <a:lstStyle/>
          <a:p>
            <a:r>
              <a:rPr lang="en-US" dirty="0"/>
              <a:t>Shift Supervisor </a:t>
            </a:r>
          </a:p>
          <a:p>
            <a:r>
              <a:rPr lang="en-US" dirty="0"/>
              <a:t>C.E.R.T. Sergeant</a:t>
            </a:r>
          </a:p>
          <a:p>
            <a:r>
              <a:rPr lang="en-US" dirty="0"/>
              <a:t>C.E.R.T. Officers  (If C.E.R.T. is available at  your location)</a:t>
            </a:r>
          </a:p>
          <a:p>
            <a:r>
              <a:rPr lang="en-US" dirty="0"/>
              <a:t>S&amp;E Officers</a:t>
            </a:r>
          </a:p>
          <a:p>
            <a:r>
              <a:rPr lang="en-US" dirty="0"/>
              <a:t>Medical  (For possible injuries)</a:t>
            </a:r>
          </a:p>
          <a:p>
            <a:r>
              <a:rPr lang="en-US" dirty="0"/>
              <a:t>Maintenance</a:t>
            </a:r>
          </a:p>
          <a:p>
            <a:r>
              <a:rPr lang="en-US" dirty="0"/>
              <a:t>Available  custody officers (pull positions)</a:t>
            </a:r>
          </a:p>
          <a:p>
            <a:endParaRPr lang="en-US" dirty="0"/>
          </a:p>
        </p:txBody>
      </p:sp>
    </p:spTree>
    <p:extLst>
      <p:ext uri="{BB962C8B-B14F-4D97-AF65-F5344CB8AC3E}">
        <p14:creationId xmlns:p14="http://schemas.microsoft.com/office/powerpoint/2010/main" val="32785090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698</TotalTime>
  <Words>1172</Words>
  <Application>Microsoft Office PowerPoint</Application>
  <PresentationFormat>On-screen Show (4:3)</PresentationFormat>
  <Paragraphs>111</Paragraphs>
  <Slides>19</Slides>
  <Notes>11</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Apex</vt:lpstr>
      <vt:lpstr>Emergency Response</vt:lpstr>
      <vt:lpstr>What’s an Emergency?</vt:lpstr>
      <vt:lpstr>What’s an Emergency?</vt:lpstr>
      <vt:lpstr>Emergency Situations Would you know what to do:</vt:lpstr>
      <vt:lpstr>Emergency Response</vt:lpstr>
      <vt:lpstr>Emergency Response cont.</vt:lpstr>
      <vt:lpstr>Who should respond:</vt:lpstr>
      <vt:lpstr>Emergency Response Cont.</vt:lpstr>
      <vt:lpstr>Who should respond:</vt:lpstr>
      <vt:lpstr>Emergency Response Cont.</vt:lpstr>
      <vt:lpstr>Who should respond:</vt:lpstr>
      <vt:lpstr>Emergency Situations</vt:lpstr>
      <vt:lpstr>Emergency Situations Cont:</vt:lpstr>
      <vt:lpstr>Emergency Situation Procedures</vt:lpstr>
      <vt:lpstr>Emergency Response Procedures</vt:lpstr>
      <vt:lpstr>Emergency Situation Procedures</vt:lpstr>
      <vt:lpstr>Remember:</vt:lpstr>
      <vt:lpstr>Remember:</vt:lpstr>
      <vt:lpstr>Remember: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Emergency Response</dc:title>
  <dc:creator>Mark J Boyd</dc:creator>
  <cp:lastModifiedBy>Mark J Boyd</cp:lastModifiedBy>
  <cp:revision>66</cp:revision>
  <dcterms:created xsi:type="dcterms:W3CDTF">2020-01-08T18:46:51Z</dcterms:created>
  <dcterms:modified xsi:type="dcterms:W3CDTF">2020-01-22T15:53:30Z</dcterms:modified>
</cp:coreProperties>
</file>