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99"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300" r:id="rId19"/>
    <p:sldId id="301"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2" autoAdjust="0"/>
    <p:restoredTop sz="68176" autoAdjust="0"/>
  </p:normalViewPr>
  <p:slideViewPr>
    <p:cSldViewPr>
      <p:cViewPr>
        <p:scale>
          <a:sx n="75" d="100"/>
          <a:sy n="75" d="100"/>
        </p:scale>
        <p:origin x="-55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E3512-9CE1-4F15-9244-884A979AB06F}" type="datetimeFigureOut">
              <a:rPr lang="en-US" smtClean="0"/>
              <a:t>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15A33-8FC6-4E73-AE0A-159CE0FC4C1F}" type="slidenum">
              <a:rPr lang="en-US" smtClean="0"/>
              <a:t>‹#›</a:t>
            </a:fld>
            <a:endParaRPr lang="en-US"/>
          </a:p>
        </p:txBody>
      </p:sp>
    </p:spTree>
    <p:extLst>
      <p:ext uri="{BB962C8B-B14F-4D97-AF65-F5344CB8AC3E}">
        <p14:creationId xmlns:p14="http://schemas.microsoft.com/office/powerpoint/2010/main" val="139122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typical crime scene,</a:t>
            </a:r>
            <a:r>
              <a:rPr lang="en-US" baseline="0" dirty="0" smtClean="0"/>
              <a:t> there is no typical body of evidence and there is no typical investigation approach.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a:t>
            </a:fld>
            <a:endParaRPr lang="en-US"/>
          </a:p>
        </p:txBody>
      </p:sp>
    </p:spTree>
    <p:extLst>
      <p:ext uri="{BB962C8B-B14F-4D97-AF65-F5344CB8AC3E}">
        <p14:creationId xmlns:p14="http://schemas.microsoft.com/office/powerpoint/2010/main" val="319847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(PO#B 3i) 	</a:t>
            </a:r>
            <a:r>
              <a:rPr lang="en-US" sz="1200" kern="1200" dirty="0" smtClean="0">
                <a:solidFill>
                  <a:schemeClr val="tx1"/>
                </a:solidFill>
                <a:effectLst/>
                <a:latin typeface="+mn-lt"/>
                <a:ea typeface="+mn-ea"/>
                <a:cs typeface="+mn-cs"/>
              </a:rPr>
              <a:t>Prepare a diagram/sketch of the scene. </a:t>
            </a:r>
          </a:p>
          <a:p>
            <a:r>
              <a:rPr lang="en-US" sz="1200" kern="1200" dirty="0" smtClean="0">
                <a:solidFill>
                  <a:schemeClr val="tx1"/>
                </a:solidFill>
                <a:effectLst/>
                <a:latin typeface="+mn-lt"/>
                <a:ea typeface="+mn-ea"/>
                <a:cs typeface="+mn-cs"/>
              </a:rPr>
              <a:t>	1.	A diagram establishes a permanent record of; items, conditions and distance/size relationships. 				Diagrams supplement photographs and videos. </a:t>
            </a:r>
          </a:p>
          <a:p>
            <a:r>
              <a:rPr lang="en-US" sz="1200" kern="1200" dirty="0" smtClean="0">
                <a:solidFill>
                  <a:schemeClr val="tx1"/>
                </a:solidFill>
                <a:effectLst/>
                <a:latin typeface="+mn-lt"/>
                <a:ea typeface="+mn-ea"/>
                <a:cs typeface="+mn-cs"/>
              </a:rPr>
              <a:t>	2.	A rough sketch is drawn at the scene and changes are not made once you-have left the scene.</a:t>
            </a:r>
          </a:p>
          <a:p>
            <a:r>
              <a:rPr lang="en-US" sz="1200" b="1" kern="1200" dirty="0" smtClean="0">
                <a:solidFill>
                  <a:schemeClr val="tx1"/>
                </a:solidFill>
                <a:effectLst/>
                <a:latin typeface="+mn-lt"/>
                <a:ea typeface="+mn-ea"/>
                <a:cs typeface="+mn-cs"/>
              </a:rPr>
              <a:t>Sketches should contain sufficient measurements, locations of</a:t>
            </a:r>
          </a:p>
          <a:p>
            <a:r>
              <a:rPr lang="en-US" sz="1200" b="1" kern="1200" dirty="0" smtClean="0">
                <a:solidFill>
                  <a:schemeClr val="tx1"/>
                </a:solidFill>
                <a:effectLst/>
                <a:latin typeface="+mn-lt"/>
                <a:ea typeface="+mn-ea"/>
                <a:cs typeface="+mn-cs"/>
              </a:rPr>
              <a:t>evidence items and details to be used as a model for a drawn to scale</a:t>
            </a:r>
          </a:p>
          <a:p>
            <a:r>
              <a:rPr lang="en-US" sz="1200" b="1" kern="1200" dirty="0" smtClean="0">
                <a:solidFill>
                  <a:schemeClr val="tx1"/>
                </a:solidFill>
                <a:effectLst/>
                <a:latin typeface="+mn-lt"/>
                <a:ea typeface="+mn-ea"/>
                <a:cs typeface="+mn-cs"/>
              </a:rPr>
              <a:t>diagram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accurate and consistent measurements and triangulate for exact distance. </a:t>
            </a:r>
          </a:p>
          <a:p>
            <a:r>
              <a:rPr lang="en-US" sz="1200" kern="1200" dirty="0" smtClean="0">
                <a:solidFill>
                  <a:schemeClr val="tx1"/>
                </a:solidFill>
                <a:effectLst/>
                <a:latin typeface="+mn-lt"/>
                <a:ea typeface="+mn-ea"/>
                <a:cs typeface="+mn-cs"/>
              </a:rPr>
              <a:t>Follow all department procedures for completing a sketch/diagram.</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10</a:t>
            </a:fld>
            <a:endParaRPr lang="en-US"/>
          </a:p>
        </p:txBody>
      </p:sp>
    </p:spTree>
    <p:extLst>
      <p:ext uri="{BB962C8B-B14F-4D97-AF65-F5344CB8AC3E}">
        <p14:creationId xmlns:p14="http://schemas.microsoft.com/office/powerpoint/2010/main" val="387316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Field</a:t>
            </a:r>
            <a:r>
              <a:rPr lang="en-US" sz="1200" kern="1200" baseline="0" dirty="0" smtClean="0">
                <a:solidFill>
                  <a:schemeClr val="tx1"/>
                </a:solidFill>
                <a:effectLst/>
                <a:latin typeface="+mn-lt"/>
                <a:ea typeface="+mn-ea"/>
                <a:cs typeface="+mn-cs"/>
              </a:rPr>
              <a:t> notes: (PO#B 4I)</a:t>
            </a:r>
            <a:endParaRPr lang="en-US" sz="1200" kern="1200" dirty="0" smtClean="0">
              <a:solidFill>
                <a:schemeClr val="tx1"/>
              </a:solidFill>
              <a:effectLst/>
              <a:latin typeface="+mn-lt"/>
              <a:ea typeface="+mn-ea"/>
              <a:cs typeface="+mn-cs"/>
            </a:endParaRPr>
          </a:p>
          <a:p>
            <a:pPr marL="228600" indent="-228600">
              <a:buAutoNum type="arabicParenBoth"/>
            </a:pPr>
            <a:r>
              <a:rPr lang="en-US" sz="1200" kern="1200" dirty="0" smtClean="0">
                <a:solidFill>
                  <a:schemeClr val="tx1"/>
                </a:solidFill>
                <a:effectLst/>
                <a:latin typeface="+mn-lt"/>
                <a:ea typeface="+mn-ea"/>
                <a:cs typeface="+mn-cs"/>
              </a:rPr>
              <a:t>Refers to notes created by the note taker during the investigation of fieldwork to remember and record the behaviors, activities, events, and other features of an observation. </a:t>
            </a:r>
          </a:p>
          <a:p>
            <a:pPr marL="228600" indent="-228600">
              <a:buAutoNum type="arabicParenBoth"/>
            </a:pPr>
            <a:endParaRPr lang="en-US" sz="1200" kern="1200" dirty="0" smtClean="0">
              <a:solidFill>
                <a:schemeClr val="tx1"/>
              </a:solidFill>
              <a:effectLst/>
              <a:latin typeface="+mn-lt"/>
              <a:ea typeface="+mn-ea"/>
              <a:cs typeface="+mn-cs"/>
            </a:endParaRPr>
          </a:p>
          <a:p>
            <a:pPr marL="228600" indent="-228600">
              <a:buAutoNum type="arabicParenBoth"/>
            </a:pPr>
            <a:r>
              <a:rPr lang="en-US" sz="1200" kern="1200" dirty="0" smtClean="0">
                <a:solidFill>
                  <a:schemeClr val="tx1"/>
                </a:solidFill>
                <a:effectLst/>
                <a:latin typeface="+mn-lt"/>
                <a:ea typeface="+mn-ea"/>
                <a:cs typeface="+mn-cs"/>
              </a:rPr>
              <a:t>Field notes are intended to be used as the basis to produce meaning and an understanding! of the event, or crime scene. </a:t>
            </a:r>
          </a:p>
          <a:p>
            <a:pPr marL="228600" indent="-228600">
              <a:buAutoNum type="arabicParenBoth"/>
            </a:pPr>
            <a:endParaRPr lang="en-US" sz="1200" kern="1200" dirty="0" smtClean="0">
              <a:solidFill>
                <a:schemeClr val="tx1"/>
              </a:solidFill>
              <a:effectLst/>
              <a:latin typeface="+mn-lt"/>
              <a:ea typeface="+mn-ea"/>
              <a:cs typeface="+mn-cs"/>
            </a:endParaRPr>
          </a:p>
          <a:p>
            <a:pPr marL="228600" indent="-228600">
              <a:buAutoNum type="arabicParenBoth"/>
            </a:pPr>
            <a:r>
              <a:rPr lang="en-US" sz="1200" kern="1200" dirty="0" smtClean="0">
                <a:solidFill>
                  <a:schemeClr val="tx1"/>
                </a:solidFill>
                <a:effectLst/>
                <a:latin typeface="+mn-lt"/>
                <a:ea typeface="+mn-ea"/>
                <a:cs typeface="+mn-cs"/>
              </a:rPr>
              <a:t>The notes maybe an observation, statements (s) and any 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 to assist in the preparation of reports.</a:t>
            </a:r>
          </a:p>
          <a:p>
            <a:pPr marL="228600" indent="-228600">
              <a:buAutoNum type="arabicParenBoth"/>
            </a:pPr>
            <a:endParaRPr lang="en-US" sz="1200" kern="1200" dirty="0" smtClean="0">
              <a:solidFill>
                <a:schemeClr val="tx1"/>
              </a:solidFill>
              <a:effectLst/>
              <a:latin typeface="+mn-lt"/>
              <a:ea typeface="+mn-ea"/>
              <a:cs typeface="+mn-cs"/>
            </a:endParaRPr>
          </a:p>
          <a:p>
            <a:pPr marL="228600" indent="-228600">
              <a:buAutoNum type="arabicParenBoth"/>
            </a:pPr>
            <a:r>
              <a:rPr lang="en-US" sz="1200" kern="1200" dirty="0" smtClean="0">
                <a:solidFill>
                  <a:schemeClr val="tx1"/>
                </a:solidFill>
                <a:effectLst/>
                <a:latin typeface="+mn-lt"/>
                <a:ea typeface="+mn-ea"/>
                <a:cs typeface="+mn-cs"/>
              </a:rPr>
              <a:t> Notes need to be accurate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organized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preparing an official report. (Follow your department policy on note taking and destruction of notes)</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11</a:t>
            </a:fld>
            <a:endParaRPr lang="en-US"/>
          </a:p>
        </p:txBody>
      </p:sp>
    </p:spTree>
    <p:extLst>
      <p:ext uri="{BB962C8B-B14F-4D97-AF65-F5344CB8AC3E}">
        <p14:creationId xmlns:p14="http://schemas.microsoft.com/office/powerpoint/2010/main" val="216833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(Survey/Search methods for Crime Scene Evidence (PO# C 1-4)</a:t>
            </a:r>
          </a:p>
          <a:p>
            <a:endParaRPr lang="en-US" dirty="0" smtClean="0"/>
          </a:p>
          <a:p>
            <a:r>
              <a:rPr lang="en-US" dirty="0" smtClean="0"/>
              <a:t>	</a:t>
            </a:r>
            <a:r>
              <a:rPr lang="en-US" sz="1200" kern="1200" dirty="0" smtClean="0">
                <a:solidFill>
                  <a:schemeClr val="tx1"/>
                </a:solidFill>
                <a:effectLst/>
                <a:latin typeface="+mn-lt"/>
                <a:ea typeface="+mn-ea"/>
                <a:cs typeface="+mn-cs"/>
              </a:rPr>
              <a:t>The purpose of crime scene investigation is to help establish what happened (crime scene reconstruction) and to identify the responsible person. This is done by carefully documenting the conditions at a crime scene and recognizing all relevant physical evidence. The ability to recognize and properly collect physical evidence is oftentimes critical to both solving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prosecuting violent crimes. It is no exaggeration to say that in the majority of cases, the law enforcement officer who protects and searches a crime scene plays a critical role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determining whether physical evidence will be used in solving or prosecuting violent crimes.</a:t>
            </a:r>
          </a:p>
          <a:p>
            <a:r>
              <a:rPr lang="en-US" sz="1200" kern="1200" dirty="0" smtClean="0">
                <a:solidFill>
                  <a:schemeClr val="tx1"/>
                </a:solidFill>
                <a:effectLst/>
                <a:latin typeface="+mn-lt"/>
                <a:ea typeface="+mn-ea"/>
                <a:cs typeface="+mn-cs"/>
              </a:rPr>
              <a:t>Types of crime scene searches:</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12</a:t>
            </a:fld>
            <a:endParaRPr lang="en-US"/>
          </a:p>
        </p:txBody>
      </p:sp>
    </p:spTree>
    <p:extLst>
      <p:ext uri="{BB962C8B-B14F-4D97-AF65-F5344CB8AC3E}">
        <p14:creationId xmlns:p14="http://schemas.microsoft.com/office/powerpoint/2010/main" val="416897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sz="1200" kern="1200" dirty="0" smtClean="0">
                <a:solidFill>
                  <a:schemeClr val="tx1"/>
                </a:solidFill>
                <a:effectLst/>
                <a:latin typeface="+mn-lt"/>
                <a:ea typeface="+mn-ea"/>
                <a:cs typeface="+mn-cs"/>
              </a:rPr>
              <a:t>Strip Search: (lower left picture) Commonly used when searching a large area looking for a large object.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Explorers will stand in one long line and all walk the same direction. Stakes and string can also be used to create ‘Lanes” for which each Explorer would be responsible.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Grid Search: (Upper right) </a:t>
            </a:r>
            <a:r>
              <a:rPr lang="en-US" sz="1200" b="1" u="sng" kern="1200" dirty="0" smtClean="0">
                <a:solidFill>
                  <a:srgbClr val="000000"/>
                </a:solidFill>
                <a:effectLst/>
                <a:latin typeface="+mn-lt"/>
                <a:ea typeface="+mn-ea"/>
                <a:cs typeface="+mn-cs"/>
              </a:rPr>
              <a:t>This is the most thorough search technique. </a:t>
            </a:r>
            <a:r>
              <a:rPr lang="en-US" sz="1200" kern="1200" dirty="0" smtClean="0">
                <a:solidFill>
                  <a:schemeClr val="tx1"/>
                </a:solidFill>
                <a:effectLst/>
                <a:latin typeface="+mn-lt"/>
                <a:ea typeface="+mn-ea"/>
                <a:cs typeface="+mn-cs"/>
              </a:rPr>
              <a:t>Similar to a strip search but also done in opposite directions.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Elevation Zone Search: This type of search is used with indoor crime scene where evidence may be on the walls or in the ceiling (example: bullet holes, blood splatters etc.)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Zone Search: (lower right) The Team Leader should observe and supervise the search while other team members perform the search. With a zone search items are unlikely to be missed.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Spiral Search: (upper left) Commonly used when looking for an object that is suspected to be a specific distance from another, for example: shell casing from a gun or an object thrown by hand from a specific location, but thrown in an unknown direction. A stake in the center with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string attached will assure proper distance and avoid overlapping already searched areas or missing areas not yet searched.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13</a:t>
            </a:fld>
            <a:endParaRPr lang="en-US"/>
          </a:p>
        </p:txBody>
      </p:sp>
    </p:spTree>
    <p:extLst>
      <p:ext uri="{BB962C8B-B14F-4D97-AF65-F5344CB8AC3E}">
        <p14:creationId xmlns:p14="http://schemas.microsoft.com/office/powerpoint/2010/main" val="173569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Crime Scene</a:t>
            </a:r>
            <a:r>
              <a:rPr lang="en-US" baseline="0" dirty="0" smtClean="0"/>
              <a:t> Evidence (PO# D 1-3) </a:t>
            </a:r>
          </a:p>
          <a:p>
            <a:r>
              <a:rPr lang="en-US" baseline="0" dirty="0" smtClean="0"/>
              <a:t>	</a:t>
            </a:r>
            <a:r>
              <a:rPr lang="en-US" sz="1200" kern="1200" dirty="0" smtClean="0">
                <a:solidFill>
                  <a:schemeClr val="tx1"/>
                </a:solidFill>
                <a:effectLst/>
                <a:latin typeface="+mn-lt"/>
                <a:ea typeface="+mn-ea"/>
                <a:cs typeface="+mn-cs"/>
              </a:rPr>
              <a:t>Items of physical crime scene evidence are not always visible to the naked eye and may be easily overlooked, </a:t>
            </a:r>
            <a:r>
              <a:rPr lang="en-US" sz="1200" b="1" i="1" kern="1200" dirty="0" smtClean="0">
                <a:solidFill>
                  <a:schemeClr val="tx1"/>
                </a:solidFill>
                <a:effectLst/>
                <a:latin typeface="+mn-lt"/>
                <a:ea typeface="+mn-ea"/>
                <a:cs typeface="+mn-cs"/>
              </a:rPr>
              <a:t>A deliberate, methodical, disciplined approach to collection and preservation of evidence is essential. </a:t>
            </a:r>
          </a:p>
          <a:p>
            <a:endParaRPr lang="en-US" sz="1200" b="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One exception </a:t>
            </a:r>
            <a:r>
              <a:rPr lang="en-US" sz="1200" kern="1200" dirty="0" smtClean="0">
                <a:solidFill>
                  <a:schemeClr val="tx1"/>
                </a:solidFill>
                <a:effectLst/>
                <a:latin typeface="+mn-lt"/>
                <a:ea typeface="+mn-ea"/>
                <a:cs typeface="+mn-cs"/>
              </a:rPr>
              <a:t>may be lf crime scene evidence integrity is at risk, and under those circumstances </a:t>
            </a:r>
            <a:r>
              <a:rPr lang="en-US" sz="1200" i="1" kern="1200" dirty="0" smtClean="0">
                <a:solidFill>
                  <a:schemeClr val="tx1"/>
                </a:solidFill>
                <a:effectLst/>
                <a:latin typeface="+mn-lt"/>
                <a:ea typeface="+mn-ea"/>
                <a:cs typeface="+mn-cs"/>
              </a:rPr>
              <a:t>It is important that rapid decisions be made </a:t>
            </a:r>
            <a:r>
              <a:rPr lang="en-US" sz="1200" kern="1200" dirty="0" smtClean="0">
                <a:solidFill>
                  <a:schemeClr val="tx1"/>
                </a:solidFill>
                <a:effectLst/>
                <a:latin typeface="+mn-lt"/>
                <a:ea typeface="+mn-ea"/>
                <a:cs typeface="+mn-cs"/>
              </a:rPr>
              <a:t>to</a:t>
            </a:r>
          </a:p>
          <a:p>
            <a:r>
              <a:rPr lang="en-US" sz="1200" kern="1200" dirty="0" smtClean="0">
                <a:solidFill>
                  <a:schemeClr val="tx1"/>
                </a:solidFill>
                <a:effectLst/>
                <a:latin typeface="+mn-lt"/>
                <a:ea typeface="+mn-ea"/>
                <a:cs typeface="+mn-cs"/>
              </a:rPr>
              <a:t>prevent its degradation and/or loss.</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14</a:t>
            </a:fld>
            <a:endParaRPr lang="en-US"/>
          </a:p>
        </p:txBody>
      </p:sp>
    </p:spTree>
    <p:extLst>
      <p:ext uri="{BB962C8B-B14F-4D97-AF65-F5344CB8AC3E}">
        <p14:creationId xmlns:p14="http://schemas.microsoft.com/office/powerpoint/2010/main" val="279572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Crime Scene</a:t>
            </a:r>
            <a:r>
              <a:rPr lang="en-US" baseline="0" dirty="0" smtClean="0"/>
              <a:t> Evidence (PO# D 1-3) </a:t>
            </a:r>
          </a:p>
          <a:p>
            <a:r>
              <a:rPr lang="en-US" dirty="0" smtClean="0"/>
              <a:t> </a:t>
            </a:r>
          </a:p>
          <a:p>
            <a:r>
              <a:rPr lang="en-US" dirty="0" smtClean="0"/>
              <a:t>Types</a:t>
            </a:r>
            <a:r>
              <a:rPr lang="en-US" baseline="0" dirty="0" smtClean="0"/>
              <a:t> of equipment used:</a:t>
            </a:r>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15</a:t>
            </a:fld>
            <a:endParaRPr lang="en-US"/>
          </a:p>
        </p:txBody>
      </p:sp>
    </p:spTree>
    <p:extLst>
      <p:ext uri="{BB962C8B-B14F-4D97-AF65-F5344CB8AC3E}">
        <p14:creationId xmlns:p14="http://schemas.microsoft.com/office/powerpoint/2010/main" val="3019085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Crime Scene</a:t>
            </a:r>
            <a:r>
              <a:rPr lang="en-US" baseline="0" dirty="0" smtClean="0"/>
              <a:t> Evidence (PO# D 1-3) </a:t>
            </a:r>
          </a:p>
          <a:p>
            <a:endParaRPr lang="en-US" dirty="0" smtClean="0"/>
          </a:p>
          <a:p>
            <a:r>
              <a:rPr lang="en-US" dirty="0" smtClean="0"/>
              <a:t>The Crime scene Investigator should prioritize</a:t>
            </a:r>
            <a:r>
              <a:rPr lang="en-US" baseline="0" dirty="0" smtClean="0"/>
              <a:t> the order in which evidence is collected.</a:t>
            </a:r>
          </a:p>
          <a:p>
            <a:endParaRPr lang="en-US" baseline="0" dirty="0" smtClean="0"/>
          </a:p>
          <a:p>
            <a:r>
              <a:rPr lang="en-US" baseline="0" dirty="0" smtClean="0"/>
              <a:t>Biological evidence, trace materials, and evidence of a fragile nature should be collected first.</a:t>
            </a:r>
          </a:p>
          <a:p>
            <a:endParaRPr lang="en-US" baseline="0" dirty="0" smtClean="0"/>
          </a:p>
          <a:p>
            <a:r>
              <a:rPr lang="en-US" baseline="0" dirty="0" smtClean="0"/>
              <a:t>Collection methods used to gather and package this crime scene evidence vary.  </a:t>
            </a:r>
          </a:p>
          <a:p>
            <a:endParaRPr lang="en-US" baseline="0" dirty="0" smtClean="0"/>
          </a:p>
          <a:p>
            <a:r>
              <a:rPr lang="en-US" baseline="0" dirty="0" smtClean="0"/>
              <a:t>The use of an alternate Light Source (ALS) or oblique lighting may be necessary.  </a:t>
            </a:r>
          </a:p>
          <a:p>
            <a:endParaRPr lang="en-US" baseline="0" dirty="0" smtClean="0"/>
          </a:p>
          <a:p>
            <a:r>
              <a:rPr lang="en-US" baseline="0" dirty="0" smtClean="0"/>
              <a:t>A sample detected with the ALS should be properly packaged with a notation alerting the analyst that it is a luminescent sample.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16</a:t>
            </a:fld>
            <a:endParaRPr lang="en-US"/>
          </a:p>
        </p:txBody>
      </p:sp>
    </p:spTree>
    <p:extLst>
      <p:ext uri="{BB962C8B-B14F-4D97-AF65-F5344CB8AC3E}">
        <p14:creationId xmlns:p14="http://schemas.microsoft.com/office/powerpoint/2010/main" val="301908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Preservation of Evidence </a:t>
            </a:r>
            <a:r>
              <a:rPr lang="en-US" sz="1200" i="1" kern="1200" dirty="0" smtClean="0">
                <a:solidFill>
                  <a:schemeClr val="tx1"/>
                </a:solidFill>
                <a:effectLst/>
                <a:latin typeface="+mn-lt"/>
                <a:ea typeface="+mn-ea"/>
                <a:cs typeface="+mn-cs"/>
              </a:rPr>
              <a:t>From crime scene to forensic laboratory to courtroom</a:t>
            </a:r>
            <a:r>
              <a:rPr lang="en-US" sz="1200" kern="1200" dirty="0" smtClean="0">
                <a:solidFill>
                  <a:schemeClr val="tx1"/>
                </a:solidFill>
                <a:effectLst/>
                <a:latin typeface="+mn-lt"/>
                <a:ea typeface="+mn-ea"/>
                <a:cs typeface="+mn-cs"/>
              </a:rPr>
              <a:t>, all evidence must be inventoried and secured to preserve its integrity. Crime scene evidence admissibility ln court is predicated upon an unbroken chain or custody. it is important to demonstrate that the evidence introduced at trial is the same evidence collected at the crime scene, and that access was controlled and documented.</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17</a:t>
            </a:fld>
            <a:endParaRPr lang="en-US"/>
          </a:p>
        </p:txBody>
      </p:sp>
    </p:spTree>
    <p:extLst>
      <p:ext uri="{BB962C8B-B14F-4D97-AF65-F5344CB8AC3E}">
        <p14:creationId xmlns:p14="http://schemas.microsoft.com/office/powerpoint/2010/main" val="302156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18</a:t>
            </a:fld>
            <a:endParaRPr lang="en-US"/>
          </a:p>
        </p:txBody>
      </p:sp>
    </p:spTree>
    <p:extLst>
      <p:ext uri="{BB962C8B-B14F-4D97-AF65-F5344CB8AC3E}">
        <p14:creationId xmlns:p14="http://schemas.microsoft.com/office/powerpoint/2010/main" val="19633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An understanding of. The rules governing chain-of-custody is vital for an investigator. For example, in a sexual. Assault incident, the victim ls typically transported to another location to have a sexual assault examination performed. Many</a:t>
            </a:r>
            <a:r>
              <a:rPr lang="en-US" sz="900" kern="1200" baseline="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jurisdictions have established teams to perform these examinations, and they go by several</a:t>
            </a:r>
            <a:r>
              <a:rPr lang="en-US" sz="900" kern="1200" baseline="0" dirty="0" smtClean="0">
                <a:solidFill>
                  <a:schemeClr val="tx1"/>
                </a:solidFill>
                <a:effectLst/>
                <a:latin typeface="+mn-lt"/>
                <a:ea typeface="+mn-ea"/>
                <a:cs typeface="+mn-cs"/>
              </a:rPr>
              <a:t> names</a:t>
            </a:r>
            <a:r>
              <a:rPr lang="en-US" sz="900" kern="1200" dirty="0" smtClean="0">
                <a:solidFill>
                  <a:schemeClr val="tx1"/>
                </a:solidFill>
                <a:effectLst/>
                <a:latin typeface="+mn-lt"/>
                <a:ea typeface="+mn-ea"/>
                <a:cs typeface="+mn-cs"/>
              </a:rPr>
              <a:t> such as: sexual Assault Victim Examination (S.A.V.E.), sexual Assault-Nurse Examiner (S.A.N.E), sexual assault Response Team (S.A.R.T) . The examination involves the collection of the victims clothing, hair</a:t>
            </a:r>
            <a:r>
              <a:rPr lang="en-US" sz="900" kern="1200" baseline="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samples, swabs for body fluids, and documentation of bruising and bite-marks. The materials collected are packaged by the team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20</a:t>
            </a:fld>
            <a:endParaRPr lang="en-US"/>
          </a:p>
        </p:txBody>
      </p:sp>
    </p:spTree>
    <p:extLst>
      <p:ext uri="{BB962C8B-B14F-4D97-AF65-F5344CB8AC3E}">
        <p14:creationId xmlns:p14="http://schemas.microsoft.com/office/powerpoint/2010/main" val="122870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rgbClr val="002060"/>
                </a:solidFill>
                <a:effectLst/>
                <a:latin typeface="+mn-lt"/>
                <a:ea typeface="+mn-ea"/>
                <a:cs typeface="+mn-cs"/>
              </a:rPr>
              <a:t>(PO#A1)</a:t>
            </a:r>
            <a:r>
              <a:rPr lang="en-US" sz="1200" i="1" kern="1200" baseline="0" dirty="0" smtClean="0">
                <a:solidFill>
                  <a:srgbClr val="002060"/>
                </a:solidFill>
                <a:effectLst/>
                <a:latin typeface="+mn-lt"/>
                <a:ea typeface="+mn-ea"/>
                <a:cs typeface="+mn-cs"/>
              </a:rPr>
              <a:t> =</a:t>
            </a:r>
            <a:r>
              <a:rPr lang="en-US" sz="1200" b="1" i="1" kern="1200" dirty="0" smtClean="0">
                <a:solidFill>
                  <a:srgbClr val="002060"/>
                </a:solidFill>
                <a:effectLst/>
                <a:latin typeface="+mn-lt"/>
                <a:ea typeface="+mn-ea"/>
                <a:cs typeface="+mn-cs"/>
              </a:rPr>
              <a:t>A crime scene is a location where a crime look place </a:t>
            </a:r>
            <a:r>
              <a:rPr lang="en-US" sz="1200" kern="1200" dirty="0" smtClean="0">
                <a:solidFill>
                  <a:schemeClr val="tx1"/>
                </a:solidFill>
                <a:effectLst/>
                <a:latin typeface="+mn-lt"/>
                <a:ea typeface="+mn-ea"/>
                <a:cs typeface="+mn-cs"/>
              </a:rPr>
              <a:t>(or another location where evidence of the crime may be found), and comprises the area from which most of the physical evidence is retrieved by law enforcement personnel, crime scene investigators (</a:t>
            </a:r>
            <a:r>
              <a:rPr lang="en-US" sz="1200" kern="1200" dirty="0" err="1" smtClean="0">
                <a:solidFill>
                  <a:schemeClr val="tx1"/>
                </a:solidFill>
                <a:effectLst/>
                <a:latin typeface="+mn-lt"/>
                <a:ea typeface="+mn-ea"/>
                <a:cs typeface="+mn-cs"/>
              </a:rPr>
              <a:t>CSls</a:t>
            </a:r>
            <a:r>
              <a:rPr lang="en-US" sz="1200" kern="1200" dirty="0" smtClean="0">
                <a:solidFill>
                  <a:schemeClr val="tx1"/>
                </a:solidFill>
                <a:effectLst/>
                <a:latin typeface="+mn-lt"/>
                <a:ea typeface="+mn-ea"/>
                <a:cs typeface="+mn-cs"/>
              </a:rPr>
              <a:t>) or in rare circumstances, forensic scientists. Crime scenes may or may not be where the crime was committed.</a:t>
            </a:r>
          </a:p>
          <a:p>
            <a:endParaRPr lang="en-US" dirty="0" smtClean="0"/>
          </a:p>
          <a:p>
            <a:r>
              <a:rPr lang="en-US" dirty="0" smtClean="0"/>
              <a:t>(PO#A2)= </a:t>
            </a:r>
            <a:r>
              <a:rPr lang="en-US" sz="1200" b="1" i="1" kern="1200" dirty="0" smtClean="0">
                <a:solidFill>
                  <a:schemeClr val="tx1"/>
                </a:solidFill>
                <a:effectLst/>
                <a:latin typeface="+mn-lt"/>
                <a:ea typeface="+mn-ea"/>
                <a:cs typeface="+mn-cs"/>
              </a:rPr>
              <a:t>Evidence, broadly construed,</a:t>
            </a:r>
            <a:r>
              <a:rPr lang="en-US" sz="1200" b="1" i="1" kern="1200" baseline="0" dirty="0" smtClean="0">
                <a:solidFill>
                  <a:schemeClr val="tx1"/>
                </a:solidFill>
                <a:effectLst/>
                <a:latin typeface="+mn-lt"/>
                <a:ea typeface="+mn-ea"/>
                <a:cs typeface="+mn-cs"/>
              </a:rPr>
              <a:t> is anything </a:t>
            </a:r>
            <a:r>
              <a:rPr lang="en-US" sz="1200" b="1" i="1" kern="1200" dirty="0" smtClean="0">
                <a:solidFill>
                  <a:schemeClr val="tx1"/>
                </a:solidFill>
                <a:effectLst/>
                <a:latin typeface="+mn-lt"/>
                <a:ea typeface="+mn-ea"/>
                <a:cs typeface="+mn-cs"/>
              </a:rPr>
              <a:t>presented ln support of an assertion. </a:t>
            </a:r>
            <a:r>
              <a:rPr lang="en-US" sz="1200" kern="1200" dirty="0" smtClean="0">
                <a:solidFill>
                  <a:schemeClr val="tx1"/>
                </a:solidFill>
                <a:effectLst/>
                <a:latin typeface="+mn-lt"/>
                <a:ea typeface="+mn-ea"/>
                <a:cs typeface="+mn-cs"/>
              </a:rPr>
              <a:t>This Support may be strong or weak.  The strongest type of evidence is that which provides direct proof of the truth of an assertion.  At the other extreme is evidence that is merely consistent with an assertion but does not rule out other, contradictory assertions, as in circumstantial evidence.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Assertion means=a confident and forceful statement of fact or belief.</a:t>
            </a:r>
            <a:endParaRPr lang="en-US" b="1" i="1"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215A33-8FC6-4E73-AE0A-159CE0FC4C1F}" type="slidenum">
              <a:rPr lang="en-US" smtClean="0"/>
              <a:t>2</a:t>
            </a:fld>
            <a:endParaRPr lang="en-US"/>
          </a:p>
        </p:txBody>
      </p:sp>
    </p:spTree>
    <p:extLst>
      <p:ext uri="{BB962C8B-B14F-4D97-AF65-F5344CB8AC3E}">
        <p14:creationId xmlns:p14="http://schemas.microsoft.com/office/powerpoint/2010/main" val="222868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evidence ls marked and packaged for submission to a department's property and evidence section. This may start by placing evidence ln a locker or bin (agency policy and storage capabilities). Generally, submissions to the forensic laboratory are done on a request for analysis form, listing the evidence items, and a documented chain of custody. Each individual assuming custody of the evidence from collection through analysis signs the chain of custody document. Some departments have automated this process using an information management system, whereby all transfers are securely done using barcodes. The chain of custody report (or the form used for packaging) will identify each individual contributing to the analysis of the evidentiary materials.</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21</a:t>
            </a:fld>
            <a:endParaRPr lang="en-US"/>
          </a:p>
        </p:txBody>
      </p:sp>
    </p:spTree>
    <p:extLst>
      <p:ext uri="{BB962C8B-B14F-4D97-AF65-F5344CB8AC3E}">
        <p14:creationId xmlns:p14="http://schemas.microsoft.com/office/powerpoint/2010/main" val="189086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Crime Scene Evidence continued: ( PO#D1-3) Since blood and other body fluid evidence ls biological and is rapidly decomposed by bacteria and mold, it ls absolutely essential that such evidence ls handled properly. Remember safety measures for biological hazards. </a:t>
            </a:r>
            <a:r>
              <a:rPr lang="en-US" sz="1200" b="1" i="1" kern="1200" dirty="0" smtClean="0">
                <a:solidFill>
                  <a:schemeClr val="tx1"/>
                </a:solidFill>
                <a:effectLst/>
                <a:latin typeface="+mn-lt"/>
                <a:ea typeface="+mn-ea"/>
                <a:cs typeface="+mn-cs"/>
              </a:rPr>
              <a:t>Always wear disposable gloves when handling material stained with blood or other body fluids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Check with your agency's safety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protocols for biological hazards.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items should be sealed and labeled for identification per your department policy. Evidence collection materials such as envelopes, bags, etc. will dictate how you package fluids and stains.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24</a:t>
            </a:fld>
            <a:endParaRPr lang="en-US"/>
          </a:p>
        </p:txBody>
      </p:sp>
    </p:spTree>
    <p:extLst>
      <p:ext uri="{BB962C8B-B14F-4D97-AF65-F5344CB8AC3E}">
        <p14:creationId xmlns:p14="http://schemas.microsoft.com/office/powerpoint/2010/main" val="424523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Crime Scene Evidence continued: ( PO#D1-3)  Evidence normally collected in </a:t>
            </a:r>
            <a:r>
              <a:rPr lang="en-US" sz="1200" b="1" kern="1200" dirty="0" smtClean="0">
                <a:solidFill>
                  <a:schemeClr val="tx1"/>
                </a:solidFill>
                <a:effectLst/>
                <a:latin typeface="+mn-lt"/>
                <a:ea typeface="+mn-ea"/>
                <a:cs typeface="+mn-cs"/>
              </a:rPr>
              <a:t>rape or sodomy cases </a:t>
            </a:r>
            <a:r>
              <a:rPr lang="en-US" sz="1200" kern="1200" dirty="0" smtClean="0">
                <a:solidFill>
                  <a:schemeClr val="tx1"/>
                </a:solidFill>
                <a:effectLst/>
                <a:latin typeface="+mn-lt"/>
                <a:ea typeface="+mn-ea"/>
                <a:cs typeface="+mn-cs"/>
              </a:rPr>
              <a:t>includes a variety of samples which are relatively constant from case to case.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case of a violent crime such as a sexual assault, attention may be directed to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clothing and the person of the victim(s) and the suspect(s). An investigator might find body fluids, stains, torn clothing, fingerprints, fibers, hair, and other trace materials ln the areas where the attack took place. Potential crime scene evidence such as saliva, bite marks,</a:t>
            </a:r>
          </a:p>
          <a:p>
            <a:r>
              <a:rPr lang="en-US" sz="1200" kern="1200" dirty="0" smtClean="0">
                <a:solidFill>
                  <a:schemeClr val="tx1"/>
                </a:solidFill>
                <a:effectLst/>
                <a:latin typeface="+mn-lt"/>
                <a:ea typeface="+mn-ea"/>
                <a:cs typeface="+mn-cs"/>
              </a:rPr>
              <a:t>semen, hair, skin tissue under the flinger nails, and other trace materials may be found on the victim(s).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Transferred evidence such as cosmetics, vaginal fluid, hair from the victim, and blood may also be found on the suspect. Once potential evidence ls located and documented, the next step 's to collect and package the items ln a manner that prevents contamination, loss, and deleterious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25</a:t>
            </a:fld>
            <a:endParaRPr lang="en-US"/>
          </a:p>
        </p:txBody>
      </p:sp>
    </p:spTree>
    <p:extLst>
      <p:ext uri="{BB962C8B-B14F-4D97-AF65-F5344CB8AC3E}">
        <p14:creationId xmlns:p14="http://schemas.microsoft.com/office/powerpoint/2010/main" val="424523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mn-lt"/>
                <a:ea typeface="+mn-ea"/>
                <a:cs typeface="+mn-cs"/>
              </a:rPr>
              <a:t>Make sure that all stains and clothing are DRYI If the stain ls wet, it must be air dried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away from heat and sunlight, preferably in a secure, ventilated room. The victims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Items should be separated from those Of the suspect</a:t>
            </a:r>
            <a:r>
              <a:rPr lang="en-US" sz="1200" kern="1200" baseline="0" dirty="0" smtClean="0">
                <a:solidFill>
                  <a:schemeClr val="tx1"/>
                </a:solidFill>
                <a:effectLst/>
                <a:latin typeface="+mn-lt"/>
                <a:ea typeface="+mn-ea"/>
                <a:cs typeface="+mn-cs"/>
              </a:rPr>
              <a:t> during</a:t>
            </a:r>
            <a:r>
              <a:rPr lang="en-US" sz="1200" kern="1200" dirty="0" smtClean="0">
                <a:solidFill>
                  <a:schemeClr val="tx1"/>
                </a:solidFill>
                <a:effectLst/>
                <a:latin typeface="+mn-lt"/>
                <a:ea typeface="+mn-ea"/>
                <a:cs typeface="+mn-cs"/>
              </a:rPr>
              <a:t> drying.</a:t>
            </a:r>
            <a:r>
              <a:rPr lang="en-US" sz="1200" kern="1200" baseline="0" dirty="0" smtClean="0">
                <a:solidFill>
                  <a:schemeClr val="tx1"/>
                </a:solidFill>
                <a:effectLst/>
                <a:latin typeface="+mn-lt"/>
                <a:ea typeface="+mn-ea"/>
                <a:cs typeface="+mn-cs"/>
              </a:rPr>
              <a:t> </a:t>
            </a:r>
          </a:p>
          <a:p>
            <a:pPr marL="228600" indent="-228600">
              <a:buAutoNum type="arabicPeriod"/>
            </a:pPr>
            <a:endParaRPr lang="en-US" sz="1200" kern="1200" baseline="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Package each item-m separately to avoid contamination and ln paper to avoid further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decomposition. Paper bags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recommended. </a:t>
            </a:r>
            <a:r>
              <a:rPr lang="en-US" sz="1200" b="1" u="sng" kern="1200" dirty="0" smtClean="0">
                <a:solidFill>
                  <a:schemeClr val="tx1"/>
                </a:solidFill>
                <a:effectLst/>
                <a:latin typeface="+mn-lt"/>
                <a:ea typeface="+mn-ea"/>
                <a:cs typeface="+mn-cs"/>
              </a:rPr>
              <a:t>DO NOT</a:t>
            </a:r>
            <a:r>
              <a:rPr lang="en-US" sz="1200" b="1" u="sng" kern="1200" baseline="0" dirty="0" smtClean="0">
                <a:solidFill>
                  <a:schemeClr val="tx1"/>
                </a:solidFill>
                <a:effectLst/>
                <a:latin typeface="+mn-lt"/>
                <a:ea typeface="+mn-ea"/>
                <a:cs typeface="+mn-cs"/>
              </a:rPr>
              <a:t> USE PLASTIC</a:t>
            </a:r>
            <a:r>
              <a:rPr lang="en-US" sz="1200" kern="1200" baseline="0" dirty="0" smtClean="0">
                <a:solidFill>
                  <a:schemeClr val="tx1"/>
                </a:solidFill>
                <a:effectLst/>
                <a:latin typeface="+mn-lt"/>
                <a:ea typeface="+mn-ea"/>
                <a:cs typeface="+mn-cs"/>
              </a:rPr>
              <a:t> since plastic </a:t>
            </a:r>
            <a:r>
              <a:rPr lang="en-US" sz="1200" kern="1200" dirty="0" smtClean="0">
                <a:solidFill>
                  <a:schemeClr val="tx1"/>
                </a:solidFill>
                <a:effectLst/>
                <a:latin typeface="+mn-lt"/>
                <a:ea typeface="+mn-ea"/>
                <a:cs typeface="+mn-cs"/>
              </a:rPr>
              <a:t>does not "breathe" and holds ln molstu.re, permitting bacterial and fungal growth.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215A33-8FC6-4E73-AE0A-159CE0FC4C1F}" type="slidenum">
              <a:rPr lang="en-US" smtClean="0"/>
              <a:t>26</a:t>
            </a:fld>
            <a:endParaRPr lang="en-US"/>
          </a:p>
        </p:txBody>
      </p:sp>
    </p:spTree>
    <p:extLst>
      <p:ext uri="{BB962C8B-B14F-4D97-AF65-F5344CB8AC3E}">
        <p14:creationId xmlns:p14="http://schemas.microsoft.com/office/powerpoint/2010/main" val="2272127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Avoid unnecessary handling. Of garments with blood or seminal stains.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Each item should be initialed and dated In an area away</a:t>
            </a:r>
            <a:r>
              <a:rPr lang="en-US" sz="1200" kern="1200" baseline="0" dirty="0" smtClean="0">
                <a:solidFill>
                  <a:schemeClr val="tx1"/>
                </a:solidFill>
                <a:effectLst/>
                <a:latin typeface="+mn-lt"/>
                <a:ea typeface="+mn-ea"/>
                <a:cs typeface="+mn-cs"/>
              </a:rPr>
              <a:t> form the s</a:t>
            </a:r>
            <a:r>
              <a:rPr lang="en-US" sz="1200" kern="1200" dirty="0" smtClean="0">
                <a:solidFill>
                  <a:schemeClr val="tx1"/>
                </a:solidFill>
                <a:effectLst/>
                <a:latin typeface="+mn-lt"/>
                <a:ea typeface="+mn-ea"/>
                <a:cs typeface="+mn-cs"/>
              </a:rPr>
              <a:t>tain.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All items should be sealed and labeled for</a:t>
            </a:r>
            <a:r>
              <a:rPr lang="en-US" sz="1200" kern="1200" baseline="0" dirty="0" smtClean="0">
                <a:solidFill>
                  <a:schemeClr val="tx1"/>
                </a:solidFill>
                <a:effectLst/>
                <a:latin typeface="+mn-lt"/>
                <a:ea typeface="+mn-ea"/>
                <a:cs typeface="+mn-cs"/>
              </a:rPr>
              <a:t> identification per</a:t>
            </a:r>
            <a:r>
              <a:rPr lang="en-US" sz="1200" kern="1200" dirty="0" smtClean="0">
                <a:solidFill>
                  <a:schemeClr val="tx1"/>
                </a:solidFill>
                <a:effectLst/>
                <a:latin typeface="+mn-lt"/>
                <a:ea typeface="+mn-ea"/>
                <a:cs typeface="+mn-cs"/>
              </a:rPr>
              <a:t> your department policy.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Evidence collection materials such as envelopes, bags etc..  Will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dictate how you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package and log hairs and fibers.</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27</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28</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29</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30</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sample should then be submitted to the lab as soon as possible, along with the rest of the evidence. In the period between obtaining the blood sample and transporting it to the lab.</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31</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Firearms:	Always unload a firearm when it is placed into evidence. Always unload the firearm before submitting it for</a:t>
            </a:r>
            <a:r>
              <a:rPr lang="en-US" baseline="0" dirty="0" smtClean="0"/>
              <a:t> evidence. If the firearm is a revolver, indicate the position of the cylinder as well as the chamber from which each cartridge or cartridge case was unloaded. This can be done by etching the cylinder on each side of the top strap (that part of the frame directly above the cylinder) and numbering each cartridge or cartridge case as it is removed. A Diagram indicating cartridge/Cartridge case positions should be made and submitted with the firearm.</a:t>
            </a:r>
          </a:p>
          <a:p>
            <a:endParaRPr lang="en-US" baseline="0" dirty="0" smtClean="0"/>
          </a:p>
          <a:p>
            <a:r>
              <a:rPr lang="en-US" baseline="0" dirty="0" smtClean="0"/>
              <a:t>All items should be sealed and labeled for identification </a:t>
            </a:r>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32</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(PO#B 1)	When making an initial observation of a scene, is it a crime?   If so remember, the best search option are typically the most time consuming.   You can never over document the physical evidence. </a:t>
            </a:r>
            <a:r>
              <a:rPr lang="en-US" sz="1200" b="1" i="1" kern="1200" dirty="0" smtClean="0">
                <a:solidFill>
                  <a:schemeClr val="tx1"/>
                </a:solidFill>
                <a:effectLst/>
                <a:latin typeface="+mn-lt"/>
                <a:ea typeface="+mn-ea"/>
                <a:cs typeface="+mn-cs"/>
              </a:rPr>
              <a:t>The initial search is the one chance to perform the search correctly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a:t>
            </a:fld>
            <a:endParaRPr lang="en-US"/>
          </a:p>
        </p:txBody>
      </p:sp>
    </p:spTree>
    <p:extLst>
      <p:ext uri="{BB962C8B-B14F-4D97-AF65-F5344CB8AC3E}">
        <p14:creationId xmlns:p14="http://schemas.microsoft.com/office/powerpoint/2010/main" val="189040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Hair s a common type of evidence found ln a variety of different types of criminal cases,</a:t>
            </a:r>
          </a:p>
          <a:p>
            <a:endParaRPr lang="en-US" dirty="0" smtClean="0"/>
          </a:p>
          <a:p>
            <a:r>
              <a:rPr lang="en-US" sz="1200" kern="1200" dirty="0" smtClean="0">
                <a:solidFill>
                  <a:schemeClr val="tx1"/>
                </a:solidFill>
                <a:effectLst/>
                <a:latin typeface="+mn-lt"/>
                <a:ea typeface="+mn-ea"/>
                <a:cs typeface="+mn-cs"/>
              </a:rPr>
              <a:t>1. Since hair evidence ls generally small in nature, care should be taken to protect evidence from loss or contamination.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Several methods could be used ln the detecting of hair evidence: visual searches, alternate light sources and searches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 magnification.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For hair evidence this could include: picking, scraping, combing,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vacuuming.</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33</a:t>
            </a:fld>
            <a:endParaRPr lang="en-US"/>
          </a:p>
        </p:txBody>
      </p:sp>
    </p:spTree>
    <p:extLst>
      <p:ext uri="{BB962C8B-B14F-4D97-AF65-F5344CB8AC3E}">
        <p14:creationId xmlns:p14="http://schemas.microsoft.com/office/powerpoint/2010/main" val="1395318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4. If the location of a foreign hair is important, they should be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collected and packaged separately.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Wrap clothing or evidence items separately.</a:t>
            </a:r>
          </a:p>
          <a:p>
            <a:endParaRPr lang="en-US" dirty="0" smtClean="0"/>
          </a:p>
          <a:p>
            <a:r>
              <a:rPr lang="en-US" sz="1200" kern="1200" dirty="0" smtClean="0">
                <a:solidFill>
                  <a:schemeClr val="tx1"/>
                </a:solidFill>
                <a:effectLst/>
                <a:latin typeface="+mn-lt"/>
                <a:ea typeface="+mn-ea"/>
                <a:cs typeface="+mn-cs"/>
              </a:rPr>
              <a:t>All items should be sealed and labeled for identification </a:t>
            </a:r>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34</a:t>
            </a:fld>
            <a:endParaRPr lang="en-US"/>
          </a:p>
        </p:txBody>
      </p:sp>
    </p:spTree>
    <p:extLst>
      <p:ext uri="{BB962C8B-B14F-4D97-AF65-F5344CB8AC3E}">
        <p14:creationId xmlns:p14="http://schemas.microsoft.com/office/powerpoint/2010/main" val="608758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Tool marks and tools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tool mark(s) are any impression. cut, gouge, or abrasion caused by a tool coming into contact with another object. Throughout the years many different materials have been utilized both in the field and in the laboratory setting to try to accurately replicate the class and/or individual details inherent in a particular tool mark or tool.</a:t>
            </a:r>
          </a:p>
          <a:p>
            <a:endParaRPr lang="en-US" dirty="0" smtClean="0"/>
          </a:p>
          <a:p>
            <a:r>
              <a:rPr lang="en-US" sz="1200" kern="1200" dirty="0" smtClean="0">
                <a:solidFill>
                  <a:schemeClr val="tx1"/>
                </a:solidFill>
                <a:effectLst/>
                <a:latin typeface="+mn-lt"/>
                <a:ea typeface="+mn-ea"/>
                <a:cs typeface="+mn-cs"/>
              </a:rPr>
              <a:t>Marks may be photographed or if the item that the mark is on can be removed easily, it may be taken as evidence. Department policy is used when taking large items.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Crime scene investigators are intimately aware of the problems associated with attempts to accurately record tool marks at crime scenes both photographically and otherwise. The location of the tool mark, the surface containing the tool mark, and the characteristics of the tool creating the mark can all affect the investigator's ability to accurately reproduce the tool mark for future comparison,</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35</a:t>
            </a:fld>
            <a:endParaRPr lang="en-US"/>
          </a:p>
        </p:txBody>
      </p:sp>
    </p:spTree>
    <p:extLst>
      <p:ext uri="{BB962C8B-B14F-4D97-AF65-F5344CB8AC3E}">
        <p14:creationId xmlns:p14="http://schemas.microsoft.com/office/powerpoint/2010/main" val="3216293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student</a:t>
            </a:r>
            <a:r>
              <a:rPr lang="en-US" baseline="0" dirty="0" smtClean="0"/>
              <a:t> (s) read</a:t>
            </a:r>
            <a:endParaRPr lang="en-US" dirty="0" smtClean="0"/>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36</a:t>
            </a:fld>
            <a:endParaRPr lang="en-US"/>
          </a:p>
        </p:txBody>
      </p:sp>
    </p:spTree>
    <p:extLst>
      <p:ext uri="{BB962C8B-B14F-4D97-AF65-F5344CB8AC3E}">
        <p14:creationId xmlns:p14="http://schemas.microsoft.com/office/powerpoint/2010/main" val="2885713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a:t>
            </a:r>
            <a:r>
              <a:rPr lang="en-US" baseline="0" dirty="0" smtClean="0"/>
              <a:t> (s) read</a:t>
            </a:r>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37</a:t>
            </a:fld>
            <a:endParaRPr lang="en-US"/>
          </a:p>
        </p:txBody>
      </p:sp>
    </p:spTree>
    <p:extLst>
      <p:ext uri="{BB962C8B-B14F-4D97-AF65-F5344CB8AC3E}">
        <p14:creationId xmlns:p14="http://schemas.microsoft.com/office/powerpoint/2010/main" val="2579886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 student</a:t>
            </a:r>
            <a:r>
              <a:rPr lang="en-US" baseline="0" dirty="0" smtClean="0"/>
              <a:t> (s) read</a:t>
            </a:r>
            <a:endParaRPr lang="en-US" dirty="0" smtClean="0"/>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38</a:t>
            </a:fld>
            <a:endParaRPr lang="en-US"/>
          </a:p>
        </p:txBody>
      </p:sp>
    </p:spTree>
    <p:extLst>
      <p:ext uri="{BB962C8B-B14F-4D97-AF65-F5344CB8AC3E}">
        <p14:creationId xmlns:p14="http://schemas.microsoft.com/office/powerpoint/2010/main" val="516722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a:t>
            </a:r>
            <a:r>
              <a:rPr lang="en-US" baseline="0" dirty="0" smtClean="0"/>
              <a:t> 5) </a:t>
            </a:r>
            <a:r>
              <a:rPr lang="en-US" sz="1200" kern="1200" dirty="0" smtClean="0">
                <a:solidFill>
                  <a:schemeClr val="tx1"/>
                </a:solidFill>
                <a:effectLst/>
                <a:latin typeface="+mn-lt"/>
                <a:ea typeface="+mn-ea"/>
                <a:cs typeface="+mn-cs"/>
              </a:rPr>
              <a:t>Proof of a chain of custody is required when the evidence that is sought to be introduced at trial is not unique or where the relevance of the evidence depends on its analysis after seizure.  A proper chain of custody requires three types of testimony </a:t>
            </a:r>
          </a:p>
          <a:p>
            <a:endParaRPr lang="en-US" sz="1200" kern="1200" dirty="0" smtClean="0">
              <a:solidFill>
                <a:schemeClr val="tx1"/>
              </a:solidFill>
              <a:effectLst/>
              <a:latin typeface="+mn-lt"/>
              <a:ea typeface="+mn-ea"/>
              <a:cs typeface="+mn-cs"/>
            </a:endParaRPr>
          </a:p>
          <a:p>
            <a:pPr marL="228600" indent="-228600">
              <a:buAutoNum type="arabicParenBoth"/>
            </a:pPr>
            <a:r>
              <a:rPr lang="en-US" sz="1200" kern="1200" dirty="0" smtClean="0">
                <a:solidFill>
                  <a:schemeClr val="tx1"/>
                </a:solidFill>
                <a:effectLst/>
                <a:latin typeface="+mn-lt"/>
                <a:ea typeface="+mn-ea"/>
                <a:cs typeface="+mn-cs"/>
              </a:rPr>
              <a:t>Testimony that a piece of evidence is what it purports to be (for example, a litigant's blood sample);</a:t>
            </a:r>
          </a:p>
          <a:p>
            <a:pPr marL="0" inden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Testimony of continuous possession by each individual who has had possession of the evidence from the time it is seized until the time it is presented in court;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(3)Testimony by each person who has had possession that the particular piece of evidence remained in substantially the same condition from the moment one person took possession until the moment that person released the evidence into the custody of another (for example, testimony that the evidence was stored in a secure location where no one but the person in custody had access to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Proving chain of custody is necessary to "lay a foundation" for the evidence in question, by showing the absence of alteration, substitution, or change of condition. Specifically, foundation testimony for tangible evidence requires that exhibits be identified as being in substantially the same condition as they were at the time the evidence was seized, and that the exhibit has remained in that condition through an unbroken chain of custody.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suppose that in a prosecution for possession of illegal narcotics, police sergeant A recovers drugs from the defendant; A gives police officer B the drugs; B then gives the drugs to police scientist C, who conducts an analysis of the drugs; C gives the drugs to police detective D, who brings the drugs to court. The testimony of A, B, C, and D constitute a "chain of custody" for the drugs, and the prosecution</a:t>
            </a:r>
          </a:p>
          <a:p>
            <a:r>
              <a:rPr lang="en-US" sz="1200" kern="1200" dirty="0" smtClean="0">
                <a:solidFill>
                  <a:schemeClr val="tx1"/>
                </a:solidFill>
                <a:effectLst/>
                <a:latin typeface="+mn-lt"/>
                <a:ea typeface="+mn-ea"/>
                <a:cs typeface="+mn-cs"/>
              </a:rPr>
              <a:t>would need to offer testimony by each person in the chain to establish both the condition and identification of the evidence, unless the defendant stipulated as to the chain of custody in order to save time, </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Chain of custody need not be demonstrated for every piece of tangible evidence that is accepted into the trial court's record</a:t>
            </a:r>
            <a:r>
              <a:rPr lang="en-US" sz="1200" kern="1200" dirty="0" smtClean="0">
                <a:solidFill>
                  <a:schemeClr val="tx1"/>
                </a:solidFill>
                <a:effectLst/>
                <a:latin typeface="+mn-lt"/>
                <a:ea typeface="+mn-ea"/>
                <a:cs typeface="+mn-cs"/>
              </a:rPr>
              <a:t>. Physical evidence that is readily identifiable by the witness might not need to be</a:t>
            </a:r>
          </a:p>
          <a:p>
            <a:r>
              <a:rPr lang="en-US" sz="1200" kern="1200" dirty="0" smtClean="0">
                <a:solidFill>
                  <a:schemeClr val="tx1"/>
                </a:solidFill>
                <a:effectLst/>
                <a:latin typeface="+mn-lt"/>
                <a:ea typeface="+mn-ea"/>
                <a:cs typeface="+mn-cs"/>
              </a:rPr>
              <a:t>supported by chain-of-custody proof. For example, no chain-of-custody foundation is required for items that are imprinted with a serial number or inscribed with initials by an officer who collected the evidence. Similarly, items that are inherently distinctive or memorable (for example, a holdup note written in purple crayon) might be sufficiently unique and identifiable that they establish the integrity of the evidence.</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39</a:t>
            </a:fld>
            <a:endParaRPr lang="en-US"/>
          </a:p>
        </p:txBody>
      </p:sp>
    </p:spTree>
    <p:extLst>
      <p:ext uri="{BB962C8B-B14F-4D97-AF65-F5344CB8AC3E}">
        <p14:creationId xmlns:p14="http://schemas.microsoft.com/office/powerpoint/2010/main" val="3457200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a:t>
            </a:r>
            <a:r>
              <a:rPr lang="en-US" altLang="en-US" baseline="0" dirty="0" smtClean="0"/>
              <a:t> Contraband and Evidence IST 2016</a:t>
            </a:r>
            <a:endParaRPr lang="en-US" alt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pitchFamily="18" charset="0"/>
              </a:defRPr>
            </a:lvl1pPr>
            <a:lvl2pPr marL="702756" indent="-270291" defTabSz="914485">
              <a:defRPr sz="2300">
                <a:solidFill>
                  <a:schemeClr val="tx1"/>
                </a:solidFill>
                <a:latin typeface="Times New Roman" pitchFamily="18" charset="0"/>
              </a:defRPr>
            </a:lvl2pPr>
            <a:lvl3pPr marL="1081164" indent="-216233" defTabSz="914485">
              <a:defRPr sz="2300">
                <a:solidFill>
                  <a:schemeClr val="tx1"/>
                </a:solidFill>
                <a:latin typeface="Times New Roman" pitchFamily="18" charset="0"/>
              </a:defRPr>
            </a:lvl3pPr>
            <a:lvl4pPr marL="1513629" indent="-216233" defTabSz="914485">
              <a:defRPr sz="2300">
                <a:solidFill>
                  <a:schemeClr val="tx1"/>
                </a:solidFill>
                <a:latin typeface="Times New Roman" pitchFamily="18" charset="0"/>
              </a:defRPr>
            </a:lvl4pPr>
            <a:lvl5pPr marL="1946095" indent="-216233" defTabSz="914485">
              <a:defRPr sz="2300">
                <a:solidFill>
                  <a:schemeClr val="tx1"/>
                </a:solidFill>
                <a:latin typeface="Times New Roman" pitchFamily="18" charset="0"/>
              </a:defRPr>
            </a:lvl5pPr>
            <a:lvl6pPr marL="2378560" indent="-216233" defTabSz="914485" eaLnBrk="0" fontAlgn="base" hangingPunct="0">
              <a:spcBef>
                <a:spcPct val="0"/>
              </a:spcBef>
              <a:spcAft>
                <a:spcPct val="0"/>
              </a:spcAft>
              <a:defRPr sz="2300">
                <a:solidFill>
                  <a:schemeClr val="tx1"/>
                </a:solidFill>
                <a:latin typeface="Times New Roman" pitchFamily="18" charset="0"/>
              </a:defRPr>
            </a:lvl6pPr>
            <a:lvl7pPr marL="2811026" indent="-216233" defTabSz="914485" eaLnBrk="0" fontAlgn="base" hangingPunct="0">
              <a:spcBef>
                <a:spcPct val="0"/>
              </a:spcBef>
              <a:spcAft>
                <a:spcPct val="0"/>
              </a:spcAft>
              <a:defRPr sz="2300">
                <a:solidFill>
                  <a:schemeClr val="tx1"/>
                </a:solidFill>
                <a:latin typeface="Times New Roman" pitchFamily="18" charset="0"/>
              </a:defRPr>
            </a:lvl7pPr>
            <a:lvl8pPr marL="3243491" indent="-216233" defTabSz="914485" eaLnBrk="0" fontAlgn="base" hangingPunct="0">
              <a:spcBef>
                <a:spcPct val="0"/>
              </a:spcBef>
              <a:spcAft>
                <a:spcPct val="0"/>
              </a:spcAft>
              <a:defRPr sz="2300">
                <a:solidFill>
                  <a:schemeClr val="tx1"/>
                </a:solidFill>
                <a:latin typeface="Times New Roman" pitchFamily="18" charset="0"/>
              </a:defRPr>
            </a:lvl8pPr>
            <a:lvl9pPr marL="3675957" indent="-216233" defTabSz="914485" eaLnBrk="0" fontAlgn="base" hangingPunct="0">
              <a:spcBef>
                <a:spcPct val="0"/>
              </a:spcBef>
              <a:spcAft>
                <a:spcPct val="0"/>
              </a:spcAft>
              <a:defRPr sz="2300">
                <a:solidFill>
                  <a:schemeClr val="tx1"/>
                </a:solidFill>
                <a:latin typeface="Times New Roman" pitchFamily="18" charset="0"/>
              </a:defRPr>
            </a:lvl9pPr>
          </a:lstStyle>
          <a:p>
            <a:fld id="{49204CF7-F7D0-43D8-9097-17F9E0227670}" type="slidenum">
              <a:rPr lang="en-US" altLang="en-US" sz="1100"/>
              <a:pPr/>
              <a:t>40</a:t>
            </a:fld>
            <a:endParaRPr lang="en-US" alt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 have answered your initial concerns, you will start to make a plan on how you will start to conduct the crime scene.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safety and physical well-being of officers and other individuals, in and around the crime scene, are the initial responding officer(s) first priority. The responding officer(s) should:</a:t>
            </a:r>
          </a:p>
          <a:p>
            <a:endParaRPr lang="en-US" dirty="0" smtClean="0"/>
          </a:p>
          <a:p>
            <a:r>
              <a:rPr lang="en-US" sz="1200" kern="1200" dirty="0" smtClean="0">
                <a:solidFill>
                  <a:schemeClr val="tx1"/>
                </a:solidFill>
                <a:effectLst/>
                <a:latin typeface="+mn-lt"/>
                <a:ea typeface="+mn-ea"/>
                <a:cs typeface="+mn-cs"/>
              </a:rPr>
              <a:t>Approach the scene in a manner designed to reduce risk of harm to officer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a:t>
            </a:r>
          </a:p>
          <a:p>
            <a:r>
              <a:rPr lang="en-US" sz="1200" kern="1200" dirty="0" smtClean="0">
                <a:solidFill>
                  <a:schemeClr val="tx1"/>
                </a:solidFill>
                <a:effectLst/>
                <a:latin typeface="+mn-lt"/>
                <a:ea typeface="+mn-ea"/>
                <a:cs typeface="+mn-cs"/>
              </a:rPr>
              <a:t>maximizing the safety of victims, witnesses, and others in the area.</a:t>
            </a:r>
          </a:p>
          <a:p>
            <a:r>
              <a:rPr lang="en-US" sz="1200" kern="1200" dirty="0" smtClean="0">
                <a:solidFill>
                  <a:schemeClr val="tx1"/>
                </a:solidFill>
                <a:effectLst/>
                <a:latin typeface="+mn-lt"/>
                <a:ea typeface="+mn-ea"/>
                <a:cs typeface="+mn-cs"/>
              </a:rPr>
              <a:t>Survey the scene for dangerous persons and control the situation.</a:t>
            </a:r>
          </a:p>
          <a:p>
            <a:r>
              <a:rPr lang="en-US" sz="1200" kern="1200" dirty="0" smtClean="0">
                <a:solidFill>
                  <a:schemeClr val="tx1"/>
                </a:solidFill>
                <a:effectLst/>
                <a:latin typeface="+mn-lt"/>
                <a:ea typeface="+mn-ea"/>
                <a:cs typeface="+mn-cs"/>
              </a:rPr>
              <a:t>Notify supervisory personnel and call for assistance/backup.</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4</a:t>
            </a:fld>
            <a:endParaRPr lang="en-US"/>
          </a:p>
        </p:txBody>
      </p:sp>
    </p:spTree>
    <p:extLst>
      <p:ext uri="{BB962C8B-B14F-4D97-AF65-F5344CB8AC3E}">
        <p14:creationId xmlns:p14="http://schemas.microsoft.com/office/powerpoint/2010/main" val="189040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(PO#B 2)	</a:t>
            </a:r>
            <a:r>
              <a:rPr lang="en-US" sz="1200" i="1" kern="1200" dirty="0" smtClean="0">
                <a:solidFill>
                  <a:schemeClr val="tx1"/>
                </a:solidFill>
                <a:effectLst/>
                <a:latin typeface="+mn-lt"/>
                <a:ea typeface="+mn-ea"/>
                <a:cs typeface="+mn-cs"/>
              </a:rPr>
              <a:t>Make sure you have the correct equipment and supplies to process the crime scene</a:t>
            </a:r>
            <a:r>
              <a:rPr lang="en-US" sz="1200" kern="1200" dirty="0" smtClean="0">
                <a:solidFill>
                  <a:schemeClr val="tx1"/>
                </a:solidFill>
                <a:effectLst/>
                <a:latin typeface="+mn-lt"/>
                <a:ea typeface="+mn-ea"/>
                <a:cs typeface="+mn-cs"/>
              </a:rPr>
              <a:t>. Start with the plan you have made to conduct the search. Documentation of a crime scene is extremely important. Do not touch, move or alter any evidentiary item until you document the scene.</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5</a:t>
            </a:fld>
            <a:endParaRPr lang="en-US"/>
          </a:p>
        </p:txBody>
      </p:sp>
    </p:spTree>
    <p:extLst>
      <p:ext uri="{BB962C8B-B14F-4D97-AF65-F5344CB8AC3E}">
        <p14:creationId xmlns:p14="http://schemas.microsoft.com/office/powerpoint/2010/main" val="189040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(PO3B 3)	</a:t>
            </a:r>
            <a:r>
              <a:rPr lang="en-US" sz="1200" kern="1200" dirty="0" smtClean="0">
                <a:solidFill>
                  <a:schemeClr val="tx1"/>
                </a:solidFill>
                <a:effectLst/>
                <a:latin typeface="+mn-lt"/>
                <a:ea typeface="+mn-ea"/>
                <a:cs typeface="+mn-cs"/>
              </a:rPr>
              <a:t>Photographs should be taken as soon as possible, to depict the scene as it is observed before anything is handled, moved, or initiated into the scene. The photographs allow a visual permanent record of the crime scene and items of evidence collected from the crime scene, </a:t>
            </a:r>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6</a:t>
            </a:fld>
            <a:endParaRPr lang="en-US"/>
          </a:p>
        </p:txBody>
      </p:sp>
    </p:spTree>
    <p:extLst>
      <p:ext uri="{BB962C8B-B14F-4D97-AF65-F5344CB8AC3E}">
        <p14:creationId xmlns:p14="http://schemas.microsoft.com/office/powerpoint/2010/main" val="332957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(PO3B 3)	</a:t>
            </a:r>
            <a:r>
              <a:rPr lang="en-US" sz="1200" i="1" kern="1200" dirty="0" smtClean="0">
                <a:solidFill>
                  <a:schemeClr val="tx1"/>
                </a:solidFill>
                <a:effectLst/>
                <a:latin typeface="+mn-lt"/>
                <a:ea typeface="+mn-ea"/>
                <a:cs typeface="+mn-cs"/>
              </a:rPr>
              <a:t>Photographs should be taken as soon as possible</a:t>
            </a:r>
            <a:r>
              <a:rPr lang="en-US" sz="1200" kern="1200" dirty="0" smtClean="0">
                <a:solidFill>
                  <a:schemeClr val="tx1"/>
                </a:solidFill>
                <a:effectLst/>
                <a:latin typeface="+mn-lt"/>
                <a:ea typeface="+mn-ea"/>
                <a:cs typeface="+mn-cs"/>
              </a:rPr>
              <a:t>, to depict the scene as it is observed before anything is handled, moved, or initiated into the scene. The photographs allow a visual permanent record of the crime scene and items of evidence collected from the crime scene,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There are three positions or views that the crime scene investigator needs to achieve with the photographs. Those views consist of overall scene photographs showing the most view possible of the scene, mid-range photographs showing the relationships of items and a close up of the item of evidence. A close up should be taken of items that have serial numbers, tags and </a:t>
            </a:r>
            <a:r>
              <a:rPr lang="en-US" sz="1200" kern="1200" dirty="0" err="1" smtClean="0">
                <a:solidFill>
                  <a:schemeClr val="tx1"/>
                </a:solidFill>
                <a:effectLst/>
                <a:latin typeface="+mn-lt"/>
                <a:ea typeface="+mn-ea"/>
                <a:cs typeface="+mn-cs"/>
              </a:rPr>
              <a:t>vin's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7</a:t>
            </a:fld>
            <a:endParaRPr lang="en-US"/>
          </a:p>
        </p:txBody>
      </p:sp>
    </p:spTree>
    <p:extLst>
      <p:ext uri="{BB962C8B-B14F-4D97-AF65-F5344CB8AC3E}">
        <p14:creationId xmlns:p14="http://schemas.microsoft.com/office/powerpoint/2010/main" val="332957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(PO3B 3)	</a:t>
            </a:r>
            <a:r>
              <a:rPr lang="en-US" sz="1200" kern="1200" dirty="0" smtClean="0">
                <a:solidFill>
                  <a:schemeClr val="tx1"/>
                </a:solidFill>
                <a:effectLst/>
                <a:latin typeface="+mn-lt"/>
                <a:ea typeface="+mn-ea"/>
                <a:cs typeface="+mn-cs"/>
              </a:rPr>
              <a:t>A second photograph adding a </a:t>
            </a:r>
            <a:r>
              <a:rPr lang="en-US" sz="1200" b="1" kern="1200" dirty="0" smtClean="0">
                <a:solidFill>
                  <a:schemeClr val="tx1"/>
                </a:solidFill>
                <a:effectLst/>
                <a:latin typeface="+mn-lt"/>
                <a:ea typeface="+mn-ea"/>
                <a:cs typeface="+mn-cs"/>
              </a:rPr>
              <a:t>measuring devise </a:t>
            </a:r>
            <a:r>
              <a:rPr lang="en-US" sz="1200" kern="1200" dirty="0" smtClean="0">
                <a:solidFill>
                  <a:schemeClr val="tx1"/>
                </a:solidFill>
                <a:effectLst/>
                <a:latin typeface="+mn-lt"/>
                <a:ea typeface="+mn-ea"/>
                <a:cs typeface="+mn-cs"/>
              </a:rPr>
              <a:t>should be taken of items where the photo will assist in the analytical process.</a:t>
            </a:r>
          </a:p>
          <a:p>
            <a:endParaRPr lang="en-US" dirty="0"/>
          </a:p>
        </p:txBody>
      </p:sp>
      <p:sp>
        <p:nvSpPr>
          <p:cNvPr id="4" name="Slide Number Placeholder 3"/>
          <p:cNvSpPr>
            <a:spLocks noGrp="1"/>
          </p:cNvSpPr>
          <p:nvPr>
            <p:ph type="sldNum" sz="quarter" idx="10"/>
          </p:nvPr>
        </p:nvSpPr>
        <p:spPr/>
        <p:txBody>
          <a:bodyPr/>
          <a:lstStyle/>
          <a:p>
            <a:fld id="{A4215A33-8FC6-4E73-AE0A-159CE0FC4C1F}" type="slidenum">
              <a:rPr lang="en-US" smtClean="0"/>
              <a:t>8</a:t>
            </a:fld>
            <a:endParaRPr lang="en-US"/>
          </a:p>
        </p:txBody>
      </p:sp>
    </p:spTree>
    <p:extLst>
      <p:ext uri="{BB962C8B-B14F-4D97-AF65-F5344CB8AC3E}">
        <p14:creationId xmlns:p14="http://schemas.microsoft.com/office/powerpoint/2010/main" val="332957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(PO3B 3)	</a:t>
            </a:r>
            <a:r>
              <a:rPr lang="en-US" sz="1200" b="1" u="sng" dirty="0" smtClean="0">
                <a:solidFill>
                  <a:srgbClr val="000000"/>
                </a:solidFill>
                <a:effectLst/>
              </a:rPr>
              <a:t>Photograph major evidence items before they are moved</a:t>
            </a:r>
            <a:endParaRPr lang="en-US" b="1" u="sng" dirty="0"/>
          </a:p>
        </p:txBody>
      </p:sp>
      <p:sp>
        <p:nvSpPr>
          <p:cNvPr id="4" name="Slide Number Placeholder 3"/>
          <p:cNvSpPr>
            <a:spLocks noGrp="1"/>
          </p:cNvSpPr>
          <p:nvPr>
            <p:ph type="sldNum" sz="quarter" idx="10"/>
          </p:nvPr>
        </p:nvSpPr>
        <p:spPr/>
        <p:txBody>
          <a:bodyPr/>
          <a:lstStyle/>
          <a:p>
            <a:fld id="{A4215A33-8FC6-4E73-AE0A-159CE0FC4C1F}" type="slidenum">
              <a:rPr lang="en-US" smtClean="0"/>
              <a:t>9</a:t>
            </a:fld>
            <a:endParaRPr lang="en-US"/>
          </a:p>
        </p:txBody>
      </p:sp>
    </p:spTree>
    <p:extLst>
      <p:ext uri="{BB962C8B-B14F-4D97-AF65-F5344CB8AC3E}">
        <p14:creationId xmlns:p14="http://schemas.microsoft.com/office/powerpoint/2010/main" val="332957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4506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450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450309F-A732-4BBA-8CCE-CBB599D82E2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3280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D56DA72-EE8D-418B-B361-1115A9170744}"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70676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DB10DFE-6BCE-4982-BCE3-51D2F08BDFDB}"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8723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8A4A571-4B6E-418B-95B5-9431ECEE51D8}"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63989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CCDC5168-8013-42C2-9C67-FD17D131008E}" type="slidenum">
              <a:rPr lang="en-US" altLang="en-US">
                <a:solidFill>
                  <a:srgbClr val="FFFFFF"/>
                </a:solidFill>
              </a:rPr>
              <a:pPr>
                <a:defRPr/>
              </a:pPr>
              <a:t>‹#›</a:t>
            </a:fld>
            <a:endParaRPr lang="en-US" alt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330566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8FE13021-25FA-4FA3-8954-7B673C01CCB3}" type="slidenum">
              <a:rPr lang="en-US" altLang="en-US">
                <a:solidFill>
                  <a:srgbClr val="FFFFFF"/>
                </a:solidFill>
              </a:rPr>
              <a:pPr>
                <a:defRPr/>
              </a:pPr>
              <a:t>‹#›</a:t>
            </a:fld>
            <a:endParaRPr lang="en-US" altLang="en-US">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410420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7B42958-66CE-403C-B1B4-EB8301E4485B}"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7014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D193359-8AE6-48D2-B616-624C16B4B6B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06297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3ED3F58-890D-4E64-B067-CBA54C653F1A}"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10784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18575F-FBB1-47B5-B312-A14E5AC88E22}"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15358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3167DD83-27BE-4BCF-8A98-08F10023DB3C}"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147738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C5FE7E4-0D25-4A8F-A93A-5982DB5602F3}"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409398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5FC77CC-7B09-44E4-A117-094DB01F7021}"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321909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BB07AF0-4B7F-438A-8FB8-5B332DA96530}"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26334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1175E2A-96D9-4810-8C13-B7484A9AE09F}"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solidFill>
                <a:srgbClr val="FFFFFF"/>
              </a:solidFill>
            </a:endParaRPr>
          </a:p>
        </p:txBody>
      </p:sp>
    </p:spTree>
    <p:extLst>
      <p:ext uri="{BB962C8B-B14F-4D97-AF65-F5344CB8AC3E}">
        <p14:creationId xmlns:p14="http://schemas.microsoft.com/office/powerpoint/2010/main" val="221375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ltLang="en-US">
              <a:solidFill>
                <a:srgbClr val="FFFFFF"/>
              </a:solidFill>
            </a:endParaRPr>
          </a:p>
        </p:txBody>
      </p:sp>
      <p:sp>
        <p:nvSpPr>
          <p:cNvPr id="4403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defRPr/>
            </a:pPr>
            <a:fld id="{706B89D4-69D9-491E-BCB2-DCE5C4EDC6D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403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4403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4404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4404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sp>
          <p:nvSpPr>
            <p:cNvPr id="4404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grpSp>
      <p:sp>
        <p:nvSpPr>
          <p:cNvPr id="4404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4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ltLang="en-US">
              <a:solidFill>
                <a:srgbClr val="FFFFFF"/>
              </a:solidFill>
            </a:endParaRPr>
          </a:p>
        </p:txBody>
      </p:sp>
      <p:sp>
        <p:nvSpPr>
          <p:cNvPr id="4404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4930892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Scenes/Evidence collection and preservation</a:t>
            </a:r>
            <a:endParaRPr lang="en-US" dirty="0"/>
          </a:p>
        </p:txBody>
      </p:sp>
      <p:sp>
        <p:nvSpPr>
          <p:cNvPr id="3" name="Content Placeholder 2"/>
          <p:cNvSpPr>
            <a:spLocks noGrp="1"/>
          </p:cNvSpPr>
          <p:nvPr>
            <p:ph idx="1"/>
          </p:nvPr>
        </p:nvSpPr>
        <p:spPr/>
        <p:txBody>
          <a:bodyPr/>
          <a:lstStyle/>
          <a:p>
            <a:r>
              <a:rPr lang="en-US" dirty="0" smtClean="0"/>
              <a:t>Introduction:</a:t>
            </a:r>
          </a:p>
          <a:p>
            <a:pPr marL="0" indent="0">
              <a:buNone/>
            </a:pPr>
            <a:endParaRPr lang="en-US" dirty="0" smtClean="0"/>
          </a:p>
          <a:p>
            <a:pPr lvl="1"/>
            <a:r>
              <a:rPr lang="en-US" sz="2400" dirty="0" smtClean="0">
                <a:effectLst/>
              </a:rPr>
              <a:t>Crime scene investigation in the meeting point of science </a:t>
            </a:r>
          </a:p>
          <a:p>
            <a:pPr marL="457200" lvl="1" indent="0">
              <a:buNone/>
            </a:pPr>
            <a:r>
              <a:rPr lang="en-US" sz="2400" dirty="0" smtClean="0">
                <a:effectLst/>
              </a:rPr>
              <a:t> logic and law. “Processing a crime scene” is a long, tedious</a:t>
            </a:r>
          </a:p>
          <a:p>
            <a:pPr marL="457200" lvl="1" indent="0">
              <a:buNone/>
            </a:pPr>
            <a:r>
              <a:rPr lang="en-US" sz="2400" dirty="0" smtClean="0">
                <a:effectLst/>
              </a:rPr>
              <a:t> process that involves purposeful documentation of the</a:t>
            </a:r>
          </a:p>
          <a:p>
            <a:pPr marL="457200" lvl="1" indent="0">
              <a:buNone/>
            </a:pPr>
            <a:r>
              <a:rPr lang="en-US" sz="2400" dirty="0" smtClean="0">
                <a:effectLst/>
              </a:rPr>
              <a:t> conditions at the scene and the collection of any physical</a:t>
            </a:r>
          </a:p>
          <a:p>
            <a:pPr marL="457200" lvl="1" indent="0">
              <a:buNone/>
            </a:pPr>
            <a:r>
              <a:rPr lang="en-US" sz="2400" dirty="0" smtClean="0">
                <a:effectLst/>
              </a:rPr>
              <a:t> evidence that could possibly illuminate what happened and</a:t>
            </a:r>
          </a:p>
          <a:p>
            <a:pPr marL="457200" lvl="1" indent="0">
              <a:buNone/>
            </a:pPr>
            <a:r>
              <a:rPr lang="en-US" sz="2400" dirty="0" smtClean="0">
                <a:effectLst/>
              </a:rPr>
              <a:t> point to who did it </a:t>
            </a:r>
            <a:endParaRPr lang="en-US" sz="2400" dirty="0">
              <a:effectLst/>
            </a:endParaRPr>
          </a:p>
          <a:p>
            <a:endParaRPr lang="en-US" dirty="0" smtClean="0"/>
          </a:p>
          <a:p>
            <a:endParaRPr lang="en-US" dirty="0"/>
          </a:p>
          <a:p>
            <a:endParaRPr lang="en-US" dirty="0"/>
          </a:p>
        </p:txBody>
      </p:sp>
    </p:spTree>
    <p:extLst>
      <p:ext uri="{BB962C8B-B14F-4D97-AF65-F5344CB8AC3E}">
        <p14:creationId xmlns:p14="http://schemas.microsoft.com/office/powerpoint/2010/main" val="216849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Scene Diagram.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19200"/>
            <a:ext cx="9144000" cy="5638800"/>
          </a:xfrm>
        </p:spPr>
      </p:pic>
    </p:spTree>
    <p:extLst>
      <p:ext uri="{BB962C8B-B14F-4D97-AF65-F5344CB8AC3E}">
        <p14:creationId xmlns:p14="http://schemas.microsoft.com/office/powerpoint/2010/main" val="4194750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NOTES</a:t>
            </a:r>
            <a:endParaRPr lang="en-US" dirty="0"/>
          </a:p>
        </p:txBody>
      </p:sp>
      <p:sp>
        <p:nvSpPr>
          <p:cNvPr id="3" name="Content Placeholder 2"/>
          <p:cNvSpPr>
            <a:spLocks noGrp="1"/>
          </p:cNvSpPr>
          <p:nvPr>
            <p:ph idx="1"/>
          </p:nvPr>
        </p:nvSpPr>
        <p:spPr/>
        <p:txBody>
          <a:bodyPr/>
          <a:lstStyle/>
          <a:p>
            <a:pPr marL="0" indent="0">
              <a:buNone/>
            </a:pPr>
            <a:r>
              <a:rPr lang="en-US" dirty="0" smtClean="0"/>
              <a:t>1.	What is a Field Note?</a:t>
            </a:r>
          </a:p>
          <a:p>
            <a:pPr marL="0" indent="0">
              <a:buNone/>
            </a:pPr>
            <a:r>
              <a:rPr lang="en-US" dirty="0"/>
              <a:t>	</a:t>
            </a:r>
            <a:r>
              <a:rPr lang="en-US" sz="2400" dirty="0" smtClean="0"/>
              <a:t>- </a:t>
            </a:r>
            <a:r>
              <a:rPr lang="en-US" sz="2400" kern="1200" dirty="0">
                <a:effectLst/>
              </a:rPr>
              <a:t>to remember and record the behaviors, activities, events</a:t>
            </a:r>
            <a:endParaRPr lang="en-US" sz="2400" dirty="0" smtClean="0"/>
          </a:p>
          <a:p>
            <a:pPr marL="0" indent="0">
              <a:buNone/>
            </a:pPr>
            <a:r>
              <a:rPr lang="en-US" dirty="0" smtClean="0"/>
              <a:t>2.	Why take notes?</a:t>
            </a:r>
          </a:p>
          <a:p>
            <a:pPr marL="0" indent="0">
              <a:buNone/>
            </a:pPr>
            <a:r>
              <a:rPr lang="en-US" dirty="0" smtClean="0"/>
              <a:t>	</a:t>
            </a:r>
            <a:r>
              <a:rPr lang="en-US" sz="2400" dirty="0"/>
              <a:t>-  </a:t>
            </a:r>
            <a:r>
              <a:rPr lang="en-US" sz="2400" kern="1200" dirty="0">
                <a:effectLst/>
              </a:rPr>
              <a:t>basis to produce meaning and an </a:t>
            </a:r>
            <a:r>
              <a:rPr lang="en-US" sz="2400" kern="1200" dirty="0" smtClean="0">
                <a:effectLst/>
              </a:rPr>
              <a:t>understanding</a:t>
            </a:r>
            <a:endParaRPr lang="en-US" sz="2400" dirty="0"/>
          </a:p>
          <a:p>
            <a:pPr marL="0" indent="0">
              <a:buNone/>
            </a:pPr>
            <a:r>
              <a:rPr lang="en-US" dirty="0" smtClean="0"/>
              <a:t>3.	What should you be writing down?</a:t>
            </a:r>
          </a:p>
          <a:p>
            <a:pPr marL="0" indent="0">
              <a:buNone/>
            </a:pPr>
            <a:r>
              <a:rPr lang="en-US" dirty="0" smtClean="0"/>
              <a:t>	</a:t>
            </a:r>
            <a:r>
              <a:rPr lang="en-US" sz="2400" dirty="0" smtClean="0"/>
              <a:t>-</a:t>
            </a:r>
            <a:r>
              <a:rPr lang="en-US" sz="2400" kern="1200" dirty="0">
                <a:effectLst/>
              </a:rPr>
              <a:t>observation, statements </a:t>
            </a:r>
            <a:endParaRPr lang="en-US" sz="2400" dirty="0" smtClean="0"/>
          </a:p>
          <a:p>
            <a:pPr marL="0" indent="0">
              <a:buNone/>
            </a:pPr>
            <a:r>
              <a:rPr lang="en-US" dirty="0" smtClean="0"/>
              <a:t>4.	What are some of the department policies 	for notes. </a:t>
            </a:r>
          </a:p>
          <a:p>
            <a:pPr marL="400050" lvl="1" indent="0">
              <a:buNone/>
            </a:pPr>
            <a:r>
              <a:rPr lang="en-US" sz="2000" dirty="0" smtClean="0">
                <a:effectLst/>
              </a:rPr>
              <a:t>	- AR 458, NRS 209.131</a:t>
            </a:r>
            <a:endParaRPr lang="en-US" dirty="0">
              <a:effectLst/>
            </a:endParaRPr>
          </a:p>
        </p:txBody>
      </p:sp>
    </p:spTree>
    <p:extLst>
      <p:ext uri="{BB962C8B-B14F-4D97-AF65-F5344CB8AC3E}">
        <p14:creationId xmlns:p14="http://schemas.microsoft.com/office/powerpoint/2010/main" val="8888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Survey/Search Methods</a:t>
            </a:r>
            <a:endParaRPr lang="en-US" dirty="0"/>
          </a:p>
        </p:txBody>
      </p:sp>
      <p:sp>
        <p:nvSpPr>
          <p:cNvPr id="3" name="Content Placeholder 2"/>
          <p:cNvSpPr>
            <a:spLocks noGrp="1"/>
          </p:cNvSpPr>
          <p:nvPr>
            <p:ph idx="1"/>
          </p:nvPr>
        </p:nvSpPr>
        <p:spPr/>
        <p:txBody>
          <a:bodyPr/>
          <a:lstStyle/>
          <a:p>
            <a:pPr marL="0" indent="0">
              <a:buNone/>
            </a:pPr>
            <a:r>
              <a:rPr lang="en-US" dirty="0" smtClean="0"/>
              <a:t>1.	Purpose of crime scene investigation?</a:t>
            </a:r>
          </a:p>
          <a:p>
            <a:pPr marL="0" indent="0">
              <a:buNone/>
            </a:pPr>
            <a:r>
              <a:rPr lang="en-US" dirty="0"/>
              <a:t>	</a:t>
            </a:r>
            <a:r>
              <a:rPr lang="en-US" dirty="0" smtClean="0"/>
              <a:t>A.	To help establish what happened</a:t>
            </a:r>
          </a:p>
          <a:p>
            <a:pPr marL="0" indent="0">
              <a:buNone/>
            </a:pPr>
            <a:r>
              <a:rPr lang="en-US" dirty="0"/>
              <a:t>	</a:t>
            </a:r>
            <a:r>
              <a:rPr lang="en-US" dirty="0" smtClean="0"/>
              <a:t>B.	To Identify the responsible person.</a:t>
            </a:r>
          </a:p>
          <a:p>
            <a:pPr marL="0" indent="0">
              <a:buNone/>
            </a:pPr>
            <a:r>
              <a:rPr lang="en-US" dirty="0" smtClean="0"/>
              <a:t>2.	Method.</a:t>
            </a:r>
          </a:p>
          <a:p>
            <a:pPr marL="0" indent="0">
              <a:buNone/>
            </a:pPr>
            <a:r>
              <a:rPr lang="en-US" dirty="0" smtClean="0"/>
              <a:t>	A. 	Carefully documenting of conditions at 		the scene.</a:t>
            </a:r>
          </a:p>
          <a:p>
            <a:pPr marL="0" indent="0">
              <a:buNone/>
            </a:pPr>
            <a:r>
              <a:rPr lang="en-US" dirty="0"/>
              <a:t>	</a:t>
            </a:r>
            <a:r>
              <a:rPr lang="en-US" dirty="0" smtClean="0"/>
              <a:t>B. 	Recognizing all relevant physical 			evidence.</a:t>
            </a:r>
            <a:endParaRPr lang="en-US" dirty="0"/>
          </a:p>
        </p:txBody>
      </p:sp>
    </p:spTree>
    <p:extLst>
      <p:ext uri="{BB962C8B-B14F-4D97-AF65-F5344CB8AC3E}">
        <p14:creationId xmlns:p14="http://schemas.microsoft.com/office/powerpoint/2010/main" val="23852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3"/>
          </p:nvPr>
        </p:nvPicPr>
        <p:blipFill>
          <a:blip r:embed="rId3">
            <a:extLst>
              <a:ext uri="{28A0092B-C50C-407E-A947-70E740481C1C}">
                <a14:useLocalDpi xmlns:a14="http://schemas.microsoft.com/office/drawing/2010/main" val="0"/>
              </a:ext>
            </a:extLst>
          </a:blip>
          <a:stretch>
            <a:fillRect/>
          </a:stretch>
        </p:blipFill>
        <p:spPr>
          <a:xfrm>
            <a:off x="0" y="-152400"/>
            <a:ext cx="9144000" cy="7010400"/>
          </a:xfrm>
        </p:spPr>
      </p:pic>
    </p:spTree>
    <p:extLst>
      <p:ext uri="{BB962C8B-B14F-4D97-AF65-F5344CB8AC3E}">
        <p14:creationId xmlns:p14="http://schemas.microsoft.com/office/powerpoint/2010/main" val="3275389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Precautions at the scene</a:t>
            </a:r>
            <a:endParaRPr lang="en-US" dirty="0"/>
          </a:p>
        </p:txBody>
      </p:sp>
      <p:sp>
        <p:nvSpPr>
          <p:cNvPr id="3" name="Text Placeholder 2"/>
          <p:cNvSpPr>
            <a:spLocks noGrp="1"/>
          </p:cNvSpPr>
          <p:nvPr>
            <p:ph type="body" sz="half" idx="1"/>
          </p:nvPr>
        </p:nvSpPr>
        <p:spPr/>
        <p:txBody>
          <a:bodyPr/>
          <a:lstStyle/>
          <a:p>
            <a:r>
              <a:rPr lang="en-US" sz="2800" dirty="0" smtClean="0"/>
              <a:t>-</a:t>
            </a:r>
            <a:r>
              <a:rPr lang="en-US" sz="2800" kern="1200" dirty="0">
                <a:effectLst/>
              </a:rPr>
              <a:t>A deliberate, methodical, disciplined approach to collection </a:t>
            </a:r>
            <a:r>
              <a:rPr lang="en-US" sz="2800" kern="1200" dirty="0" smtClean="0">
                <a:effectLst/>
              </a:rPr>
              <a:t>and preservation </a:t>
            </a:r>
            <a:r>
              <a:rPr lang="en-US" sz="2800" kern="1200" dirty="0">
                <a:effectLst/>
              </a:rPr>
              <a:t>of evidence </a:t>
            </a:r>
            <a:r>
              <a:rPr lang="en-US" sz="2800" kern="1200" dirty="0" smtClean="0">
                <a:effectLst/>
              </a:rPr>
              <a:t>is essential.</a:t>
            </a:r>
          </a:p>
          <a:p>
            <a:endParaRPr lang="en-US" sz="2400" kern="1200" dirty="0">
              <a:effectLst/>
            </a:endParaRPr>
          </a:p>
          <a:p>
            <a:r>
              <a:rPr lang="en-US" sz="2800" kern="1200" dirty="0" smtClean="0">
                <a:effectLst/>
              </a:rPr>
              <a:t>One exception……</a:t>
            </a:r>
          </a:p>
          <a:p>
            <a:pPr lvl="1"/>
            <a:r>
              <a:rPr lang="en-US" sz="2400" kern="1200" dirty="0">
                <a:effectLst/>
              </a:rPr>
              <a:t>E</a:t>
            </a:r>
            <a:r>
              <a:rPr lang="en-US" sz="2400" kern="1200" dirty="0" smtClean="0">
                <a:effectLst/>
              </a:rPr>
              <a:t>vidence </a:t>
            </a:r>
            <a:r>
              <a:rPr lang="en-US" sz="2400" kern="1200" dirty="0">
                <a:effectLst/>
              </a:rPr>
              <a:t>I</a:t>
            </a:r>
            <a:r>
              <a:rPr lang="en-US" sz="2400" kern="1200" dirty="0" smtClean="0">
                <a:effectLst/>
              </a:rPr>
              <a:t>ntegrity </a:t>
            </a:r>
            <a:r>
              <a:rPr lang="en-US" sz="2400" kern="1200" dirty="0">
                <a:effectLst/>
              </a:rPr>
              <a:t>is at R</a:t>
            </a:r>
            <a:r>
              <a:rPr lang="en-US" sz="2400" kern="1200" dirty="0" smtClean="0">
                <a:effectLst/>
              </a:rPr>
              <a:t>isk.</a:t>
            </a:r>
            <a:endParaRPr lang="en-US" sz="2400" dirty="0"/>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915025" y="1905000"/>
            <a:ext cx="1885950" cy="1800225"/>
          </a:xfrm>
        </p:spPr>
      </p:pic>
      <p:pic>
        <p:nvPicPr>
          <p:cNvPr id="7" name="Content Placeholder 6"/>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4321403" y="4114800"/>
            <a:ext cx="2517547" cy="2057400"/>
          </a:xfrm>
        </p:spPr>
      </p:pic>
      <p:pic>
        <p:nvPicPr>
          <p:cNvPr id="1027" name="Picture 3" descr="\\10.139.104.250\users\dgatlin\Desktop\thGKQZCW0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114800"/>
            <a:ext cx="208121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at the scene</a:t>
            </a:r>
          </a:p>
        </p:txBody>
      </p:sp>
      <p:sp>
        <p:nvSpPr>
          <p:cNvPr id="3" name="Text Placeholder 2"/>
          <p:cNvSpPr>
            <a:spLocks noGrp="1"/>
          </p:cNvSpPr>
          <p:nvPr>
            <p:ph type="body" sz="half" idx="1"/>
          </p:nvPr>
        </p:nvSpPr>
        <p:spPr/>
        <p:txBody>
          <a:bodyPr/>
          <a:lstStyle/>
          <a:p>
            <a:pPr marL="0" indent="0" algn="ctr">
              <a:buNone/>
            </a:pPr>
            <a:r>
              <a:rPr lang="en-US" sz="2800" dirty="0" smtClean="0"/>
              <a:t>Types of Equipment Include:</a:t>
            </a:r>
          </a:p>
          <a:p>
            <a:pPr marL="0" indent="0">
              <a:buNone/>
            </a:pPr>
            <a:r>
              <a:rPr lang="en-US" sz="2400" dirty="0" smtClean="0">
                <a:effectLst/>
              </a:rPr>
              <a:t>-Tyvek white paper body suit.</a:t>
            </a:r>
          </a:p>
          <a:p>
            <a:pPr marL="0" indent="0">
              <a:buNone/>
            </a:pPr>
            <a:r>
              <a:rPr lang="en-US" sz="2400" dirty="0" smtClean="0">
                <a:effectLst/>
              </a:rPr>
              <a:t>-Paper mask which covers nose and mouth.</a:t>
            </a:r>
          </a:p>
          <a:p>
            <a:pPr marL="0" indent="0">
              <a:buNone/>
            </a:pPr>
            <a:r>
              <a:rPr lang="en-US" sz="2400" dirty="0" smtClean="0">
                <a:effectLst/>
              </a:rPr>
              <a:t>-Eye Protection.</a:t>
            </a:r>
          </a:p>
          <a:p>
            <a:pPr marL="0" indent="0">
              <a:buNone/>
            </a:pPr>
            <a:r>
              <a:rPr lang="en-US" sz="2400" dirty="0" smtClean="0">
                <a:effectLst/>
              </a:rPr>
              <a:t>-Latex or Nitrile gloves.</a:t>
            </a:r>
          </a:p>
          <a:p>
            <a:pPr marL="0" indent="0">
              <a:buNone/>
            </a:pPr>
            <a:r>
              <a:rPr lang="en-US" sz="2400" dirty="0" smtClean="0">
                <a:effectLst/>
              </a:rPr>
              <a:t>-Sleeve protectors.</a:t>
            </a:r>
          </a:p>
          <a:p>
            <a:pPr marL="0" indent="0">
              <a:buNone/>
            </a:pPr>
            <a:r>
              <a:rPr lang="en-US" sz="2400" dirty="0" smtClean="0">
                <a:effectLst/>
              </a:rPr>
              <a:t>-Shoe covers.</a:t>
            </a:r>
          </a:p>
          <a:p>
            <a:pPr marL="0" indent="0">
              <a:buNone/>
            </a:pPr>
            <a:r>
              <a:rPr lang="en-US" sz="2400" dirty="0" smtClean="0">
                <a:effectLst/>
              </a:rPr>
              <a:t>-Hair net.</a:t>
            </a:r>
            <a:endParaRPr lang="en-US" sz="2400" dirty="0">
              <a:effectLst/>
            </a:endParaRPr>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140325" y="1781969"/>
            <a:ext cx="3054350" cy="1822450"/>
          </a:xfrm>
        </p:spPr>
      </p:pic>
      <p:pic>
        <p:nvPicPr>
          <p:cNvPr id="7" name="Content Placeholder 6"/>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6070889" y="3938588"/>
            <a:ext cx="1193222" cy="2187575"/>
          </a:xfrm>
        </p:spPr>
      </p:pic>
    </p:spTree>
    <p:extLst>
      <p:ext uri="{BB962C8B-B14F-4D97-AF65-F5344CB8AC3E}">
        <p14:creationId xmlns:p14="http://schemas.microsoft.com/office/powerpoint/2010/main" val="150683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Evidence Collection and Removal</a:t>
            </a:r>
            <a:endParaRPr lang="en-US" dirty="0"/>
          </a:p>
        </p:txBody>
      </p:sp>
      <p:sp>
        <p:nvSpPr>
          <p:cNvPr id="3" name="Text Placeholder 2"/>
          <p:cNvSpPr>
            <a:spLocks noGrp="1"/>
          </p:cNvSpPr>
          <p:nvPr>
            <p:ph type="body" sz="half" idx="1"/>
          </p:nvPr>
        </p:nvSpPr>
        <p:spPr/>
        <p:txBody>
          <a:bodyPr/>
          <a:lstStyle/>
          <a:p>
            <a:pPr marL="0" indent="0" algn="ctr">
              <a:buNone/>
            </a:pPr>
            <a:r>
              <a:rPr lang="en-US" sz="2800" dirty="0" smtClean="0"/>
              <a:t>Types of Evidence Include:</a:t>
            </a:r>
          </a:p>
          <a:p>
            <a:pPr marL="0" indent="0">
              <a:buNone/>
            </a:pPr>
            <a:endParaRPr lang="en-US" sz="2400" dirty="0" smtClean="0"/>
          </a:p>
          <a:p>
            <a:pPr marL="0" indent="0">
              <a:buNone/>
            </a:pPr>
            <a:endParaRPr lang="en-US" sz="2400" dirty="0" smtClean="0">
              <a:effectLst>
                <a:outerShdw blurRad="38100" dist="38100" dir="2700000" algn="tl">
                  <a:srgbClr val="000000">
                    <a:alpha val="43137"/>
                  </a:srgbClr>
                </a:outerShdw>
              </a:effectLst>
            </a:endParaRPr>
          </a:p>
          <a:p>
            <a:pPr marL="0" indent="0">
              <a:buNone/>
            </a:pPr>
            <a:r>
              <a:rPr lang="en-US" sz="2400" dirty="0" smtClean="0">
                <a:effectLst>
                  <a:outerShdw blurRad="38100" dist="38100" dir="2700000" algn="tl">
                    <a:srgbClr val="000000">
                      <a:alpha val="43137"/>
                    </a:srgbClr>
                  </a:outerShdw>
                </a:effectLst>
              </a:rPr>
              <a:t>-Fingerprints</a:t>
            </a:r>
          </a:p>
          <a:p>
            <a:pPr marL="0" indent="0">
              <a:buNone/>
            </a:pPr>
            <a:r>
              <a:rPr lang="en-US" sz="2400" dirty="0" smtClean="0">
                <a:effectLst>
                  <a:outerShdw blurRad="38100" dist="38100" dir="2700000" algn="tl">
                    <a:srgbClr val="000000">
                      <a:alpha val="43137"/>
                    </a:srgbClr>
                  </a:outerShdw>
                </a:effectLst>
              </a:rPr>
              <a:t>-Footwear impressions</a:t>
            </a:r>
          </a:p>
          <a:p>
            <a:pPr marL="0" indent="0">
              <a:buNone/>
            </a:pPr>
            <a:r>
              <a:rPr lang="en-US" sz="2400" dirty="0" smtClean="0">
                <a:effectLst>
                  <a:outerShdw blurRad="38100" dist="38100" dir="2700000" algn="tl">
                    <a:srgbClr val="000000">
                      <a:alpha val="43137"/>
                    </a:srgbClr>
                  </a:outerShdw>
                </a:effectLst>
              </a:rPr>
              <a:t>-Hair</a:t>
            </a:r>
          </a:p>
          <a:p>
            <a:pPr marL="0" indent="0">
              <a:buNone/>
            </a:pPr>
            <a:r>
              <a:rPr lang="en-US" sz="2400" dirty="0" smtClean="0">
                <a:effectLst>
                  <a:outerShdw blurRad="38100" dist="38100" dir="2700000" algn="tl">
                    <a:srgbClr val="000000">
                      <a:alpha val="43137"/>
                    </a:srgbClr>
                  </a:outerShdw>
                </a:effectLst>
              </a:rPr>
              <a:t>-Fibers</a:t>
            </a:r>
          </a:p>
          <a:p>
            <a:pPr marL="0" indent="0">
              <a:buNone/>
            </a:pPr>
            <a:r>
              <a:rPr lang="en-US" sz="2400" dirty="0" smtClean="0">
                <a:effectLst>
                  <a:outerShdw blurRad="38100" dist="38100" dir="2700000" algn="tl">
                    <a:srgbClr val="000000">
                      <a:alpha val="43137"/>
                    </a:srgbClr>
                  </a:outerShdw>
                </a:effectLst>
              </a:rPr>
              <a:t>-Biological fluids</a:t>
            </a:r>
          </a:p>
          <a:p>
            <a:pPr marL="0" indent="0">
              <a:buNone/>
            </a:pPr>
            <a:r>
              <a:rPr lang="en-US" sz="2400" dirty="0" smtClean="0">
                <a:effectLst>
                  <a:outerShdw blurRad="38100" dist="38100" dir="2700000" algn="tl">
                    <a:srgbClr val="000000">
                      <a:alpha val="43137"/>
                    </a:srgbClr>
                  </a:outerShdw>
                </a:effectLst>
              </a:rPr>
              <a:t>-materials for DNA analysis</a:t>
            </a:r>
          </a:p>
          <a:p>
            <a:pPr marL="0" indent="0">
              <a:buNone/>
            </a:pPr>
            <a:r>
              <a:rPr lang="en-US" sz="2400" dirty="0" smtClean="0">
                <a:effectLst>
                  <a:outerShdw blurRad="38100" dist="38100" dir="2700000" algn="tl">
                    <a:srgbClr val="000000">
                      <a:alpha val="43137"/>
                    </a:srgbClr>
                  </a:outerShdw>
                </a:effectLst>
              </a:rPr>
              <a:t>-Anything used to commit the    crime</a:t>
            </a:r>
          </a:p>
        </p:txBody>
      </p:sp>
      <p:pic>
        <p:nvPicPr>
          <p:cNvPr id="9" name="Content Placeholder 8"/>
          <p:cNvPicPr>
            <a:picLocks noGrp="1" noChangeAspect="1"/>
          </p:cNvPicPr>
          <p:nvPr>
            <p:ph sz="quarter" idx="3"/>
          </p:nvPr>
        </p:nvPicPr>
        <p:blipFill>
          <a:blip r:embed="rId3" cstate="print">
            <a:extLst>
              <a:ext uri="{28A0092B-C50C-407E-A947-70E740481C1C}">
                <a14:useLocalDpi xmlns:a14="http://schemas.microsoft.com/office/drawing/2010/main" val="0"/>
              </a:ext>
            </a:extLst>
          </a:blip>
          <a:stretch>
            <a:fillRect/>
          </a:stretch>
        </p:blipFill>
        <p:spPr>
          <a:xfrm>
            <a:off x="5181600" y="3843655"/>
            <a:ext cx="3581400" cy="2865120"/>
          </a:xfrm>
        </p:spPr>
      </p:pic>
      <p:pic>
        <p:nvPicPr>
          <p:cNvPr id="8" name="Content Placeholder 7"/>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6019800" y="1828800"/>
            <a:ext cx="1957387" cy="1836932"/>
          </a:xfrm>
        </p:spPr>
      </p:pic>
    </p:spTree>
    <p:extLst>
      <p:ext uri="{BB962C8B-B14F-4D97-AF65-F5344CB8AC3E}">
        <p14:creationId xmlns:p14="http://schemas.microsoft.com/office/powerpoint/2010/main" val="163435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of Evidence</a:t>
            </a:r>
            <a:endParaRPr lang="en-US" dirty="0"/>
          </a:p>
        </p:txBody>
      </p:sp>
      <p:sp>
        <p:nvSpPr>
          <p:cNvPr id="3" name="Text Placeholder 2"/>
          <p:cNvSpPr>
            <a:spLocks noGrp="1"/>
          </p:cNvSpPr>
          <p:nvPr>
            <p:ph type="body" sz="half" idx="1"/>
          </p:nvPr>
        </p:nvSpPr>
        <p:spPr>
          <a:xfrm>
            <a:off x="457200" y="1600201"/>
            <a:ext cx="4038600" cy="1828800"/>
          </a:xfrm>
        </p:spPr>
        <p:txBody>
          <a:bodyPr/>
          <a:lstStyle/>
          <a:p>
            <a:r>
              <a:rPr lang="en-US" dirty="0" smtClean="0"/>
              <a:t>From the Crime Scene….</a:t>
            </a:r>
          </a:p>
          <a:p>
            <a:endParaRPr lang="en-US" dirty="0"/>
          </a:p>
          <a:p>
            <a:pPr marL="0" indent="0">
              <a:buNone/>
            </a:pPr>
            <a:endParaRPr lang="en-US" dirty="0"/>
          </a:p>
          <a:p>
            <a:endParaRPr lang="en-US" dirty="0" smtClean="0"/>
          </a:p>
        </p:txBody>
      </p:sp>
      <p:sp>
        <p:nvSpPr>
          <p:cNvPr id="4" name="Content Placeholder 3"/>
          <p:cNvSpPr>
            <a:spLocks noGrp="1"/>
          </p:cNvSpPr>
          <p:nvPr>
            <p:ph sz="quarter" idx="2"/>
          </p:nvPr>
        </p:nvSpPr>
        <p:spPr>
          <a:xfrm>
            <a:off x="2590800" y="2667000"/>
            <a:ext cx="4038600" cy="2185988"/>
          </a:xfrm>
          <a:scene3d>
            <a:camera prst="isometricRightUp"/>
            <a:lightRig rig="threePt" dir="t"/>
          </a:scene3d>
        </p:spPr>
        <p:txBody>
          <a:bodyPr/>
          <a:lstStyle/>
          <a:p>
            <a:pPr marL="0" indent="0">
              <a:buNone/>
            </a:pPr>
            <a:r>
              <a:rPr lang="en-US" sz="4000" dirty="0">
                <a:effectLst/>
              </a:rPr>
              <a:t>All evidence must be inventoried and secured to preserve its integrity.</a:t>
            </a:r>
          </a:p>
          <a:p>
            <a:pPr marL="0" indent="0">
              <a:buNone/>
            </a:pPr>
            <a:endParaRPr lang="en-US" sz="3600" dirty="0"/>
          </a:p>
        </p:txBody>
      </p:sp>
      <p:sp>
        <p:nvSpPr>
          <p:cNvPr id="5" name="Content Placeholder 4"/>
          <p:cNvSpPr>
            <a:spLocks noGrp="1"/>
          </p:cNvSpPr>
          <p:nvPr>
            <p:ph sz="quarter" idx="3"/>
          </p:nvPr>
        </p:nvSpPr>
        <p:spPr/>
        <p:txBody>
          <a:bodyPr/>
          <a:lstStyle/>
          <a:p>
            <a:endParaRPr lang="en-US" dirty="0" smtClean="0"/>
          </a:p>
          <a:p>
            <a:endParaRPr lang="en-US" dirty="0"/>
          </a:p>
          <a:p>
            <a:endParaRPr lang="en-US" dirty="0" smtClean="0"/>
          </a:p>
          <a:p>
            <a:r>
              <a:rPr lang="en-US" dirty="0"/>
              <a:t>To the courtroom.</a:t>
            </a:r>
          </a:p>
          <a:p>
            <a:pPr marL="0" indent="0">
              <a:buNone/>
            </a:pPr>
            <a:endParaRPr lang="en-US" dirty="0"/>
          </a:p>
        </p:txBody>
      </p:sp>
    </p:spTree>
    <p:extLst>
      <p:ext uri="{BB962C8B-B14F-4D97-AF65-F5344CB8AC3E}">
        <p14:creationId xmlns:p14="http://schemas.microsoft.com/office/powerpoint/2010/main" val="1122564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Cell Phones</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406975"/>
            <a:ext cx="8229600" cy="4993825"/>
          </a:xfrm>
        </p:spPr>
      </p:pic>
      <p:sp>
        <p:nvSpPr>
          <p:cNvPr id="8" name="Content Placeholder 7"/>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89659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Computer Crimes Evidence</a:t>
            </a:r>
            <a:endParaRPr lang="en-US" dirty="0"/>
          </a:p>
        </p:txBody>
      </p:sp>
      <p:sp>
        <p:nvSpPr>
          <p:cNvPr id="7" name="Content Placeholder 6"/>
          <p:cNvSpPr>
            <a:spLocks noGrp="1"/>
          </p:cNvSpPr>
          <p:nvPr>
            <p:ph idx="1"/>
          </p:nvPr>
        </p:nvSpPr>
        <p:spPr/>
        <p:txBody>
          <a:bodyPr/>
          <a:lstStyle/>
          <a:p>
            <a:r>
              <a:rPr lang="en-US" dirty="0" smtClean="0"/>
              <a:t>Seizure of Devices Containing Electronic Evidence:</a:t>
            </a:r>
          </a:p>
          <a:p>
            <a:r>
              <a:rPr lang="en-US" sz="2400" dirty="0" smtClean="0"/>
              <a:t>Cellular Telephones</a:t>
            </a:r>
          </a:p>
          <a:p>
            <a:r>
              <a:rPr lang="en-US" sz="2400" dirty="0" smtClean="0"/>
              <a:t>Computers</a:t>
            </a:r>
          </a:p>
          <a:p>
            <a:r>
              <a:rPr lang="en-US" sz="2400" dirty="0" smtClean="0"/>
              <a:t>Media Players such as </a:t>
            </a:r>
            <a:r>
              <a:rPr lang="en-US" sz="2400" dirty="0" err="1" smtClean="0"/>
              <a:t>Ipods</a:t>
            </a:r>
            <a:r>
              <a:rPr lang="en-US" sz="2400" dirty="0" smtClean="0"/>
              <a:t> or (Purchased MP3 </a:t>
            </a:r>
            <a:r>
              <a:rPr lang="en-US" sz="2400" dirty="0"/>
              <a:t>P</a:t>
            </a:r>
            <a:r>
              <a:rPr lang="en-US" sz="2400" dirty="0" smtClean="0"/>
              <a:t>layer from store are approved.)</a:t>
            </a:r>
          </a:p>
          <a:p>
            <a:r>
              <a:rPr lang="en-US" sz="2800" dirty="0" smtClean="0"/>
              <a:t>Corrections staff seizing electronic evidence should handle evidence as little as possible and under no circumstances should staff turn these devices on or attempt to extract information form them.</a:t>
            </a:r>
            <a:endParaRPr lang="en-US" sz="2800" dirty="0"/>
          </a:p>
        </p:txBody>
      </p:sp>
    </p:spTree>
    <p:extLst>
      <p:ext uri="{BB962C8B-B14F-4D97-AF65-F5344CB8AC3E}">
        <p14:creationId xmlns:p14="http://schemas.microsoft.com/office/powerpoint/2010/main" val="253640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of Crime Scenes</a:t>
            </a:r>
            <a:endParaRPr lang="en-US" dirty="0"/>
          </a:p>
        </p:txBody>
      </p:sp>
      <p:sp>
        <p:nvSpPr>
          <p:cNvPr id="3" name="Content Placeholder 2"/>
          <p:cNvSpPr>
            <a:spLocks noGrp="1"/>
          </p:cNvSpPr>
          <p:nvPr>
            <p:ph idx="1"/>
          </p:nvPr>
        </p:nvSpPr>
        <p:spPr/>
        <p:txBody>
          <a:bodyPr/>
          <a:lstStyle/>
          <a:p>
            <a:r>
              <a:rPr lang="en-US" dirty="0" smtClean="0"/>
              <a:t>What is a Crime Scene?</a:t>
            </a:r>
          </a:p>
          <a:p>
            <a:pPr marL="0" indent="0">
              <a:buNone/>
            </a:pPr>
            <a:r>
              <a:rPr lang="en-US" dirty="0" smtClean="0"/>
              <a:t>	-</a:t>
            </a:r>
            <a:r>
              <a:rPr lang="en-US" sz="2400" dirty="0">
                <a:effectLst/>
              </a:rPr>
              <a:t>A crime scene is a location where a crime </a:t>
            </a:r>
            <a:r>
              <a:rPr lang="en-US" sz="2400" dirty="0" smtClean="0">
                <a:effectLst/>
              </a:rPr>
              <a:t>took place. </a:t>
            </a:r>
            <a:endParaRPr lang="en-US" sz="2400" dirty="0" smtClean="0"/>
          </a:p>
          <a:p>
            <a:endParaRPr lang="en-US" dirty="0"/>
          </a:p>
          <a:p>
            <a:endParaRPr lang="en-US" dirty="0" smtClean="0"/>
          </a:p>
          <a:p>
            <a:r>
              <a:rPr lang="en-US" dirty="0" smtClean="0"/>
              <a:t>What is Evidence?</a:t>
            </a:r>
          </a:p>
          <a:p>
            <a:pPr marL="0" indent="0">
              <a:buNone/>
            </a:pPr>
            <a:r>
              <a:rPr lang="en-US" dirty="0" smtClean="0"/>
              <a:t>	-</a:t>
            </a:r>
            <a:r>
              <a:rPr lang="en-US" sz="2400" kern="1200" dirty="0">
                <a:effectLst/>
              </a:rPr>
              <a:t>Evidence, broadly construed, is anything presented ln </a:t>
            </a:r>
            <a:r>
              <a:rPr lang="en-US" sz="2400" kern="1200" dirty="0" smtClean="0">
                <a:effectLst/>
              </a:rPr>
              <a:t>	  support </a:t>
            </a:r>
            <a:r>
              <a:rPr lang="en-US" sz="2400" kern="1200" dirty="0">
                <a:effectLst/>
              </a:rPr>
              <a:t>of an assertion. </a:t>
            </a:r>
            <a:endParaRPr lang="en-US" sz="2400" dirty="0"/>
          </a:p>
          <a:p>
            <a:pPr marL="0" indent="0">
              <a:buNone/>
            </a:pPr>
            <a:endParaRPr lang="en-US" dirty="0"/>
          </a:p>
        </p:txBody>
      </p:sp>
    </p:spTree>
    <p:extLst>
      <p:ext uri="{BB962C8B-B14F-4D97-AF65-F5344CB8AC3E}">
        <p14:creationId xmlns:p14="http://schemas.microsoft.com/office/powerpoint/2010/main" val="42284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Chain-of-Custody</a:t>
            </a:r>
            <a:endParaRPr lang="en-US" dirty="0"/>
          </a:p>
        </p:txBody>
      </p:sp>
      <p:sp>
        <p:nvSpPr>
          <p:cNvPr id="6" name="Content Placeholder 5"/>
          <p:cNvSpPr>
            <a:spLocks noGrp="1"/>
          </p:cNvSpPr>
          <p:nvPr>
            <p:ph idx="1"/>
          </p:nvPr>
        </p:nvSpPr>
        <p:spPr/>
        <p:txBody>
          <a:bodyPr/>
          <a:lstStyle/>
          <a:p>
            <a:r>
              <a:rPr lang="en-US" sz="3600" dirty="0" smtClean="0"/>
              <a:t>Proper evidence packaging includes:</a:t>
            </a:r>
          </a:p>
          <a:p>
            <a:pPr marL="0" indent="0">
              <a:buNone/>
            </a:pPr>
            <a:r>
              <a:rPr lang="en-US" dirty="0" smtClean="0">
                <a:effectLst/>
              </a:rPr>
              <a:t>- Appropriate packaging and labeling of all items, 	each item properly sealed, marked, correct 	and consistent information recorded on 	labels and procedural documentation. </a:t>
            </a:r>
            <a:endParaRPr lang="en-US" dirty="0">
              <a:effectLst/>
            </a:endParaRPr>
          </a:p>
        </p:txBody>
      </p:sp>
    </p:spTree>
    <p:extLst>
      <p:ext uri="{BB962C8B-B14F-4D97-AF65-F5344CB8AC3E}">
        <p14:creationId xmlns:p14="http://schemas.microsoft.com/office/powerpoint/2010/main" val="2041996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Chain-of-Custody</a:t>
            </a:r>
            <a:endParaRPr lang="en-US" dirty="0"/>
          </a:p>
        </p:txBody>
      </p:sp>
      <p:pic>
        <p:nvPicPr>
          <p:cNvPr id="4" name="Picture 5" descr="C:\Users\mflorio\Desktop\Contraband\100_2206_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699" y="1600200"/>
            <a:ext cx="442528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mflorio\Desktop\Contraband\100_2205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472717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60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Chain-of-Custody</a:t>
            </a:r>
            <a:endParaRPr lang="en-US" dirty="0"/>
          </a:p>
        </p:txBody>
      </p:sp>
      <p:sp>
        <p:nvSpPr>
          <p:cNvPr id="4" name="Rectangle 8"/>
          <p:cNvSpPr>
            <a:spLocks noGrp="1" noChangeArrowheads="1"/>
          </p:cNvSpPr>
          <p:nvPr>
            <p:ph idx="1"/>
          </p:nvPr>
        </p:nvSpPr>
        <p:spPr/>
        <p:txBody>
          <a:bodyPr/>
          <a:lstStyle/>
          <a:p>
            <a:pPr eaLnBrk="1" hangingPunct="1"/>
            <a:r>
              <a:rPr lang="en-US" altLang="en-US" dirty="0" smtClean="0"/>
              <a:t>Make sure your information is accurate </a:t>
            </a:r>
          </a:p>
          <a:p>
            <a:pPr eaLnBrk="1" hangingPunct="1"/>
            <a:r>
              <a:rPr lang="en-US" altLang="en-US" dirty="0" smtClean="0"/>
              <a:t>Information must be consistent on all paperwork; who, what, when, where, etc..</a:t>
            </a:r>
          </a:p>
          <a:p>
            <a:pPr eaLnBrk="1" hangingPunct="1"/>
            <a:r>
              <a:rPr lang="en-US" altLang="en-US" dirty="0" smtClean="0"/>
              <a:t>Do not use generic terms when describing contraband (i.e. shank, etc.)</a:t>
            </a:r>
          </a:p>
          <a:p>
            <a:pPr eaLnBrk="1" hangingPunct="1"/>
            <a:r>
              <a:rPr lang="en-US" altLang="en-US" dirty="0" smtClean="0"/>
              <a:t>Be as specific as possible to describe item</a:t>
            </a:r>
          </a:p>
          <a:p>
            <a:pPr eaLnBrk="1" hangingPunct="1"/>
            <a:r>
              <a:rPr lang="en-US" altLang="en-US" dirty="0" smtClean="0"/>
              <a:t>Don’t make assumptions, report facts</a:t>
            </a:r>
          </a:p>
        </p:txBody>
      </p:sp>
    </p:spTree>
    <p:extLst>
      <p:ext uri="{BB962C8B-B14F-4D97-AF65-F5344CB8AC3E}">
        <p14:creationId xmlns:p14="http://schemas.microsoft.com/office/powerpoint/2010/main" val="1967160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pPr marL="0" indent="0">
              <a:buNone/>
            </a:pPr>
            <a:r>
              <a:rPr lang="en-US" altLang="en-US" dirty="0" smtClean="0">
                <a:effectLst/>
              </a:rPr>
              <a:t>1. 	The chain of custody begins when the item is collected.</a:t>
            </a:r>
          </a:p>
          <a:p>
            <a:pPr marL="0" indent="0">
              <a:buNone/>
            </a:pPr>
            <a:endParaRPr lang="en-US" dirty="0" smtClean="0"/>
          </a:p>
          <a:p>
            <a:pPr marL="0" indent="0">
              <a:buNone/>
            </a:pPr>
            <a:r>
              <a:rPr lang="en-US" altLang="en-US" dirty="0" smtClean="0">
                <a:effectLst/>
              </a:rPr>
              <a:t>2.	Any </a:t>
            </a:r>
            <a:r>
              <a:rPr lang="en-US" altLang="en-US" dirty="0">
                <a:effectLst/>
              </a:rPr>
              <a:t>time contraband is turned over from one person to another, the person receiving it shall sign for it before taking possession.</a:t>
            </a:r>
          </a:p>
          <a:p>
            <a:pPr marL="0" indent="0">
              <a:buNone/>
            </a:pPr>
            <a:endParaRPr lang="en-US" dirty="0"/>
          </a:p>
        </p:txBody>
      </p:sp>
    </p:spTree>
    <p:extLst>
      <p:ext uri="{BB962C8B-B14F-4D97-AF65-F5344CB8AC3E}">
        <p14:creationId xmlns:p14="http://schemas.microsoft.com/office/powerpoint/2010/main" val="3197428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smtClean="0"/>
              <a:t>Biological Fluids and Stains:</a:t>
            </a:r>
          </a:p>
          <a:p>
            <a:pPr marL="0" indent="0">
              <a:buNone/>
            </a:pPr>
            <a:r>
              <a:rPr lang="en-US" dirty="0" smtClean="0"/>
              <a:t>-Proper handling is essential</a:t>
            </a:r>
          </a:p>
          <a:p>
            <a:pPr marL="0" indent="0">
              <a:buNone/>
            </a:pPr>
            <a:r>
              <a:rPr lang="en-US" dirty="0"/>
              <a:t>	</a:t>
            </a:r>
            <a:r>
              <a:rPr lang="en-US" sz="2400" dirty="0" smtClean="0"/>
              <a:t>A.	Use </a:t>
            </a:r>
            <a:r>
              <a:rPr lang="en-US" sz="2400" dirty="0"/>
              <a:t>d</a:t>
            </a:r>
            <a:r>
              <a:rPr lang="en-US" sz="2400" dirty="0" smtClean="0"/>
              <a:t>isposable gloves.</a:t>
            </a:r>
          </a:p>
          <a:p>
            <a:pPr marL="0" indent="0">
              <a:buNone/>
            </a:pPr>
            <a:r>
              <a:rPr lang="en-US" sz="2400" dirty="0"/>
              <a:t>	</a:t>
            </a:r>
            <a:r>
              <a:rPr lang="en-US" sz="2400" dirty="0" smtClean="0"/>
              <a:t>B.	</a:t>
            </a:r>
            <a:r>
              <a:rPr lang="en-US" altLang="en-US" sz="2400" dirty="0">
                <a:solidFill>
                  <a:schemeClr val="tx2"/>
                </a:solidFill>
              </a:rPr>
              <a:t> </a:t>
            </a:r>
            <a:r>
              <a:rPr lang="en-US" altLang="en-US" sz="2400" dirty="0"/>
              <a:t>Any item confiscated that has blood, </a:t>
            </a:r>
            <a:r>
              <a:rPr lang="en-US" altLang="en-US" sz="2400" dirty="0" smtClean="0"/>
              <a:t>semen</a:t>
            </a:r>
            <a:r>
              <a:rPr lang="en-US" altLang="en-US" sz="2400" dirty="0"/>
              <a:t>, urine, </a:t>
            </a:r>
            <a:r>
              <a:rPr lang="en-US" altLang="en-US" sz="2400" dirty="0" smtClean="0"/>
              <a:t>		etc</a:t>
            </a:r>
            <a:r>
              <a:rPr lang="en-US" altLang="en-US" sz="2400" dirty="0"/>
              <a:t>. should be handled </a:t>
            </a:r>
            <a:r>
              <a:rPr lang="en-US" altLang="en-US" sz="2400" dirty="0" smtClean="0"/>
              <a:t>	with extreme </a:t>
            </a:r>
            <a:r>
              <a:rPr lang="en-US" altLang="en-US" sz="2400" dirty="0"/>
              <a:t>care.  Most </a:t>
            </a:r>
            <a:r>
              <a:rPr lang="en-US" altLang="en-US" sz="2400" dirty="0" smtClean="0"/>
              <a:t>		items </a:t>
            </a:r>
            <a:r>
              <a:rPr lang="en-US" altLang="en-US" sz="2400" dirty="0"/>
              <a:t>should </a:t>
            </a:r>
            <a:r>
              <a:rPr lang="en-US" altLang="en-US" sz="2400" dirty="0" smtClean="0"/>
              <a:t>be packaged </a:t>
            </a:r>
            <a:r>
              <a:rPr lang="en-US" altLang="en-US" sz="2400" dirty="0"/>
              <a:t>in paper bags and all </a:t>
            </a:r>
            <a:r>
              <a:rPr lang="en-US" altLang="en-US" sz="2400" dirty="0" smtClean="0"/>
              <a:t>		should </a:t>
            </a:r>
            <a:r>
              <a:rPr lang="en-US" altLang="en-US" sz="2400" dirty="0"/>
              <a:t>be marked </a:t>
            </a:r>
            <a:r>
              <a:rPr lang="en-US" altLang="en-US" b="1" i="1" u="sng" dirty="0">
                <a:solidFill>
                  <a:schemeClr val="tx2"/>
                </a:solidFill>
              </a:rPr>
              <a:t>“Biohazard.”</a:t>
            </a:r>
          </a:p>
          <a:p>
            <a:pPr marL="0" indent="0">
              <a:buNone/>
            </a:pPr>
            <a:endParaRPr lang="en-US" dirty="0"/>
          </a:p>
        </p:txBody>
      </p:sp>
      <p:pic>
        <p:nvPicPr>
          <p:cNvPr id="4" name="Picture 4" descr="bio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19200"/>
            <a:ext cx="22352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4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smtClean="0"/>
              <a:t>Biological Fluids and Stains:</a:t>
            </a:r>
          </a:p>
          <a:p>
            <a:pPr marL="0" indent="0">
              <a:buNone/>
            </a:pPr>
            <a:r>
              <a:rPr lang="en-US" dirty="0" smtClean="0"/>
              <a:t>-Rape Evidence</a:t>
            </a:r>
            <a:endParaRPr lang="en-US" altLang="en-US" b="1" i="1" u="sng" dirty="0">
              <a:solidFill>
                <a:schemeClr val="tx2"/>
              </a:solidFill>
            </a:endParaRPr>
          </a:p>
          <a:p>
            <a:pPr marL="0" indent="0">
              <a:buNone/>
            </a:pPr>
            <a:endParaRPr lang="en-US" dirty="0"/>
          </a:p>
        </p:txBody>
      </p:sp>
      <p:pic>
        <p:nvPicPr>
          <p:cNvPr id="4" name="Picture 4" descr="bio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19200"/>
            <a:ext cx="22352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71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Biological Fluids and Stains:</a:t>
            </a:r>
          </a:p>
          <a:p>
            <a:pPr marL="0" indent="0">
              <a:buNone/>
            </a:pPr>
            <a:r>
              <a:rPr lang="en-US" dirty="0" smtClean="0"/>
              <a:t>-Stains on Garments or Fabrics</a:t>
            </a:r>
          </a:p>
          <a:p>
            <a:pPr marL="0" indent="0">
              <a:buNone/>
            </a:pPr>
            <a:r>
              <a:rPr lang="en-US" dirty="0"/>
              <a:t>	</a:t>
            </a:r>
            <a:r>
              <a:rPr lang="en-US" sz="2800" dirty="0" smtClean="0">
                <a:effectLst/>
              </a:rPr>
              <a:t>A. </a:t>
            </a:r>
            <a:r>
              <a:rPr lang="en-US" sz="2800" dirty="0">
                <a:effectLst/>
              </a:rPr>
              <a:t>	</a:t>
            </a:r>
            <a:r>
              <a:rPr lang="en-US" sz="2800" dirty="0" smtClean="0">
                <a:effectLst/>
              </a:rPr>
              <a:t>Wet stained fabrics must air dry.</a:t>
            </a:r>
          </a:p>
          <a:p>
            <a:pPr marL="0" indent="0">
              <a:buNone/>
            </a:pPr>
            <a:r>
              <a:rPr lang="en-US" sz="2800" dirty="0">
                <a:effectLst/>
              </a:rPr>
              <a:t>	</a:t>
            </a:r>
            <a:endParaRPr lang="en-US" sz="2800" dirty="0" smtClean="0">
              <a:effectLst/>
            </a:endParaRPr>
          </a:p>
          <a:p>
            <a:pPr marL="0" indent="0">
              <a:buNone/>
            </a:pPr>
            <a:r>
              <a:rPr lang="en-US" sz="2800" dirty="0">
                <a:effectLst/>
              </a:rPr>
              <a:t>	</a:t>
            </a:r>
            <a:r>
              <a:rPr lang="en-US" sz="2800" dirty="0" smtClean="0">
                <a:effectLst/>
              </a:rPr>
              <a:t>B.	Package multiple items separately</a:t>
            </a:r>
          </a:p>
          <a:p>
            <a:pPr marL="0" indent="0">
              <a:buNone/>
            </a:pPr>
            <a:r>
              <a:rPr lang="en-US" sz="2800" dirty="0">
                <a:effectLst/>
              </a:rPr>
              <a:t>	</a:t>
            </a:r>
            <a:endParaRPr lang="en-US" sz="2800" dirty="0" smtClean="0">
              <a:effectLst/>
            </a:endParaRPr>
          </a:p>
          <a:p>
            <a:pPr marL="0" indent="0">
              <a:buNone/>
            </a:pPr>
            <a:r>
              <a:rPr lang="en-US" sz="2800" dirty="0">
                <a:effectLst/>
              </a:rPr>
              <a:t>	</a:t>
            </a:r>
            <a:r>
              <a:rPr lang="en-US" sz="2800" dirty="0" smtClean="0">
                <a:effectLst/>
              </a:rPr>
              <a:t>C.	DO NOT USE PLASTIC BAGS</a:t>
            </a:r>
          </a:p>
          <a:p>
            <a:pPr marL="0" indent="0">
              <a:buNone/>
            </a:pPr>
            <a:r>
              <a:rPr lang="en-US" sz="2400" dirty="0"/>
              <a:t>	</a:t>
            </a:r>
          </a:p>
        </p:txBody>
      </p:sp>
    </p:spTree>
    <p:extLst>
      <p:ext uri="{BB962C8B-B14F-4D97-AF65-F5344CB8AC3E}">
        <p14:creationId xmlns:p14="http://schemas.microsoft.com/office/powerpoint/2010/main" val="1466208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Biological Fluids and Stains:</a:t>
            </a:r>
          </a:p>
          <a:p>
            <a:pPr marL="0" indent="0">
              <a:buNone/>
            </a:pPr>
            <a:r>
              <a:rPr lang="en-US" dirty="0" smtClean="0"/>
              <a:t>-Stains on Garments or Fabrics</a:t>
            </a:r>
          </a:p>
          <a:p>
            <a:pPr marL="0" indent="0">
              <a:buNone/>
            </a:pPr>
            <a:r>
              <a:rPr lang="en-US" dirty="0"/>
              <a:t>	</a:t>
            </a:r>
            <a:r>
              <a:rPr lang="en-US" sz="2800" dirty="0" smtClean="0">
                <a:effectLst/>
              </a:rPr>
              <a:t>D.	Avoid unnecessary handling of garments 		with blood or seminal stains.</a:t>
            </a:r>
          </a:p>
          <a:p>
            <a:pPr marL="0" indent="0">
              <a:buNone/>
            </a:pPr>
            <a:r>
              <a:rPr lang="en-US" sz="2800" dirty="0">
                <a:effectLst/>
              </a:rPr>
              <a:t>	</a:t>
            </a:r>
            <a:r>
              <a:rPr lang="en-US" sz="2800" dirty="0" smtClean="0">
                <a:effectLst/>
              </a:rPr>
              <a:t>E.	Initial and dated in an area away form the 		stain.</a:t>
            </a:r>
          </a:p>
          <a:p>
            <a:pPr marL="0" indent="0">
              <a:buNone/>
            </a:pPr>
            <a:r>
              <a:rPr lang="en-US" sz="2800" dirty="0">
                <a:effectLst/>
              </a:rPr>
              <a:t>	</a:t>
            </a:r>
            <a:r>
              <a:rPr lang="en-US" sz="2800" dirty="0" smtClean="0">
                <a:effectLst/>
              </a:rPr>
              <a:t>F. 	Label and seal all items </a:t>
            </a:r>
            <a:endParaRPr lang="en-US" sz="2800" dirty="0">
              <a:effectLst/>
            </a:endParaRPr>
          </a:p>
        </p:txBody>
      </p:sp>
    </p:spTree>
    <p:extLst>
      <p:ext uri="{BB962C8B-B14F-4D97-AF65-F5344CB8AC3E}">
        <p14:creationId xmlns:p14="http://schemas.microsoft.com/office/powerpoint/2010/main" val="497199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Biological Fluids and Stains:</a:t>
            </a:r>
          </a:p>
          <a:p>
            <a:pPr marL="0" indent="0">
              <a:buNone/>
            </a:pPr>
            <a:r>
              <a:rPr lang="en-US" dirty="0" smtClean="0"/>
              <a:t>-Stains on Surfaces</a:t>
            </a:r>
          </a:p>
          <a:p>
            <a:pPr marL="0" indent="0">
              <a:buNone/>
            </a:pPr>
            <a:r>
              <a:rPr lang="en-US" sz="2800" dirty="0"/>
              <a:t>	</a:t>
            </a:r>
            <a:r>
              <a:rPr lang="en-US" sz="2800" dirty="0" smtClean="0">
                <a:effectLst/>
              </a:rPr>
              <a:t>1. Items to be checked for blood should not be dusted for Prints.</a:t>
            </a:r>
          </a:p>
          <a:p>
            <a:pPr marL="0" indent="0">
              <a:buNone/>
            </a:pPr>
            <a:r>
              <a:rPr lang="en-US" sz="2800" dirty="0">
                <a:effectLst/>
              </a:rPr>
              <a:t>	</a:t>
            </a:r>
            <a:r>
              <a:rPr lang="en-US" sz="2800" dirty="0" smtClean="0">
                <a:effectLst/>
              </a:rPr>
              <a:t>2. Whenever possible, submit the bloodstained item itself for analysis. If this is impractical, detach or cut out the part with the stain for submission. Carefully package to avoid contamination or loss. Do not put any tape directly on the stain.</a:t>
            </a:r>
            <a:endParaRPr lang="en-US" sz="2800" dirty="0">
              <a:effectLst/>
            </a:endParaRPr>
          </a:p>
        </p:txBody>
      </p:sp>
    </p:spTree>
    <p:extLst>
      <p:ext uri="{BB962C8B-B14F-4D97-AF65-F5344CB8AC3E}">
        <p14:creationId xmlns:p14="http://schemas.microsoft.com/office/powerpoint/2010/main" val="2848891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Biological Fluids and Stains:</a:t>
            </a:r>
          </a:p>
          <a:p>
            <a:pPr marL="0" indent="0">
              <a:buNone/>
            </a:pPr>
            <a:r>
              <a:rPr lang="en-US" dirty="0" smtClean="0"/>
              <a:t>-Stains on Surfaces</a:t>
            </a:r>
          </a:p>
          <a:p>
            <a:pPr marL="0" indent="0">
              <a:buNone/>
            </a:pPr>
            <a:r>
              <a:rPr lang="en-US" sz="2800" dirty="0"/>
              <a:t>	</a:t>
            </a:r>
            <a:r>
              <a:rPr lang="en-US" sz="2800" dirty="0" smtClean="0">
                <a:effectLst/>
              </a:rPr>
              <a:t>3. Bloodstains can be swabbed off items which cannot be submitted. Swab the blood onto a cotton-tipped applicator that has been slightly dampened with distilled water, in a manner which concentrates the sample. Swab and unstained area of the same surface in the same manner for a control. Air dry and package the stain and control swabs separately in paper.</a:t>
            </a:r>
            <a:endParaRPr lang="en-US" sz="2800" dirty="0">
              <a:effectLst/>
            </a:endParaRPr>
          </a:p>
        </p:txBody>
      </p:sp>
    </p:spTree>
    <p:extLst>
      <p:ext uri="{BB962C8B-B14F-4D97-AF65-F5344CB8AC3E}">
        <p14:creationId xmlns:p14="http://schemas.microsoft.com/office/powerpoint/2010/main" val="1552296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of Crime Scenes</a:t>
            </a:r>
          </a:p>
        </p:txBody>
      </p:sp>
      <p:sp>
        <p:nvSpPr>
          <p:cNvPr id="3" name="Content Placeholder 2"/>
          <p:cNvSpPr>
            <a:spLocks noGrp="1"/>
          </p:cNvSpPr>
          <p:nvPr>
            <p:ph idx="1"/>
          </p:nvPr>
        </p:nvSpPr>
        <p:spPr>
          <a:xfrm>
            <a:off x="457200" y="1600200"/>
            <a:ext cx="8305800" cy="4800600"/>
          </a:xfrm>
        </p:spPr>
        <p:txBody>
          <a:bodyPr/>
          <a:lstStyle/>
          <a:p>
            <a:r>
              <a:rPr lang="en-US" i="1" dirty="0" smtClean="0"/>
              <a:t>Conducting the Initial Survey of a Crime Scene.</a:t>
            </a:r>
          </a:p>
          <a:p>
            <a:pPr marL="0" indent="0">
              <a:buNone/>
            </a:pPr>
            <a:r>
              <a:rPr lang="en-US" dirty="0"/>
              <a:t>	</a:t>
            </a:r>
            <a:r>
              <a:rPr lang="en-US" dirty="0" smtClean="0"/>
              <a:t>-Ask yourself these questions</a:t>
            </a:r>
          </a:p>
          <a:p>
            <a:pPr marL="0" indent="0">
              <a:buNone/>
            </a:pPr>
            <a:r>
              <a:rPr lang="en-US" sz="2400" dirty="0" smtClean="0"/>
              <a:t>	1</a:t>
            </a:r>
            <a:r>
              <a:rPr lang="en-US" dirty="0" smtClean="0"/>
              <a:t>.	</a:t>
            </a:r>
            <a:r>
              <a:rPr lang="en-US" sz="2400" dirty="0" smtClean="0">
                <a:effectLst/>
              </a:rPr>
              <a:t>Is </a:t>
            </a:r>
            <a:r>
              <a:rPr lang="en-US" sz="2400" dirty="0">
                <a:effectLst/>
              </a:rPr>
              <a:t>the scene safe to enter</a:t>
            </a:r>
            <a:r>
              <a:rPr lang="en-US" sz="2400" dirty="0" smtClean="0">
                <a:effectLst/>
              </a:rPr>
              <a:t>?</a:t>
            </a:r>
          </a:p>
          <a:p>
            <a:pPr marL="0" indent="0">
              <a:buNone/>
            </a:pPr>
            <a:r>
              <a:rPr lang="en-US" sz="2400" dirty="0">
                <a:effectLst/>
              </a:rPr>
              <a:t>	</a:t>
            </a:r>
            <a:endParaRPr lang="en-US" sz="2400" dirty="0" smtClean="0">
              <a:effectLst/>
            </a:endParaRPr>
          </a:p>
          <a:p>
            <a:pPr marL="0" indent="0">
              <a:buNone/>
            </a:pPr>
            <a:r>
              <a:rPr lang="en-US" sz="2400" dirty="0">
                <a:effectLst/>
              </a:rPr>
              <a:t>	</a:t>
            </a:r>
            <a:r>
              <a:rPr lang="en-US" sz="2400" dirty="0" smtClean="0">
                <a:effectLst/>
              </a:rPr>
              <a:t>2.	</a:t>
            </a:r>
            <a:r>
              <a:rPr lang="en-US" sz="2400" dirty="0">
                <a:effectLst/>
              </a:rPr>
              <a:t>Does the scene contain a person who may need </a:t>
            </a:r>
            <a:r>
              <a:rPr lang="en-US" sz="2400" dirty="0" smtClean="0">
                <a:effectLst/>
              </a:rPr>
              <a:t>		medical assistance?</a:t>
            </a:r>
          </a:p>
          <a:p>
            <a:pPr marL="0" indent="0">
              <a:buNone/>
            </a:pPr>
            <a:r>
              <a:rPr lang="en-US" sz="2400" dirty="0">
                <a:effectLst/>
              </a:rPr>
              <a:t>	</a:t>
            </a:r>
            <a:endParaRPr lang="en-US" sz="2400" dirty="0" smtClean="0">
              <a:effectLst/>
            </a:endParaRPr>
          </a:p>
          <a:p>
            <a:pPr marL="0" indent="0">
              <a:buNone/>
            </a:pPr>
            <a:r>
              <a:rPr lang="en-US" sz="2400" dirty="0">
                <a:effectLst/>
              </a:rPr>
              <a:t>	</a:t>
            </a:r>
            <a:r>
              <a:rPr lang="en-US" sz="2400" dirty="0" smtClean="0">
                <a:effectLst/>
              </a:rPr>
              <a:t>3.	</a:t>
            </a:r>
            <a:r>
              <a:rPr lang="en-US" sz="2400" dirty="0">
                <a:effectLst/>
              </a:rPr>
              <a:t>Do any hazards </a:t>
            </a:r>
            <a:r>
              <a:rPr lang="en-US" sz="2400" dirty="0" smtClean="0">
                <a:effectLst/>
              </a:rPr>
              <a:t>exist </a:t>
            </a:r>
            <a:r>
              <a:rPr lang="en-US" sz="2400" dirty="0">
                <a:effectLst/>
              </a:rPr>
              <a:t>to emergency responders</a:t>
            </a:r>
            <a:r>
              <a:rPr lang="en-US" sz="2400" dirty="0" smtClean="0">
                <a:effectLst/>
              </a:rPr>
              <a:t>?</a:t>
            </a:r>
          </a:p>
          <a:p>
            <a:pPr marL="0" indent="0">
              <a:buNone/>
            </a:pPr>
            <a:r>
              <a:rPr lang="en-US" sz="2400" dirty="0">
                <a:effectLst/>
              </a:rPr>
              <a:t>	</a:t>
            </a:r>
            <a:endParaRPr lang="en-US" sz="2400" dirty="0" smtClean="0">
              <a:effectLst/>
            </a:endParaRPr>
          </a:p>
          <a:p>
            <a:pPr marL="0" indent="0">
              <a:buNone/>
            </a:pPr>
            <a:r>
              <a:rPr lang="en-US" sz="2400" dirty="0">
                <a:effectLst/>
              </a:rPr>
              <a:t>	</a:t>
            </a:r>
            <a:r>
              <a:rPr lang="en-US" sz="2400" dirty="0" smtClean="0">
                <a:effectLst/>
              </a:rPr>
              <a:t>4.	</a:t>
            </a:r>
            <a:r>
              <a:rPr lang="en-US" sz="2400" dirty="0">
                <a:effectLst/>
              </a:rPr>
              <a:t>Is a search warrant needed?</a:t>
            </a:r>
          </a:p>
          <a:p>
            <a:pPr marL="0" indent="0">
              <a:buNone/>
            </a:pPr>
            <a:endParaRPr lang="en-US" sz="2400" dirty="0">
              <a:effectLst/>
            </a:endParaRPr>
          </a:p>
          <a:p>
            <a:pPr marL="0" indent="0">
              <a:buNone/>
            </a:pPr>
            <a:endParaRPr lang="en-US" sz="2400" dirty="0">
              <a:effectLst/>
            </a:endParaRPr>
          </a:p>
          <a:p>
            <a:pPr marL="0" indent="0">
              <a:buNone/>
            </a:pPr>
            <a:endParaRPr lang="en-US" sz="2400" dirty="0">
              <a:effectLst/>
            </a:endParaRPr>
          </a:p>
          <a:p>
            <a:pPr marL="0" indent="0">
              <a:buNone/>
            </a:pPr>
            <a:endParaRPr lang="en-US" dirty="0"/>
          </a:p>
        </p:txBody>
      </p:sp>
    </p:spTree>
    <p:extLst>
      <p:ext uri="{BB962C8B-B14F-4D97-AF65-F5344CB8AC3E}">
        <p14:creationId xmlns:p14="http://schemas.microsoft.com/office/powerpoint/2010/main" val="4069294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Biological Fluids and Stains:</a:t>
            </a:r>
          </a:p>
          <a:p>
            <a:pPr marL="0" indent="0">
              <a:buNone/>
            </a:pPr>
            <a:r>
              <a:rPr lang="en-US" dirty="0" smtClean="0"/>
              <a:t>-Stains on Surfaces</a:t>
            </a:r>
          </a:p>
          <a:p>
            <a:pPr marL="0" indent="0">
              <a:buNone/>
            </a:pPr>
            <a:r>
              <a:rPr lang="en-US" sz="2800" dirty="0"/>
              <a:t>	</a:t>
            </a:r>
            <a:r>
              <a:rPr lang="en-US" sz="2800" dirty="0" smtClean="0"/>
              <a:t>4.Concentrated stains on walls, floors, etc. (i.e., items that cannot be cut out and submitted), can be scraped off into a piece of paper which is </a:t>
            </a:r>
            <a:r>
              <a:rPr lang="en-US" sz="2800" dirty="0" err="1" smtClean="0"/>
              <a:t>thecarefully</a:t>
            </a:r>
            <a:r>
              <a:rPr lang="en-US" sz="2800" dirty="0" smtClean="0"/>
              <a:t> folded and then placed in a pillbox or other suitable container. This container and the paper should be initialed and dated or otherwise identified.</a:t>
            </a:r>
            <a:endParaRPr lang="en-US" sz="2800" dirty="0"/>
          </a:p>
        </p:txBody>
      </p:sp>
    </p:spTree>
    <p:extLst>
      <p:ext uri="{BB962C8B-B14F-4D97-AF65-F5344CB8AC3E}">
        <p14:creationId xmlns:p14="http://schemas.microsoft.com/office/powerpoint/2010/main" val="524813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Biological Fluids and Stains:</a:t>
            </a:r>
          </a:p>
          <a:p>
            <a:pPr marL="0" indent="0">
              <a:buNone/>
            </a:pPr>
            <a:r>
              <a:rPr lang="en-US" dirty="0" smtClean="0"/>
              <a:t>-Stains on Surfaces</a:t>
            </a:r>
          </a:p>
          <a:p>
            <a:pPr marL="0" indent="0">
              <a:buNone/>
            </a:pPr>
            <a:r>
              <a:rPr lang="en-US" dirty="0"/>
              <a:t>	</a:t>
            </a:r>
            <a:r>
              <a:rPr lang="en-US" sz="2800" dirty="0" smtClean="0"/>
              <a:t>5. If the stain is moist, let it air dry first, or swab it onto a cotton tipped applicator then air dry.</a:t>
            </a:r>
            <a:r>
              <a:rPr lang="en-US" dirty="0" smtClean="0"/>
              <a:t> </a:t>
            </a:r>
          </a:p>
        </p:txBody>
      </p:sp>
    </p:spTree>
    <p:extLst>
      <p:ext uri="{BB962C8B-B14F-4D97-AF65-F5344CB8AC3E}">
        <p14:creationId xmlns:p14="http://schemas.microsoft.com/office/powerpoint/2010/main" val="7816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Firearms &amp; Ammunition</a:t>
            </a:r>
          </a:p>
          <a:p>
            <a:pPr marL="0" indent="0">
              <a:buNone/>
            </a:pPr>
            <a:r>
              <a:rPr lang="en-US" dirty="0"/>
              <a:t>	</a:t>
            </a:r>
            <a:r>
              <a:rPr lang="en-US" dirty="0" smtClean="0"/>
              <a:t>1. </a:t>
            </a:r>
            <a:r>
              <a:rPr lang="en-US" sz="2400" dirty="0" smtClean="0"/>
              <a:t>Always unload the firearm before submitting it for 	evidence.</a:t>
            </a:r>
          </a:p>
          <a:p>
            <a:pPr marL="0" indent="0">
              <a:buNone/>
            </a:pPr>
            <a:r>
              <a:rPr lang="en-US" sz="2400" dirty="0"/>
              <a:t>	</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276600"/>
            <a:ext cx="4232846" cy="3048000"/>
          </a:xfrm>
          <a:prstGeom prst="rect">
            <a:avLst/>
          </a:prstGeom>
        </p:spPr>
      </p:pic>
    </p:spTree>
    <p:extLst>
      <p:ext uri="{BB962C8B-B14F-4D97-AF65-F5344CB8AC3E}">
        <p14:creationId xmlns:p14="http://schemas.microsoft.com/office/powerpoint/2010/main" val="1463991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smtClean="0"/>
              <a:t>Hairs and fibers</a:t>
            </a:r>
          </a:p>
          <a:p>
            <a:pPr marL="457200" lvl="1" indent="0">
              <a:buNone/>
            </a:pPr>
            <a:r>
              <a:rPr lang="en-US" dirty="0" smtClean="0"/>
              <a:t>A.	Hair evidence is generally small</a:t>
            </a:r>
          </a:p>
          <a:p>
            <a:pPr marL="457200" lvl="1" indent="0">
              <a:buNone/>
            </a:pPr>
            <a:r>
              <a:rPr lang="en-US" dirty="0" smtClean="0"/>
              <a:t>B.	Detecting hair 						 1.	visual search, alternate light sources, 			magnification</a:t>
            </a:r>
            <a:r>
              <a:rPr lang="en-US" dirty="0"/>
              <a:t> </a:t>
            </a:r>
            <a:r>
              <a:rPr lang="en-US" dirty="0" smtClean="0"/>
              <a:t>search.</a:t>
            </a:r>
          </a:p>
          <a:p>
            <a:pPr marL="914400" lvl="2" indent="0">
              <a:buNone/>
            </a:pPr>
            <a:r>
              <a:rPr lang="en-US" dirty="0" smtClean="0"/>
              <a:t> 2. 	picking, scraping, combing, or vacuuming.                                            </a:t>
            </a:r>
          </a:p>
          <a:p>
            <a:pPr marL="914400" lvl="2" indent="0">
              <a:buNone/>
            </a:pPr>
            <a:endParaRPr lang="en-US" dirty="0"/>
          </a:p>
        </p:txBody>
      </p:sp>
    </p:spTree>
    <p:extLst>
      <p:ext uri="{BB962C8B-B14F-4D97-AF65-F5344CB8AC3E}">
        <p14:creationId xmlns:p14="http://schemas.microsoft.com/office/powerpoint/2010/main" val="1138379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r>
              <a:rPr lang="en-US" dirty="0"/>
              <a:t>Hairs and </a:t>
            </a:r>
            <a:r>
              <a:rPr lang="en-US" dirty="0" smtClean="0"/>
              <a:t>fibers</a:t>
            </a:r>
          </a:p>
          <a:p>
            <a:pPr marL="0" indent="0">
              <a:buNone/>
            </a:pPr>
            <a:r>
              <a:rPr lang="en-US" dirty="0"/>
              <a:t>	</a:t>
            </a:r>
            <a:r>
              <a:rPr lang="en-US" sz="2800" dirty="0" smtClean="0"/>
              <a:t>C. If the location of a foreign hair is important, 		they should be collected and packaged 			separately.</a:t>
            </a:r>
          </a:p>
          <a:p>
            <a:pPr marL="0" indent="0">
              <a:buNone/>
            </a:pPr>
            <a:r>
              <a:rPr lang="en-US" sz="2800" dirty="0"/>
              <a:t>	</a:t>
            </a:r>
            <a:r>
              <a:rPr lang="en-US" sz="2800" dirty="0" smtClean="0"/>
              <a:t>D. Wrap clothing or evidence items separately.	</a:t>
            </a:r>
            <a:endParaRPr lang="en-US" dirty="0" smtClean="0"/>
          </a:p>
        </p:txBody>
      </p:sp>
    </p:spTree>
    <p:extLst>
      <p:ext uri="{BB962C8B-B14F-4D97-AF65-F5344CB8AC3E}">
        <p14:creationId xmlns:p14="http://schemas.microsoft.com/office/powerpoint/2010/main" val="2181984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a:t>
            </a:r>
          </a:p>
        </p:txBody>
      </p:sp>
      <p:sp>
        <p:nvSpPr>
          <p:cNvPr id="3" name="Content Placeholder 2"/>
          <p:cNvSpPr>
            <a:spLocks noGrp="1"/>
          </p:cNvSpPr>
          <p:nvPr>
            <p:ph idx="1"/>
          </p:nvPr>
        </p:nvSpPr>
        <p:spPr/>
        <p:txBody>
          <a:bodyPr/>
          <a:lstStyle/>
          <a:p>
            <a:pPr marL="0" indent="0">
              <a:buNone/>
            </a:pPr>
            <a:r>
              <a:rPr lang="en-US" dirty="0" smtClean="0"/>
              <a:t>Tool marks and tools:</a:t>
            </a:r>
          </a:p>
          <a:p>
            <a:pPr marL="0" indent="0">
              <a:buNone/>
            </a:pPr>
            <a:r>
              <a:rPr lang="en-US" dirty="0" smtClean="0"/>
              <a:t>	- </a:t>
            </a:r>
            <a:r>
              <a:rPr lang="en-US" sz="2400" dirty="0" smtClean="0"/>
              <a:t>impression, cut, gouge, or abrasion caused by a tool 		coming into contact with another object.</a:t>
            </a:r>
          </a:p>
          <a:p>
            <a:pPr marL="0" indent="0">
              <a:buNone/>
            </a:pPr>
            <a:endParaRPr lang="en-US" sz="2400" dirty="0"/>
          </a:p>
          <a:p>
            <a:pPr marL="0" indent="0">
              <a:buNone/>
            </a:pPr>
            <a:r>
              <a:rPr lang="en-US" sz="2400" dirty="0" smtClean="0"/>
              <a:t>	- may be photographed , if easily removed it may be taken 	as evidence.</a:t>
            </a:r>
          </a:p>
          <a:p>
            <a:pPr marL="0" indent="0">
              <a:buNone/>
            </a:pPr>
            <a:r>
              <a:rPr lang="en-US" dirty="0" smtClean="0"/>
              <a:t>	</a:t>
            </a:r>
          </a:p>
          <a:p>
            <a:pPr marL="0" indent="0">
              <a:buNone/>
            </a:pPr>
            <a:r>
              <a:rPr lang="en-US" dirty="0"/>
              <a:t>	</a:t>
            </a:r>
            <a:r>
              <a:rPr lang="en-US" dirty="0" smtClean="0"/>
              <a:t>-</a:t>
            </a:r>
            <a:r>
              <a:rPr lang="en-US" sz="2400" dirty="0"/>
              <a:t> </a:t>
            </a:r>
            <a:r>
              <a:rPr lang="en-US" sz="2400" dirty="0" smtClean="0"/>
              <a:t>hard to accurately reproduce the tool mark for future 	comparison.</a:t>
            </a:r>
            <a:endParaRPr lang="en-US" dirty="0"/>
          </a:p>
        </p:txBody>
      </p:sp>
    </p:spTree>
    <p:extLst>
      <p:ext uri="{BB962C8B-B14F-4D97-AF65-F5344CB8AC3E}">
        <p14:creationId xmlns:p14="http://schemas.microsoft.com/office/powerpoint/2010/main" val="212742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Finishing processing:</a:t>
            </a:r>
          </a:p>
          <a:p>
            <a:r>
              <a:rPr lang="en-US" sz="2400" dirty="0" smtClean="0"/>
              <a:t>Final survey is a review of all aspects of the search</a:t>
            </a:r>
          </a:p>
          <a:p>
            <a:r>
              <a:rPr lang="en-US" sz="2400" dirty="0" smtClean="0"/>
              <a:t>Discuss he search with all personnel</a:t>
            </a:r>
          </a:p>
          <a:p>
            <a:r>
              <a:rPr lang="en-US" sz="2400" dirty="0" smtClean="0"/>
              <a:t>Photograph the scene showing the final condition</a:t>
            </a:r>
          </a:p>
          <a:p>
            <a:r>
              <a:rPr lang="en-US" sz="2400" dirty="0" smtClean="0"/>
              <a:t>Ensure all evidence is secured</a:t>
            </a:r>
          </a:p>
          <a:p>
            <a:r>
              <a:rPr lang="en-US" sz="2400" dirty="0" smtClean="0"/>
              <a:t>Ensure all equipment is retrieved</a:t>
            </a:r>
          </a:p>
          <a:p>
            <a:r>
              <a:rPr lang="en-US" sz="2400" dirty="0" smtClean="0"/>
              <a:t>Ensure hiding places or difficult access areas have not been overlooked</a:t>
            </a:r>
            <a:endParaRPr lang="en-US" sz="2400" dirty="0"/>
          </a:p>
        </p:txBody>
      </p:sp>
    </p:spTree>
    <p:extLst>
      <p:ext uri="{BB962C8B-B14F-4D97-AF65-F5344CB8AC3E}">
        <p14:creationId xmlns:p14="http://schemas.microsoft.com/office/powerpoint/2010/main" val="837240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Release:</a:t>
            </a:r>
          </a:p>
          <a:p>
            <a:endParaRPr lang="en-US" sz="2400" dirty="0" smtClean="0"/>
          </a:p>
          <a:p>
            <a:r>
              <a:rPr lang="en-US" sz="2400" dirty="0" smtClean="0"/>
              <a:t>Release the crime scene after the final survey</a:t>
            </a:r>
          </a:p>
          <a:p>
            <a:r>
              <a:rPr lang="en-US" sz="2400" dirty="0" smtClean="0"/>
              <a:t>Crime scene release documentation should include the time and date of release, to whom released, and by whom released</a:t>
            </a:r>
          </a:p>
          <a:p>
            <a:r>
              <a:rPr lang="en-US" sz="2400" dirty="0" smtClean="0"/>
              <a:t>Ensure that the evidence is collected according to legal requirements, documented, policy and marked for identification</a:t>
            </a:r>
          </a:p>
          <a:p>
            <a:r>
              <a:rPr lang="en-US" sz="2400" dirty="0" smtClean="0"/>
              <a:t>Consider the need for specialists such as a blood-pattern analyst or a medical examiner to </a:t>
            </a:r>
            <a:r>
              <a:rPr lang="en-US" sz="2400" dirty="0"/>
              <a:t>o</a:t>
            </a:r>
            <a:r>
              <a:rPr lang="en-US" sz="2400" dirty="0" smtClean="0"/>
              <a:t>bserve the scene before it is released</a:t>
            </a:r>
          </a:p>
          <a:p>
            <a:endParaRPr lang="en-US" dirty="0"/>
          </a:p>
        </p:txBody>
      </p:sp>
    </p:spTree>
    <p:extLst>
      <p:ext uri="{BB962C8B-B14F-4D97-AF65-F5344CB8AC3E}">
        <p14:creationId xmlns:p14="http://schemas.microsoft.com/office/powerpoint/2010/main" val="3715316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Release:</a:t>
            </a:r>
          </a:p>
          <a:p>
            <a:endParaRPr lang="en-US" sz="2400" dirty="0" smtClean="0"/>
          </a:p>
          <a:p>
            <a:r>
              <a:rPr lang="en-US" sz="2400" dirty="0" smtClean="0"/>
              <a:t>Once the scene has been released reentry may require a warrant</a:t>
            </a:r>
          </a:p>
          <a:p>
            <a:r>
              <a:rPr lang="en-US" sz="2400" dirty="0" smtClean="0"/>
              <a:t>The scene should be released only when all personnel are satisfied that the scene was searched correctly and completely</a:t>
            </a:r>
          </a:p>
          <a:p>
            <a:r>
              <a:rPr lang="en-US" sz="2400" dirty="0" smtClean="0"/>
              <a:t>Only the person in charge should release the scene</a:t>
            </a:r>
            <a:endParaRPr lang="en-US" sz="2400" dirty="0"/>
          </a:p>
        </p:txBody>
      </p:sp>
    </p:spTree>
    <p:extLst>
      <p:ext uri="{BB962C8B-B14F-4D97-AF65-F5344CB8AC3E}">
        <p14:creationId xmlns:p14="http://schemas.microsoft.com/office/powerpoint/2010/main" val="618256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Chain of Custody for Evidence</a:t>
            </a:r>
            <a:endParaRPr lang="en-US" sz="4000" dirty="0"/>
          </a:p>
        </p:txBody>
      </p:sp>
      <p:sp>
        <p:nvSpPr>
          <p:cNvPr id="3" name="Content Placeholder 2"/>
          <p:cNvSpPr>
            <a:spLocks noGrp="1"/>
          </p:cNvSpPr>
          <p:nvPr>
            <p:ph idx="1"/>
          </p:nvPr>
        </p:nvSpPr>
        <p:spPr/>
        <p:txBody>
          <a:bodyPr/>
          <a:lstStyle/>
          <a:p>
            <a:r>
              <a:rPr lang="en-US" sz="2400" dirty="0" smtClean="0"/>
              <a:t>The Chain of Custody requires three Types of Testimony:</a:t>
            </a:r>
          </a:p>
          <a:p>
            <a:endParaRPr lang="en-US" sz="2400" dirty="0" smtClean="0"/>
          </a:p>
          <a:p>
            <a:r>
              <a:rPr lang="en-US" sz="2400" dirty="0" smtClean="0"/>
              <a:t>1.	Testimony that a piece of evidence is what it purports to be</a:t>
            </a:r>
          </a:p>
          <a:p>
            <a:endParaRPr lang="en-US" sz="2400" dirty="0" smtClean="0"/>
          </a:p>
          <a:p>
            <a:r>
              <a:rPr lang="en-US" sz="2400" dirty="0" smtClean="0"/>
              <a:t>2.	Testimony of continuous possession by each individual</a:t>
            </a:r>
          </a:p>
          <a:p>
            <a:endParaRPr lang="en-US" sz="2400" dirty="0" smtClean="0"/>
          </a:p>
          <a:p>
            <a:r>
              <a:rPr lang="en-US" sz="2400" dirty="0" smtClean="0"/>
              <a:t>3.	Testimony by each person who had possession that the 	particular piece of evidence remained in substantially the 	same condition from possession  of one person to another</a:t>
            </a:r>
            <a:endParaRPr lang="en-US" sz="2400" dirty="0"/>
          </a:p>
        </p:txBody>
      </p:sp>
    </p:spTree>
    <p:extLst>
      <p:ext uri="{BB962C8B-B14F-4D97-AF65-F5344CB8AC3E}">
        <p14:creationId xmlns:p14="http://schemas.microsoft.com/office/powerpoint/2010/main" val="25703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of Crime Scenes</a:t>
            </a:r>
          </a:p>
        </p:txBody>
      </p:sp>
      <p:sp>
        <p:nvSpPr>
          <p:cNvPr id="3" name="Content Placeholder 2"/>
          <p:cNvSpPr>
            <a:spLocks noGrp="1"/>
          </p:cNvSpPr>
          <p:nvPr>
            <p:ph idx="1"/>
          </p:nvPr>
        </p:nvSpPr>
        <p:spPr>
          <a:xfrm>
            <a:off x="457200" y="1600200"/>
            <a:ext cx="8305800" cy="4800600"/>
          </a:xfrm>
        </p:spPr>
        <p:txBody>
          <a:bodyPr/>
          <a:lstStyle/>
          <a:p>
            <a:r>
              <a:rPr lang="en-US" i="1" dirty="0" smtClean="0"/>
              <a:t>Conducting the Initial Survey of a Crime Scene.</a:t>
            </a:r>
          </a:p>
          <a:p>
            <a:pPr marL="0" indent="0">
              <a:buNone/>
            </a:pPr>
            <a:r>
              <a:rPr lang="en-US" dirty="0"/>
              <a:t>	</a:t>
            </a:r>
            <a:r>
              <a:rPr lang="en-US" dirty="0" smtClean="0"/>
              <a:t>- Precautions at the Scene.</a:t>
            </a:r>
          </a:p>
          <a:p>
            <a:pPr marL="0" indent="0">
              <a:buNone/>
            </a:pPr>
            <a:r>
              <a:rPr lang="en-US" sz="2400" dirty="0" smtClean="0"/>
              <a:t>	1</a:t>
            </a:r>
            <a:r>
              <a:rPr lang="en-US" dirty="0" smtClean="0"/>
              <a:t>.	</a:t>
            </a:r>
            <a:r>
              <a:rPr lang="en-US" sz="2400" dirty="0" smtClean="0">
                <a:effectLst/>
              </a:rPr>
              <a:t>Approach the scene safely.</a:t>
            </a:r>
          </a:p>
          <a:p>
            <a:pPr marL="0" indent="0">
              <a:buNone/>
            </a:pPr>
            <a:r>
              <a:rPr lang="en-US" sz="2400" dirty="0">
                <a:effectLst/>
              </a:rPr>
              <a:t>	</a:t>
            </a:r>
            <a:r>
              <a:rPr lang="en-US" sz="2400" dirty="0" smtClean="0">
                <a:effectLst/>
              </a:rPr>
              <a:t>		-First Priority</a:t>
            </a:r>
          </a:p>
          <a:p>
            <a:pPr marL="0" indent="0">
              <a:buNone/>
            </a:pPr>
            <a:r>
              <a:rPr lang="en-US" sz="2400" dirty="0" smtClean="0">
                <a:effectLst/>
              </a:rPr>
              <a:t>	2.	Be aware of discarded items that may be evidence.			-Weapons, hazardous materials,</a:t>
            </a:r>
          </a:p>
          <a:p>
            <a:pPr marL="0" indent="0">
              <a:buNone/>
            </a:pPr>
            <a:r>
              <a:rPr lang="en-US" sz="2400" dirty="0">
                <a:effectLst/>
              </a:rPr>
              <a:t>	</a:t>
            </a:r>
            <a:r>
              <a:rPr lang="en-US" sz="2400" dirty="0" smtClean="0">
                <a:effectLst/>
              </a:rPr>
              <a:t>3.	Always secure and protect entry to the scene.</a:t>
            </a:r>
          </a:p>
          <a:p>
            <a:pPr marL="0" indent="0">
              <a:buNone/>
            </a:pPr>
            <a:r>
              <a:rPr lang="en-US" sz="2400" dirty="0">
                <a:effectLst/>
              </a:rPr>
              <a:t>	</a:t>
            </a:r>
            <a:r>
              <a:rPr lang="en-US" sz="2400" dirty="0" smtClean="0">
                <a:effectLst/>
              </a:rPr>
              <a:t>		-atmospheric and or Dangerous persons</a:t>
            </a:r>
          </a:p>
          <a:p>
            <a:pPr marL="0" indent="0">
              <a:buNone/>
            </a:pPr>
            <a:r>
              <a:rPr lang="en-US" sz="2400" dirty="0">
                <a:effectLst/>
              </a:rPr>
              <a:t>	</a:t>
            </a:r>
            <a:r>
              <a:rPr lang="en-US" sz="2400" dirty="0" smtClean="0">
                <a:effectLst/>
              </a:rPr>
              <a:t>4.	Are you going to need assistance.</a:t>
            </a:r>
            <a:endParaRPr lang="en-US" sz="2400" dirty="0">
              <a:effectLst/>
            </a:endParaRPr>
          </a:p>
          <a:p>
            <a:pPr marL="0" indent="0">
              <a:buNone/>
            </a:pPr>
            <a:r>
              <a:rPr lang="en-US" sz="2400" dirty="0" smtClean="0">
                <a:effectLst/>
              </a:rPr>
              <a:t>			-Notify Supervisory Personnel</a:t>
            </a:r>
            <a:endParaRPr lang="en-US" sz="2400" dirty="0">
              <a:effectLst/>
            </a:endParaRPr>
          </a:p>
          <a:p>
            <a:pPr marL="0" indent="0">
              <a:buNone/>
            </a:pPr>
            <a:endParaRPr lang="en-US" sz="2400" dirty="0">
              <a:effectLst/>
            </a:endParaRPr>
          </a:p>
          <a:p>
            <a:pPr marL="0" indent="0">
              <a:buNone/>
            </a:pPr>
            <a:endParaRPr lang="en-US" dirty="0"/>
          </a:p>
        </p:txBody>
      </p:sp>
    </p:spTree>
    <p:extLst>
      <p:ext uri="{BB962C8B-B14F-4D97-AF65-F5344CB8AC3E}">
        <p14:creationId xmlns:p14="http://schemas.microsoft.com/office/powerpoint/2010/main" val="1149424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u="sng" smtClean="0"/>
              <a:t>Packaging</a:t>
            </a:r>
            <a:br>
              <a:rPr lang="en-US" sz="4000" u="sng" smtClean="0"/>
            </a:br>
            <a:endParaRPr lang="en-US" sz="4000" u="sng" smtClean="0"/>
          </a:p>
        </p:txBody>
      </p:sp>
      <p:sp>
        <p:nvSpPr>
          <p:cNvPr id="123907" name="Rectangle 3"/>
          <p:cNvSpPr>
            <a:spLocks noGrp="1" noChangeArrowheads="1"/>
          </p:cNvSpPr>
          <p:nvPr>
            <p:ph idx="1"/>
          </p:nvPr>
        </p:nvSpPr>
        <p:spPr>
          <a:xfrm>
            <a:off x="381000" y="1143000"/>
            <a:ext cx="8458200" cy="4876800"/>
          </a:xfrm>
        </p:spPr>
        <p:txBody>
          <a:bodyPr>
            <a:normAutofit fontScale="92500" lnSpcReduction="20000"/>
          </a:bodyPr>
          <a:lstStyle/>
          <a:p>
            <a:pPr marL="0" indent="0" eaLnBrk="1" fontAlgn="auto" hangingPunct="1">
              <a:spcAft>
                <a:spcPts val="0"/>
              </a:spcAft>
              <a:buClr>
                <a:schemeClr val="tx1">
                  <a:shade val="95000"/>
                </a:schemeClr>
              </a:buClr>
              <a:buFontTx/>
              <a:buNone/>
              <a:defRPr/>
            </a:pPr>
            <a:r>
              <a:rPr lang="en-US" dirty="0" smtClean="0">
                <a:solidFill>
                  <a:schemeClr val="tx2"/>
                </a:solidFill>
              </a:rPr>
              <a:t>All packages should contain the following information:</a:t>
            </a:r>
          </a:p>
          <a:p>
            <a:pPr marL="0" indent="0" eaLnBrk="1" fontAlgn="auto" hangingPunct="1">
              <a:spcAft>
                <a:spcPts val="0"/>
              </a:spcAft>
              <a:buClr>
                <a:schemeClr val="tx1">
                  <a:shade val="95000"/>
                </a:schemeClr>
              </a:buClr>
              <a:buFontTx/>
              <a:buNone/>
              <a:defRPr/>
            </a:pPr>
            <a:endParaRPr lang="en-US" dirty="0" smtClean="0">
              <a:solidFill>
                <a:schemeClr val="tx2"/>
              </a:solidFill>
            </a:endParaRPr>
          </a:p>
          <a:p>
            <a:pPr marL="1219200" lvl="1" indent="-533400" eaLnBrk="1" fontAlgn="auto" hangingPunct="1">
              <a:spcAft>
                <a:spcPts val="0"/>
              </a:spcAft>
              <a:buFontTx/>
              <a:buAutoNum type="arabicPeriod"/>
              <a:defRPr/>
            </a:pPr>
            <a:r>
              <a:rPr lang="en-US" dirty="0" smtClean="0"/>
              <a:t>Description of the item – use generic terms, not jail lingo like “shank”</a:t>
            </a:r>
          </a:p>
          <a:p>
            <a:pPr marL="1219200" lvl="1" indent="-533400" eaLnBrk="1" fontAlgn="auto" hangingPunct="1">
              <a:spcAft>
                <a:spcPts val="0"/>
              </a:spcAft>
              <a:buFontTx/>
              <a:buAutoNum type="arabicPeriod"/>
              <a:defRPr/>
            </a:pPr>
            <a:r>
              <a:rPr lang="en-US" dirty="0" smtClean="0"/>
              <a:t>Where it was found</a:t>
            </a:r>
          </a:p>
          <a:p>
            <a:pPr marL="1219200" lvl="1" indent="-533400" eaLnBrk="1" fontAlgn="auto" hangingPunct="1">
              <a:spcAft>
                <a:spcPts val="0"/>
              </a:spcAft>
              <a:buFontTx/>
              <a:buAutoNum type="arabicPeriod"/>
              <a:defRPr/>
            </a:pPr>
            <a:r>
              <a:rPr lang="en-US" dirty="0" smtClean="0"/>
              <a:t>Person’s name and number (if applicable)</a:t>
            </a:r>
          </a:p>
          <a:p>
            <a:pPr marL="1219200" lvl="1" indent="-533400" eaLnBrk="1" fontAlgn="auto" hangingPunct="1">
              <a:spcAft>
                <a:spcPts val="0"/>
              </a:spcAft>
              <a:buFontTx/>
              <a:buAutoNum type="arabicPeriod"/>
              <a:defRPr/>
            </a:pPr>
            <a:r>
              <a:rPr lang="en-US" dirty="0" smtClean="0"/>
              <a:t>Date and time found</a:t>
            </a:r>
          </a:p>
          <a:p>
            <a:pPr marL="1219200" lvl="1" indent="-533400" eaLnBrk="1" fontAlgn="auto" hangingPunct="1">
              <a:spcAft>
                <a:spcPts val="0"/>
              </a:spcAft>
              <a:buFontTx/>
              <a:buAutoNum type="arabicPeriod"/>
              <a:defRPr/>
            </a:pPr>
            <a:r>
              <a:rPr lang="en-US" dirty="0" smtClean="0"/>
              <a:t>Name of staff seizing the item</a:t>
            </a:r>
          </a:p>
          <a:p>
            <a:pPr marL="0" indent="0" eaLnBrk="1" fontAlgn="auto" hangingPunct="1">
              <a:spcAft>
                <a:spcPts val="0"/>
              </a:spcAft>
              <a:buClr>
                <a:schemeClr val="tx1">
                  <a:shade val="95000"/>
                </a:schemeClr>
              </a:buClr>
              <a:buFontTx/>
              <a:buNone/>
              <a:defRPr/>
            </a:pPr>
            <a:endParaRPr lang="en-US" dirty="0" smtClean="0">
              <a:solidFill>
                <a:schemeClr val="tx2"/>
              </a:solidFill>
            </a:endParaRPr>
          </a:p>
          <a:p>
            <a:pPr marL="0" indent="0" algn="ctr" eaLnBrk="1" fontAlgn="auto" hangingPunct="1">
              <a:spcAft>
                <a:spcPts val="0"/>
              </a:spcAft>
              <a:buClr>
                <a:schemeClr val="tx1">
                  <a:shade val="95000"/>
                </a:schemeClr>
              </a:buClr>
              <a:buFontTx/>
              <a:buNone/>
              <a:defRPr/>
            </a:pPr>
            <a:r>
              <a:rPr lang="en-US" dirty="0" smtClean="0"/>
              <a:t>PAPERWORK ATTACHED TO PACKAGING IS NOT ENOUGH!!</a:t>
            </a:r>
          </a:p>
          <a:p>
            <a:pPr marL="0" indent="0" eaLnBrk="1" fontAlgn="auto" hangingPunct="1">
              <a:spcAft>
                <a:spcPts val="0"/>
              </a:spcAft>
              <a:buClr>
                <a:schemeClr val="tx1">
                  <a:shade val="95000"/>
                </a:schemeClr>
              </a:buClr>
              <a:buFontTx/>
              <a:buNone/>
              <a:defRPr/>
            </a:pPr>
            <a:endParaRPr lang="en-US" dirty="0" smtClean="0"/>
          </a:p>
        </p:txBody>
      </p:sp>
    </p:spTree>
    <p:extLst>
      <p:ext uri="{BB962C8B-B14F-4D97-AF65-F5344CB8AC3E}">
        <p14:creationId xmlns:p14="http://schemas.microsoft.com/office/powerpoint/2010/main" val="388134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randombar(horizontal)">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23907">
                                            <p:txEl>
                                              <p:pRg st="2" end="2"/>
                                            </p:txEl>
                                          </p:spTgt>
                                        </p:tgtEl>
                                        <p:attrNameLst>
                                          <p:attrName>style.visibility</p:attrName>
                                        </p:attrNameLst>
                                      </p:cBhvr>
                                      <p:to>
                                        <p:strVal val="visible"/>
                                      </p:to>
                                    </p:set>
                                    <p:animEffect transition="in" filter="randombar(horizontal)">
                                      <p:cBhvr>
                                        <p:cTn id="12" dur="500"/>
                                        <p:tgtEl>
                                          <p:spTgt spid="123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animEffect transition="in" filter="randombar(horizontal)">
                                      <p:cBhvr>
                                        <p:cTn id="17" dur="500"/>
                                        <p:tgtEl>
                                          <p:spTgt spid="123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23907">
                                            <p:txEl>
                                              <p:pRg st="4" end="4"/>
                                            </p:txEl>
                                          </p:spTgt>
                                        </p:tgtEl>
                                        <p:attrNameLst>
                                          <p:attrName>style.visibility</p:attrName>
                                        </p:attrNameLst>
                                      </p:cBhvr>
                                      <p:to>
                                        <p:strVal val="visible"/>
                                      </p:to>
                                    </p:set>
                                    <p:animEffect transition="in" filter="randombar(horizontal)">
                                      <p:cBhvr>
                                        <p:cTn id="22" dur="500"/>
                                        <p:tgtEl>
                                          <p:spTgt spid="1239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animEffect transition="in" filter="randombar(horizontal)">
                                      <p:cBhvr>
                                        <p:cTn id="27" dur="500"/>
                                        <p:tgtEl>
                                          <p:spTgt spid="12390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23907">
                                            <p:txEl>
                                              <p:pRg st="6" end="6"/>
                                            </p:txEl>
                                          </p:spTgt>
                                        </p:tgtEl>
                                        <p:attrNameLst>
                                          <p:attrName>style.visibility</p:attrName>
                                        </p:attrNameLst>
                                      </p:cBhvr>
                                      <p:to>
                                        <p:strVal val="visible"/>
                                      </p:to>
                                    </p:set>
                                    <p:animEffect transition="in" filter="randombar(horizontal)">
                                      <p:cBhvr>
                                        <p:cTn id="32" dur="500"/>
                                        <p:tgtEl>
                                          <p:spTgt spid="12390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 of Crime Scenes</a:t>
            </a:r>
          </a:p>
        </p:txBody>
      </p:sp>
      <p:sp>
        <p:nvSpPr>
          <p:cNvPr id="3" name="Content Placeholder 2"/>
          <p:cNvSpPr>
            <a:spLocks noGrp="1"/>
          </p:cNvSpPr>
          <p:nvPr>
            <p:ph idx="1"/>
          </p:nvPr>
        </p:nvSpPr>
        <p:spPr>
          <a:xfrm>
            <a:off x="457200" y="1600200"/>
            <a:ext cx="8305800" cy="4800600"/>
          </a:xfrm>
        </p:spPr>
        <p:txBody>
          <a:bodyPr/>
          <a:lstStyle/>
          <a:p>
            <a:r>
              <a:rPr lang="en-US" i="1" dirty="0" smtClean="0"/>
              <a:t>Conducting a Crime Scene Search.</a:t>
            </a:r>
          </a:p>
          <a:p>
            <a:pPr marL="0" indent="0">
              <a:buNone/>
            </a:pPr>
            <a:r>
              <a:rPr lang="en-US" dirty="0"/>
              <a:t>	</a:t>
            </a:r>
            <a:r>
              <a:rPr lang="en-US" sz="2400" dirty="0" smtClean="0">
                <a:effectLst/>
              </a:rPr>
              <a:t>1</a:t>
            </a:r>
            <a:r>
              <a:rPr lang="en-US" dirty="0" smtClean="0">
                <a:effectLst/>
              </a:rPr>
              <a:t>.	</a:t>
            </a:r>
            <a:r>
              <a:rPr lang="en-US" sz="2400" dirty="0" smtClean="0">
                <a:effectLst/>
              </a:rPr>
              <a:t>Prepare a narrative description.</a:t>
            </a:r>
            <a:r>
              <a:rPr lang="en-US" sz="2400" dirty="0">
                <a:effectLst/>
              </a:rPr>
              <a:t>	</a:t>
            </a:r>
            <a:endParaRPr lang="en-US" sz="2400" dirty="0" smtClean="0">
              <a:effectLst/>
            </a:endParaRPr>
          </a:p>
          <a:p>
            <a:pPr marL="0" indent="0">
              <a:buNone/>
            </a:pPr>
            <a:r>
              <a:rPr lang="en-US" sz="2400" dirty="0" smtClean="0">
                <a:effectLst/>
              </a:rPr>
              <a:t>	2.	Make notes-for your written report later.	</a:t>
            </a:r>
          </a:p>
          <a:p>
            <a:pPr marL="0" indent="0">
              <a:buNone/>
            </a:pPr>
            <a:r>
              <a:rPr lang="en-US" sz="2400" dirty="0">
                <a:effectLst/>
              </a:rPr>
              <a:t>	</a:t>
            </a:r>
            <a:r>
              <a:rPr lang="en-US" sz="2400" dirty="0" smtClean="0">
                <a:effectLst/>
              </a:rPr>
              <a:t>3.	What are you observing.</a:t>
            </a:r>
            <a:r>
              <a:rPr lang="en-US" sz="2400" dirty="0">
                <a:effectLst/>
              </a:rPr>
              <a:t>	</a:t>
            </a:r>
            <a:endParaRPr lang="en-US" sz="2400" dirty="0" smtClean="0">
              <a:effectLst/>
            </a:endParaRPr>
          </a:p>
          <a:p>
            <a:pPr marL="0" indent="0">
              <a:buNone/>
            </a:pPr>
            <a:r>
              <a:rPr lang="en-US" sz="2400" dirty="0">
                <a:effectLst/>
              </a:rPr>
              <a:t>	</a:t>
            </a:r>
            <a:r>
              <a:rPr lang="en-US" sz="2400" dirty="0" smtClean="0">
                <a:effectLst/>
              </a:rPr>
              <a:t>4.	Contacts-people interviewed/arrested.</a:t>
            </a:r>
          </a:p>
          <a:p>
            <a:pPr marL="0" indent="0">
              <a:buNone/>
            </a:pPr>
            <a:r>
              <a:rPr lang="en-US" sz="2400" dirty="0">
                <a:effectLst/>
              </a:rPr>
              <a:t>	</a:t>
            </a:r>
            <a:r>
              <a:rPr lang="en-US" sz="2400" dirty="0" smtClean="0">
                <a:effectLst/>
              </a:rPr>
              <a:t>5.	Evidence found and recovered-Tagged(time and 		location), packaged, photographed, all items listed on 		a property page.</a:t>
            </a:r>
            <a:endParaRPr lang="en-US" sz="2400" dirty="0">
              <a:effectLst/>
            </a:endParaRPr>
          </a:p>
          <a:p>
            <a:pPr marL="0" indent="0">
              <a:buNone/>
            </a:pPr>
            <a:endParaRPr lang="en-US" sz="2400" dirty="0">
              <a:effectLst/>
            </a:endParaRPr>
          </a:p>
          <a:p>
            <a:pPr marL="0" indent="0">
              <a:buNone/>
            </a:pPr>
            <a:endParaRPr lang="en-US" sz="2400" dirty="0">
              <a:effectLst/>
            </a:endParaRPr>
          </a:p>
          <a:p>
            <a:pPr marL="0" indent="0">
              <a:buNone/>
            </a:pPr>
            <a:endParaRPr lang="en-US" dirty="0"/>
          </a:p>
        </p:txBody>
      </p:sp>
    </p:spTree>
    <p:extLst>
      <p:ext uri="{BB962C8B-B14F-4D97-AF65-F5344CB8AC3E}">
        <p14:creationId xmlns:p14="http://schemas.microsoft.com/office/powerpoint/2010/main" val="4187217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contourW="12700" prstMaterial="softEdge">
              <a:extrusionClr>
                <a:srgbClr val="002060"/>
              </a:extrusionClr>
              <a:contourClr>
                <a:srgbClr val="002060"/>
              </a:contourClr>
            </a:sp3d>
          </a:bodyPr>
          <a:lstStyle/>
          <a:p>
            <a:r>
              <a:rPr lang="en-US" dirty="0" smtClean="0">
                <a:solidFill>
                  <a:srgbClr val="0070C0"/>
                </a:solidFill>
              </a:rPr>
              <a:t>Photographing Crime Scenes</a:t>
            </a:r>
            <a:endParaRPr lang="en-US" dirty="0">
              <a:solidFill>
                <a:srgbClr val="0070C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00201"/>
            <a:ext cx="5867400" cy="3581400"/>
          </a:xfrm>
        </p:spPr>
      </p:pic>
      <p:sp>
        <p:nvSpPr>
          <p:cNvPr id="8" name="TextBox 7"/>
          <p:cNvSpPr txBox="1"/>
          <p:nvPr/>
        </p:nvSpPr>
        <p:spPr>
          <a:xfrm>
            <a:off x="533400" y="5802868"/>
            <a:ext cx="8001000" cy="369332"/>
          </a:xfrm>
          <a:prstGeom prst="rect">
            <a:avLst/>
          </a:prstGeom>
          <a:noFill/>
        </p:spPr>
        <p:txBody>
          <a:bodyPr wrap="square" rtlCol="0">
            <a:spAutoFit/>
          </a:bodyPr>
          <a:lstStyle/>
          <a:p>
            <a:endParaRPr lang="en-US" dirty="0"/>
          </a:p>
        </p:txBody>
      </p:sp>
      <p:sp>
        <p:nvSpPr>
          <p:cNvPr id="11" name="TextBox 10"/>
          <p:cNvSpPr txBox="1"/>
          <p:nvPr/>
        </p:nvSpPr>
        <p:spPr>
          <a:xfrm>
            <a:off x="685800" y="5955268"/>
            <a:ext cx="8001000" cy="646331"/>
          </a:xfrm>
          <a:prstGeom prst="rect">
            <a:avLst/>
          </a:prstGeom>
          <a:noFill/>
        </p:spPr>
        <p:txBody>
          <a:bodyPr wrap="square" rtlCol="0">
            <a:spAutoFit/>
          </a:bodyPr>
          <a:lstStyle/>
          <a:p>
            <a:r>
              <a:rPr lang="en-US" b="1" dirty="0" smtClean="0">
                <a:solidFill>
                  <a:schemeClr val="bg2"/>
                </a:solidFill>
              </a:rPr>
              <a:t>Photographs </a:t>
            </a:r>
            <a:r>
              <a:rPr lang="en-US" b="1" dirty="0">
                <a:solidFill>
                  <a:schemeClr val="bg2"/>
                </a:solidFill>
              </a:rPr>
              <a:t>allow a visual permanent record of the crime scene and items of evidence collected </a:t>
            </a:r>
            <a:r>
              <a:rPr lang="en-US" b="1" dirty="0" smtClean="0">
                <a:solidFill>
                  <a:schemeClr val="bg2"/>
                </a:solidFill>
              </a:rPr>
              <a:t>.</a:t>
            </a:r>
            <a:endParaRPr lang="en-US" b="1" dirty="0">
              <a:solidFill>
                <a:schemeClr val="bg2"/>
              </a:solidFill>
            </a:endParaRPr>
          </a:p>
        </p:txBody>
      </p:sp>
    </p:spTree>
    <p:extLst>
      <p:ext uri="{BB962C8B-B14F-4D97-AF65-F5344CB8AC3E}">
        <p14:creationId xmlns:p14="http://schemas.microsoft.com/office/powerpoint/2010/main" val="987684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alpha val="1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contourW="12700" prstMaterial="softEdge">
              <a:extrusionClr>
                <a:srgbClr val="002060"/>
              </a:extrusionClr>
              <a:contourClr>
                <a:srgbClr val="002060"/>
              </a:contourClr>
            </a:sp3d>
          </a:bodyPr>
          <a:lstStyle/>
          <a:p>
            <a:r>
              <a:rPr lang="en-US" dirty="0" smtClean="0">
                <a:solidFill>
                  <a:srgbClr val="0070C0"/>
                </a:solidFill>
              </a:rPr>
              <a:t>Photographing Crime Scenes</a:t>
            </a:r>
            <a:endParaRPr lang="en-US" dirty="0">
              <a:solidFill>
                <a:srgbClr val="0070C0"/>
              </a:solidFill>
            </a:endParaRPr>
          </a:p>
        </p:txBody>
      </p:sp>
      <p:sp>
        <p:nvSpPr>
          <p:cNvPr id="3" name="Content Placeholder 2"/>
          <p:cNvSpPr>
            <a:spLocks noGrp="1"/>
          </p:cNvSpPr>
          <p:nvPr>
            <p:ph idx="1"/>
          </p:nvPr>
        </p:nvSpPr>
        <p:spPr>
          <a:scene3d>
            <a:camera prst="orthographicFront"/>
            <a:lightRig rig="threePt" dir="t"/>
          </a:scene3d>
          <a:sp3d prstMaterial="matte"/>
        </p:spPr>
        <p:txBody>
          <a:bodyPr wrap="square">
            <a:sp3d prstMaterial="matte"/>
          </a:bodyPr>
          <a:lstStyle/>
          <a:p>
            <a:r>
              <a:rPr lang="en-US" dirty="0" smtClean="0">
                <a:solidFill>
                  <a:srgbClr val="000000"/>
                </a:solidFill>
                <a:effectLst/>
              </a:rPr>
              <a:t>Taking crime scene photographs:</a:t>
            </a:r>
          </a:p>
          <a:p>
            <a:pPr lvl="1"/>
            <a:r>
              <a:rPr lang="en-US" dirty="0" smtClean="0">
                <a:solidFill>
                  <a:srgbClr val="000000"/>
                </a:solidFill>
                <a:effectLst/>
              </a:rPr>
              <a:t>- </a:t>
            </a:r>
            <a:r>
              <a:rPr lang="en-US" sz="2400" dirty="0" smtClean="0">
                <a:solidFill>
                  <a:srgbClr val="000000"/>
                </a:solidFill>
                <a:effectLst/>
              </a:rPr>
              <a:t>Photographs should be taken as soon as possible.</a:t>
            </a:r>
          </a:p>
          <a:p>
            <a:pPr lvl="1"/>
            <a:r>
              <a:rPr lang="en-US" sz="2400" dirty="0" smtClean="0">
                <a:solidFill>
                  <a:srgbClr val="000000"/>
                </a:solidFill>
                <a:effectLst/>
              </a:rPr>
              <a:t>- Three Positions or views:</a:t>
            </a:r>
          </a:p>
          <a:p>
            <a:pPr lvl="2"/>
            <a:r>
              <a:rPr lang="en-US" dirty="0" smtClean="0">
                <a:solidFill>
                  <a:srgbClr val="000000"/>
                </a:solidFill>
                <a:effectLst/>
              </a:rPr>
              <a:t>-Overall scene.</a:t>
            </a:r>
          </a:p>
          <a:p>
            <a:pPr lvl="2"/>
            <a:r>
              <a:rPr lang="en-US" dirty="0" smtClean="0">
                <a:solidFill>
                  <a:srgbClr val="000000"/>
                </a:solidFill>
                <a:effectLst/>
              </a:rPr>
              <a:t>-Mid-range photographs.</a:t>
            </a:r>
          </a:p>
          <a:p>
            <a:pPr lvl="2"/>
            <a:r>
              <a:rPr lang="en-US" dirty="0" smtClean="0">
                <a:solidFill>
                  <a:srgbClr val="000000"/>
                </a:solidFill>
                <a:effectLst/>
              </a:rPr>
              <a:t>-Close up.</a:t>
            </a:r>
            <a:endParaRPr lang="en-US" dirty="0">
              <a:solidFill>
                <a:srgbClr val="000000"/>
              </a:solidFill>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4211444"/>
            <a:ext cx="4762500" cy="2381250"/>
          </a:xfrm>
          <a:prstGeom prst="rect">
            <a:avLst/>
          </a:prstGeom>
        </p:spPr>
      </p:pic>
    </p:spTree>
    <p:extLst>
      <p:ext uri="{BB962C8B-B14F-4D97-AF65-F5344CB8AC3E}">
        <p14:creationId xmlns:p14="http://schemas.microsoft.com/office/powerpoint/2010/main" val="2720406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alpha val="1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contourW="12700" prstMaterial="softEdge">
              <a:extrusionClr>
                <a:srgbClr val="002060"/>
              </a:extrusionClr>
              <a:contourClr>
                <a:srgbClr val="002060"/>
              </a:contourClr>
            </a:sp3d>
          </a:bodyPr>
          <a:lstStyle/>
          <a:p>
            <a:r>
              <a:rPr lang="en-US" dirty="0" smtClean="0">
                <a:solidFill>
                  <a:srgbClr val="0070C0"/>
                </a:solidFill>
              </a:rPr>
              <a:t>Photographing Crime Scenes</a:t>
            </a:r>
            <a:endParaRPr lang="en-US" dirty="0">
              <a:solidFill>
                <a:srgbClr val="0070C0"/>
              </a:solidFill>
            </a:endParaRPr>
          </a:p>
        </p:txBody>
      </p:sp>
      <p:sp>
        <p:nvSpPr>
          <p:cNvPr id="3" name="Content Placeholder 2"/>
          <p:cNvSpPr>
            <a:spLocks noGrp="1"/>
          </p:cNvSpPr>
          <p:nvPr>
            <p:ph idx="1"/>
          </p:nvPr>
        </p:nvSpPr>
        <p:spPr>
          <a:scene3d>
            <a:camera prst="orthographicFront"/>
            <a:lightRig rig="threePt" dir="t"/>
          </a:scene3d>
          <a:sp3d prstMaterial="matte"/>
        </p:spPr>
        <p:txBody>
          <a:bodyPr wrap="square">
            <a:sp3d prstMaterial="matte"/>
          </a:bodyPr>
          <a:lstStyle/>
          <a:p>
            <a:pPr marL="0" indent="0">
              <a:buNone/>
            </a:pPr>
            <a:r>
              <a:rPr lang="en-US" dirty="0" smtClean="0">
                <a:solidFill>
                  <a:srgbClr val="000000"/>
                </a:solidFill>
                <a:effectLst/>
              </a:rPr>
              <a:t>Photographs start to finish:</a:t>
            </a:r>
          </a:p>
          <a:p>
            <a:pPr marL="0" indent="0">
              <a:buNone/>
            </a:pPr>
            <a:r>
              <a:rPr lang="en-US" dirty="0">
                <a:solidFill>
                  <a:srgbClr val="000000"/>
                </a:solidFill>
                <a:effectLst/>
              </a:rPr>
              <a:t>	</a:t>
            </a:r>
            <a:r>
              <a:rPr lang="en-US" sz="2400" dirty="0" smtClean="0">
                <a:solidFill>
                  <a:srgbClr val="000000"/>
                </a:solidFill>
                <a:effectLst/>
              </a:rPr>
              <a:t>1. Photograph entire area before it is entered.</a:t>
            </a:r>
          </a:p>
          <a:p>
            <a:pPr marL="0" indent="0">
              <a:buNone/>
            </a:pPr>
            <a:r>
              <a:rPr lang="en-US" sz="2400" dirty="0">
                <a:solidFill>
                  <a:srgbClr val="000000"/>
                </a:solidFill>
                <a:effectLst/>
              </a:rPr>
              <a:t>	</a:t>
            </a:r>
            <a:r>
              <a:rPr lang="en-US" sz="2400" dirty="0" smtClean="0">
                <a:solidFill>
                  <a:srgbClr val="000000"/>
                </a:solidFill>
                <a:effectLst/>
              </a:rPr>
              <a:t>2. Photograph victims, crowds, and vehicles.</a:t>
            </a:r>
          </a:p>
          <a:p>
            <a:pPr marL="0" indent="0">
              <a:buNone/>
            </a:pPr>
            <a:r>
              <a:rPr lang="en-US" sz="2400" dirty="0">
                <a:solidFill>
                  <a:srgbClr val="000000"/>
                </a:solidFill>
                <a:effectLst/>
              </a:rPr>
              <a:t>	</a:t>
            </a:r>
            <a:r>
              <a:rPr lang="en-US" sz="2400" dirty="0" smtClean="0">
                <a:solidFill>
                  <a:srgbClr val="000000"/>
                </a:solidFill>
                <a:effectLst/>
              </a:rPr>
              <a:t>3. Photograph entire scene with Overall, Medium, and 	    close-up coverage, Using measurement scale when 	  	    appropriate.</a:t>
            </a:r>
          </a:p>
          <a:p>
            <a:pPr marL="0" indent="0">
              <a:buNone/>
            </a:pPr>
            <a:r>
              <a:rPr lang="en-US" sz="2400" dirty="0">
                <a:solidFill>
                  <a:srgbClr val="000000"/>
                </a:solidFill>
                <a:effectLst/>
              </a:rPr>
              <a:t>	</a:t>
            </a:r>
            <a:endParaRPr lang="en-US" sz="2400" dirty="0" smtClean="0">
              <a:solidFill>
                <a:srgbClr val="000000"/>
              </a:solidFill>
              <a:effectLst/>
            </a:endParaRPr>
          </a:p>
        </p:txBody>
      </p:sp>
    </p:spTree>
    <p:extLst>
      <p:ext uri="{BB962C8B-B14F-4D97-AF65-F5344CB8AC3E}">
        <p14:creationId xmlns:p14="http://schemas.microsoft.com/office/powerpoint/2010/main" val="173568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alpha val="1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contourW="12700" prstMaterial="softEdge">
              <a:extrusionClr>
                <a:srgbClr val="002060"/>
              </a:extrusionClr>
              <a:contourClr>
                <a:srgbClr val="002060"/>
              </a:contourClr>
            </a:sp3d>
          </a:bodyPr>
          <a:lstStyle/>
          <a:p>
            <a:r>
              <a:rPr lang="en-US" dirty="0" smtClean="0">
                <a:solidFill>
                  <a:srgbClr val="0070C0"/>
                </a:solidFill>
              </a:rPr>
              <a:t>Photographing Crime Scenes</a:t>
            </a:r>
            <a:endParaRPr lang="en-US" dirty="0">
              <a:solidFill>
                <a:srgbClr val="0070C0"/>
              </a:solidFill>
            </a:endParaRPr>
          </a:p>
        </p:txBody>
      </p:sp>
      <p:sp>
        <p:nvSpPr>
          <p:cNvPr id="3" name="Content Placeholder 2"/>
          <p:cNvSpPr>
            <a:spLocks noGrp="1"/>
          </p:cNvSpPr>
          <p:nvPr>
            <p:ph idx="1"/>
          </p:nvPr>
        </p:nvSpPr>
        <p:spPr>
          <a:scene3d>
            <a:camera prst="orthographicFront"/>
            <a:lightRig rig="threePt" dir="t"/>
          </a:scene3d>
          <a:sp3d prstMaterial="matte"/>
        </p:spPr>
        <p:txBody>
          <a:bodyPr wrap="square">
            <a:sp3d prstMaterial="matte"/>
          </a:bodyPr>
          <a:lstStyle/>
          <a:p>
            <a:pPr marL="0" indent="0">
              <a:buNone/>
            </a:pPr>
            <a:r>
              <a:rPr lang="en-US" dirty="0" smtClean="0">
                <a:solidFill>
                  <a:srgbClr val="000000"/>
                </a:solidFill>
                <a:effectLst/>
              </a:rPr>
              <a:t>Photographs start to finish:</a:t>
            </a:r>
          </a:p>
          <a:p>
            <a:pPr marL="0" indent="0">
              <a:buNone/>
            </a:pPr>
            <a:r>
              <a:rPr lang="en-US" dirty="0">
                <a:solidFill>
                  <a:srgbClr val="000000"/>
                </a:solidFill>
                <a:effectLst/>
              </a:rPr>
              <a:t>	</a:t>
            </a:r>
            <a:r>
              <a:rPr lang="en-US" sz="2400" dirty="0" smtClean="0">
                <a:solidFill>
                  <a:srgbClr val="000000"/>
                </a:solidFill>
                <a:effectLst/>
              </a:rPr>
              <a:t>4. Photograph major evidence items before they are moved.</a:t>
            </a:r>
          </a:p>
          <a:p>
            <a:pPr marL="0" indent="0">
              <a:buNone/>
            </a:pPr>
            <a:r>
              <a:rPr lang="en-US" sz="2400" dirty="0">
                <a:solidFill>
                  <a:srgbClr val="000000"/>
                </a:solidFill>
                <a:effectLst/>
              </a:rPr>
              <a:t>	</a:t>
            </a:r>
            <a:r>
              <a:rPr lang="en-US" sz="2400" dirty="0" smtClean="0">
                <a:solidFill>
                  <a:srgbClr val="000000"/>
                </a:solidFill>
                <a:effectLst/>
              </a:rPr>
              <a:t>5. Photograph all latent fingerprints and other impression 	    evidence before lifting and casting are accomplished.</a:t>
            </a:r>
          </a:p>
          <a:p>
            <a:pPr marL="0" indent="0">
              <a:buNone/>
            </a:pPr>
            <a:r>
              <a:rPr lang="en-US" sz="2400" dirty="0">
                <a:solidFill>
                  <a:srgbClr val="000000"/>
                </a:solidFill>
                <a:effectLst/>
              </a:rPr>
              <a:t>	</a:t>
            </a:r>
            <a:r>
              <a:rPr lang="en-US" sz="2400" dirty="0" smtClean="0">
                <a:solidFill>
                  <a:srgbClr val="000000"/>
                </a:solidFill>
                <a:effectLst/>
              </a:rPr>
              <a:t>6. Prepare photographic log and photographic sketch.</a:t>
            </a:r>
            <a:endParaRPr lang="en-US" dirty="0" smtClean="0">
              <a:solidFill>
                <a:srgbClr val="000000"/>
              </a:solidFill>
              <a:effectLst/>
            </a:endParaRPr>
          </a:p>
          <a:p>
            <a:pPr marL="0" indent="0">
              <a:buNone/>
            </a:pPr>
            <a:r>
              <a:rPr lang="en-US" dirty="0">
                <a:solidFill>
                  <a:srgbClr val="000000"/>
                </a:solidFill>
                <a:effectLst/>
              </a:rPr>
              <a:t>	</a:t>
            </a:r>
            <a:endParaRPr lang="en-US" dirty="0" smtClean="0">
              <a:solidFill>
                <a:srgbClr val="000000"/>
              </a:solidFill>
              <a:effectLst/>
            </a:endParaRPr>
          </a:p>
          <a:p>
            <a:pPr marL="0" indent="0">
              <a:buNone/>
            </a:pPr>
            <a:r>
              <a:rPr lang="en-US" dirty="0">
                <a:solidFill>
                  <a:srgbClr val="000000"/>
                </a:solidFill>
                <a:effectLst/>
              </a:rPr>
              <a:t>	</a:t>
            </a:r>
            <a:endParaRPr lang="en-US" sz="2400" dirty="0" smtClean="0">
              <a:solidFill>
                <a:srgbClr val="000000"/>
              </a:solidFill>
              <a:effectLst/>
            </a:endParaRPr>
          </a:p>
          <a:p>
            <a:pPr marL="0" indent="0">
              <a:buNone/>
            </a:pPr>
            <a:r>
              <a:rPr lang="en-US" sz="2400" dirty="0">
                <a:solidFill>
                  <a:srgbClr val="000000"/>
                </a:solidFill>
                <a:effectLst/>
              </a:rPr>
              <a:t>	</a:t>
            </a:r>
            <a:endParaRPr lang="en-US" sz="2400" dirty="0" smtClean="0">
              <a:solidFill>
                <a:srgbClr val="000000"/>
              </a:solidFill>
              <a:effectLst/>
            </a:endParaRPr>
          </a:p>
        </p:txBody>
      </p:sp>
    </p:spTree>
    <p:extLst>
      <p:ext uri="{BB962C8B-B14F-4D97-AF65-F5344CB8AC3E}">
        <p14:creationId xmlns:p14="http://schemas.microsoft.com/office/powerpoint/2010/main" val="140999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1165</TotalTime>
  <Words>2896</Words>
  <Application>Microsoft Office PowerPoint</Application>
  <PresentationFormat>On-screen Show (4:3)</PresentationFormat>
  <Paragraphs>420</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Stream</vt:lpstr>
      <vt:lpstr>Crime Scenes/Evidence collection and preservation</vt:lpstr>
      <vt:lpstr>Investigations of Crime Scenes</vt:lpstr>
      <vt:lpstr>Investigations of Crime Scenes</vt:lpstr>
      <vt:lpstr>Investigations of Crime Scenes</vt:lpstr>
      <vt:lpstr>Investigations of Crime Scenes</vt:lpstr>
      <vt:lpstr>Photographing Crime Scenes</vt:lpstr>
      <vt:lpstr>Photographing Crime Scenes</vt:lpstr>
      <vt:lpstr>Photographing Crime Scenes</vt:lpstr>
      <vt:lpstr>Photographing Crime Scenes</vt:lpstr>
      <vt:lpstr>Crime Scene Diagram.</vt:lpstr>
      <vt:lpstr>FIELD NOTES</vt:lpstr>
      <vt:lpstr>Survey/Search Methods</vt:lpstr>
      <vt:lpstr>PowerPoint Presentation</vt:lpstr>
      <vt:lpstr>Precautions at the scene</vt:lpstr>
      <vt:lpstr>Precautions at the scene</vt:lpstr>
      <vt:lpstr>Evidence Collection and Removal</vt:lpstr>
      <vt:lpstr>Preservation of Evidence</vt:lpstr>
      <vt:lpstr>Cell Phones</vt:lpstr>
      <vt:lpstr>Computer Crimes Evidence</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Chain-of-Custody</vt:lpstr>
      <vt:lpstr>Overview</vt:lpstr>
      <vt:lpstr>Overview</vt:lpstr>
      <vt:lpstr>Overview</vt:lpstr>
      <vt:lpstr>Chain of Custody for Evidence</vt:lpstr>
      <vt:lpstr>Packaging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 Gatlin</dc:creator>
  <cp:lastModifiedBy>dgatlin</cp:lastModifiedBy>
  <cp:revision>144</cp:revision>
  <dcterms:created xsi:type="dcterms:W3CDTF">2006-08-16T00:00:00Z</dcterms:created>
  <dcterms:modified xsi:type="dcterms:W3CDTF">2018-02-12T22:47:29Z</dcterms:modified>
</cp:coreProperties>
</file>