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5"/>
  </p:notesMasterIdLst>
  <p:handoutMasterIdLst>
    <p:handoutMasterId r:id="rId26"/>
  </p:handoutMasterIdLst>
  <p:sldIdLst>
    <p:sldId id="256" r:id="rId2"/>
    <p:sldId id="262" r:id="rId3"/>
    <p:sldId id="266" r:id="rId4"/>
    <p:sldId id="258" r:id="rId5"/>
    <p:sldId id="265" r:id="rId6"/>
    <p:sldId id="261" r:id="rId7"/>
    <p:sldId id="257" r:id="rId8"/>
    <p:sldId id="259" r:id="rId9"/>
    <p:sldId id="264" r:id="rId10"/>
    <p:sldId id="263" r:id="rId11"/>
    <p:sldId id="267" r:id="rId12"/>
    <p:sldId id="268" r:id="rId13"/>
    <p:sldId id="269" r:id="rId14"/>
    <p:sldId id="270" r:id="rId15"/>
    <p:sldId id="272" r:id="rId16"/>
    <p:sldId id="273" r:id="rId17"/>
    <p:sldId id="275" r:id="rId18"/>
    <p:sldId id="276" r:id="rId19"/>
    <p:sldId id="277" r:id="rId20"/>
    <p:sldId id="271" r:id="rId21"/>
    <p:sldId id="278" r:id="rId22"/>
    <p:sldId id="274" r:id="rId23"/>
    <p:sldId id="26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1DF64A-D7B8-4607-8408-2492711397F3}" type="datetimeFigureOut">
              <a:rPr lang="en-US" smtClean="0"/>
              <a:t>1/6/2018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5D9A949-FAA6-413A-933C-CFE27606AD47}" type="slidenum">
              <a:rPr lang="en-US" smtClean="0"/>
              <a:t>‹#›</a:t>
            </a:fld>
            <a:endParaRPr lang="en-US"/>
          </a:p>
        </p:txBody>
      </p:sp>
    </p:spTree>
    <p:extLst>
      <p:ext uri="{BB962C8B-B14F-4D97-AF65-F5344CB8AC3E}">
        <p14:creationId xmlns:p14="http://schemas.microsoft.com/office/powerpoint/2010/main" val="22473026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78A902-1CCE-4068-8E8B-691245597EA9}" type="datetimeFigureOut">
              <a:rPr lang="en-US" smtClean="0"/>
              <a:t>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E25BAA-F49C-478C-B74C-02D9C0BA4F39}" type="slidenum">
              <a:rPr lang="en-US" smtClean="0"/>
              <a:t>‹#›</a:t>
            </a:fld>
            <a:endParaRPr lang="en-US"/>
          </a:p>
        </p:txBody>
      </p:sp>
    </p:spTree>
    <p:extLst>
      <p:ext uri="{BB962C8B-B14F-4D97-AF65-F5344CB8AC3E}">
        <p14:creationId xmlns:p14="http://schemas.microsoft.com/office/powerpoint/2010/main" val="713097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Find bad Crisis response</a:t>
            </a:r>
            <a:r>
              <a:rPr lang="en-US" baseline="0" dirty="0" smtClean="0"/>
              <a:t> </a:t>
            </a:r>
            <a:r>
              <a:rPr lang="en-US" dirty="0" smtClean="0"/>
              <a:t>video</a:t>
            </a:r>
          </a:p>
          <a:p>
            <a:endParaRPr lang="en-US" dirty="0"/>
          </a:p>
        </p:txBody>
      </p:sp>
      <p:sp>
        <p:nvSpPr>
          <p:cNvPr id="4" name="Slide Number Placeholder 3"/>
          <p:cNvSpPr>
            <a:spLocks noGrp="1"/>
          </p:cNvSpPr>
          <p:nvPr>
            <p:ph type="sldNum" sz="quarter" idx="10"/>
          </p:nvPr>
        </p:nvSpPr>
        <p:spPr/>
        <p:txBody>
          <a:bodyPr/>
          <a:lstStyle/>
          <a:p>
            <a:fld id="{9EE25BAA-F49C-478C-B74C-02D9C0BA4F39}" type="slidenum">
              <a:rPr lang="en-US" smtClean="0"/>
              <a:t>4</a:t>
            </a:fld>
            <a:endParaRPr lang="en-US"/>
          </a:p>
        </p:txBody>
      </p:sp>
    </p:spTree>
    <p:extLst>
      <p:ext uri="{BB962C8B-B14F-4D97-AF65-F5344CB8AC3E}">
        <p14:creationId xmlns:p14="http://schemas.microsoft.com/office/powerpoint/2010/main" val="3068496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Anything,</a:t>
            </a:r>
            <a:r>
              <a:rPr lang="en-US" baseline="0" dirty="0" smtClean="0"/>
              <a:t>  explain that the reality of someone's situation can dictate a crisis.  In example and Inmate can become irate that he didn’t get his mail on-time, while this seems miniscule to most, mail could be persons only connection to the outside world.</a:t>
            </a:r>
            <a:endParaRPr lang="en-US" dirty="0"/>
          </a:p>
        </p:txBody>
      </p:sp>
      <p:sp>
        <p:nvSpPr>
          <p:cNvPr id="4" name="Slide Number Placeholder 3"/>
          <p:cNvSpPr>
            <a:spLocks noGrp="1"/>
          </p:cNvSpPr>
          <p:nvPr>
            <p:ph type="sldNum" sz="quarter" idx="10"/>
          </p:nvPr>
        </p:nvSpPr>
        <p:spPr/>
        <p:txBody>
          <a:bodyPr/>
          <a:lstStyle/>
          <a:p>
            <a:fld id="{9EE25BAA-F49C-478C-B74C-02D9C0BA4F39}" type="slidenum">
              <a:rPr lang="en-US" smtClean="0"/>
              <a:t>7</a:t>
            </a:fld>
            <a:endParaRPr lang="en-US"/>
          </a:p>
        </p:txBody>
      </p:sp>
    </p:spTree>
    <p:extLst>
      <p:ext uri="{BB962C8B-B14F-4D97-AF65-F5344CB8AC3E}">
        <p14:creationId xmlns:p14="http://schemas.microsoft.com/office/powerpoint/2010/main" val="1320569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Bring</a:t>
            </a:r>
            <a:r>
              <a:rPr lang="en-US" baseline="0" dirty="0" smtClean="0"/>
              <a:t> up Unit </a:t>
            </a:r>
            <a:r>
              <a:rPr lang="en-US" baseline="0" smtClean="0"/>
              <a:t>7 Officer </a:t>
            </a:r>
            <a:endParaRPr lang="en-US"/>
          </a:p>
        </p:txBody>
      </p:sp>
      <p:sp>
        <p:nvSpPr>
          <p:cNvPr id="4" name="Slide Number Placeholder 3"/>
          <p:cNvSpPr>
            <a:spLocks noGrp="1"/>
          </p:cNvSpPr>
          <p:nvPr>
            <p:ph type="sldNum" sz="quarter" idx="10"/>
          </p:nvPr>
        </p:nvSpPr>
        <p:spPr/>
        <p:txBody>
          <a:bodyPr/>
          <a:lstStyle/>
          <a:p>
            <a:fld id="{9EE25BAA-F49C-478C-B74C-02D9C0BA4F39}" type="slidenum">
              <a:rPr lang="en-US" smtClean="0"/>
              <a:t>10</a:t>
            </a:fld>
            <a:endParaRPr lang="en-US"/>
          </a:p>
        </p:txBody>
      </p:sp>
    </p:spTree>
    <p:extLst>
      <p:ext uri="{BB962C8B-B14F-4D97-AF65-F5344CB8AC3E}">
        <p14:creationId xmlns:p14="http://schemas.microsoft.com/office/powerpoint/2010/main" val="3744639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Ask the person basic questions to determine his or her orientation to reality.  Ask basic questions like, </a:t>
            </a:r>
            <a:r>
              <a:rPr lang="en-US" sz="1200" i="1" kern="1200" dirty="0" smtClean="0">
                <a:solidFill>
                  <a:schemeClr val="tx1"/>
                </a:solidFill>
                <a:effectLst/>
                <a:latin typeface="+mn-lt"/>
                <a:ea typeface="+mn-ea"/>
                <a:cs typeface="+mn-cs"/>
              </a:rPr>
              <a:t>“Who are you?”</a:t>
            </a:r>
            <a:r>
              <a:rPr lang="en-US" sz="1200" kern="1200" dirty="0" smtClean="0">
                <a:solidFill>
                  <a:schemeClr val="tx1"/>
                </a:solidFill>
                <a:effectLst/>
                <a:latin typeface="+mn-lt"/>
                <a:ea typeface="+mn-ea"/>
                <a:cs typeface="+mn-cs"/>
              </a:rPr>
              <a:t> or </a:t>
            </a:r>
            <a:r>
              <a:rPr lang="en-US" sz="1200" i="1" kern="1200" dirty="0" smtClean="0">
                <a:solidFill>
                  <a:schemeClr val="tx1"/>
                </a:solidFill>
                <a:effectLst/>
                <a:latin typeface="+mn-lt"/>
                <a:ea typeface="+mn-ea"/>
                <a:cs typeface="+mn-cs"/>
              </a:rPr>
              <a:t>“Where are you?” </a:t>
            </a:r>
            <a:r>
              <a:rPr lang="en-US" sz="1200" kern="1200" dirty="0" smtClean="0">
                <a:solidFill>
                  <a:schemeClr val="tx1"/>
                </a:solidFill>
                <a:effectLst/>
                <a:latin typeface="+mn-lt"/>
                <a:ea typeface="+mn-ea"/>
                <a:cs typeface="+mn-cs"/>
              </a:rPr>
              <a:t> See if the person is oriented to time by asking, </a:t>
            </a:r>
            <a:r>
              <a:rPr lang="en-US" sz="1200" i="1" kern="1200" dirty="0" smtClean="0">
                <a:solidFill>
                  <a:schemeClr val="tx1"/>
                </a:solidFill>
                <a:effectLst/>
                <a:latin typeface="+mn-lt"/>
                <a:ea typeface="+mn-ea"/>
                <a:cs typeface="+mn-cs"/>
              </a:rPr>
              <a:t>“What time is it?”</a:t>
            </a:r>
            <a:r>
              <a:rPr lang="en-US" sz="1200" kern="1200" dirty="0" smtClean="0">
                <a:solidFill>
                  <a:schemeClr val="tx1"/>
                </a:solidFill>
                <a:effectLst/>
                <a:latin typeface="+mn-lt"/>
                <a:ea typeface="+mn-ea"/>
                <a:cs typeface="+mn-cs"/>
              </a:rPr>
              <a:t> or </a:t>
            </a:r>
            <a:r>
              <a:rPr lang="en-US" sz="1200" i="1" kern="1200" dirty="0" smtClean="0">
                <a:solidFill>
                  <a:schemeClr val="tx1"/>
                </a:solidFill>
                <a:effectLst/>
                <a:latin typeface="+mn-lt"/>
                <a:ea typeface="+mn-ea"/>
                <a:cs typeface="+mn-cs"/>
              </a:rPr>
              <a:t>“What is the date today?”</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Ask the person what he or she is seeing.  This is a direct question which is very appropriate, particularly if you have reason to believe that the person is not perceiving your identity or the situation correctly. For example, an EDP (particularly a person with a mental illness) may perceive that you are someone other than an officer, or even that you are a devil or a monster, etc. He or she may be experiencing visual hallucinations.  </a:t>
            </a:r>
            <a:r>
              <a:rPr lang="en-US" sz="1200" i="1" kern="1200" dirty="0" smtClean="0">
                <a:solidFill>
                  <a:schemeClr val="tx1"/>
                </a:solidFill>
                <a:effectLst/>
                <a:latin typeface="+mn-lt"/>
                <a:ea typeface="+mn-ea"/>
                <a:cs typeface="+mn-cs"/>
              </a:rPr>
              <a:t>Example: “Joe, what are you seeing?”</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person may or may not answer you directly, although many will tell you just what they are seeing. The answer may help you to figure out what the person is experiencing.  </a:t>
            </a:r>
          </a:p>
          <a:p>
            <a:pPr lvl="0"/>
            <a:r>
              <a:rPr lang="en-US" sz="1200" kern="1200" dirty="0" smtClean="0">
                <a:solidFill>
                  <a:schemeClr val="tx1"/>
                </a:solidFill>
                <a:effectLst/>
                <a:latin typeface="+mn-lt"/>
                <a:ea typeface="+mn-ea"/>
                <a:cs typeface="+mn-cs"/>
              </a:rPr>
              <a:t>If the person does not answer, tell him or her that you cannot hear what he or she is thinking.  Some EDP’s—particularly individuals with mental disorders—may believe that other people can hear or read what they are thinking, and therefore do not verbalize all of their thoughts.  This is known as “thought broadcasting.”  Some may have the delusional belief that others can hear their thoughts, or read their thoughts, or that their brains are controlled by others.  </a:t>
            </a:r>
            <a:r>
              <a:rPr lang="en-US" sz="1200" i="1" kern="1200" dirty="0" smtClean="0">
                <a:solidFill>
                  <a:schemeClr val="tx1"/>
                </a:solidFill>
                <a:effectLst/>
                <a:latin typeface="+mn-lt"/>
                <a:ea typeface="+mn-ea"/>
                <a:cs typeface="+mn-cs"/>
              </a:rPr>
              <a:t>Example: “Joe, I can’t hear what you’re thinking. Please talk to me.”</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Recognize that the person may feel the need to touch you to determine if you are real.  Some EDP’s may not be sure whether you are a real person or a hallucination, and may want to touch you as a sort of “reality check.”  On the other hand, some mentally disordered individuals may want to touch you for other reasons as well.  Your choice of how to respond will depend upon your assessment of the situation. Some options include:</a:t>
            </a:r>
          </a:p>
          <a:p>
            <a:pPr lvl="1"/>
            <a:r>
              <a:rPr lang="en-US" sz="1200" kern="1200" dirty="0" smtClean="0">
                <a:solidFill>
                  <a:schemeClr val="tx1"/>
                </a:solidFill>
                <a:effectLst/>
                <a:latin typeface="+mn-lt"/>
                <a:ea typeface="+mn-ea"/>
                <a:cs typeface="+mn-cs"/>
              </a:rPr>
              <a:t>Allow it to happen, as a calculated risk—remembering that you are putting your safety at risk.  For example, you may feel comfortable allowing the person to touch your extended arm or hand, in a way that you can still control distance. In general, do not allow a subject to hug you—it places the person too close to your weapon.</a:t>
            </a:r>
          </a:p>
          <a:p>
            <a:pPr lvl="1"/>
            <a:r>
              <a:rPr lang="en-US" sz="1200" kern="1200" dirty="0" smtClean="0">
                <a:solidFill>
                  <a:schemeClr val="tx1"/>
                </a:solidFill>
                <a:effectLst/>
                <a:latin typeface="+mn-lt"/>
                <a:ea typeface="+mn-ea"/>
                <a:cs typeface="+mn-cs"/>
              </a:rPr>
              <a:t>Do not allow the person to touch you. Step back.</a:t>
            </a:r>
          </a:p>
          <a:p>
            <a:pPr lvl="1"/>
            <a:r>
              <a:rPr lang="en-US" sz="1200" kern="1200" dirty="0" smtClean="0">
                <a:solidFill>
                  <a:schemeClr val="tx1"/>
                </a:solidFill>
                <a:effectLst/>
                <a:latin typeface="+mn-lt"/>
                <a:ea typeface="+mn-ea"/>
                <a:cs typeface="+mn-cs"/>
              </a:rPr>
              <a:t>While verbalizing that you are real, establish the physical contact yourself.</a:t>
            </a:r>
          </a:p>
          <a:p>
            <a:endParaRPr lang="en-US" dirty="0"/>
          </a:p>
        </p:txBody>
      </p:sp>
      <p:sp>
        <p:nvSpPr>
          <p:cNvPr id="4" name="Slide Number Placeholder 3"/>
          <p:cNvSpPr>
            <a:spLocks noGrp="1"/>
          </p:cNvSpPr>
          <p:nvPr>
            <p:ph type="sldNum" sz="quarter" idx="10"/>
          </p:nvPr>
        </p:nvSpPr>
        <p:spPr/>
        <p:txBody>
          <a:bodyPr/>
          <a:lstStyle/>
          <a:p>
            <a:fld id="{9EE25BAA-F49C-478C-B74C-02D9C0BA4F39}" type="slidenum">
              <a:rPr lang="en-US" smtClean="0"/>
              <a:t>16</a:t>
            </a:fld>
            <a:endParaRPr lang="en-US"/>
          </a:p>
        </p:txBody>
      </p:sp>
    </p:spTree>
    <p:extLst>
      <p:ext uri="{BB962C8B-B14F-4D97-AF65-F5344CB8AC3E}">
        <p14:creationId xmlns:p14="http://schemas.microsoft.com/office/powerpoint/2010/main" val="2580680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try to alleviate the person’s fears and to get him or her to trust you, there are certain things that you can and should say to a person in crisis.</a:t>
            </a:r>
          </a:p>
          <a:p>
            <a:endParaRPr lang="en-US" dirty="0"/>
          </a:p>
        </p:txBody>
      </p:sp>
      <p:sp>
        <p:nvSpPr>
          <p:cNvPr id="4" name="Slide Number Placeholder 3"/>
          <p:cNvSpPr>
            <a:spLocks noGrp="1"/>
          </p:cNvSpPr>
          <p:nvPr>
            <p:ph type="sldNum" sz="quarter" idx="10"/>
          </p:nvPr>
        </p:nvSpPr>
        <p:spPr/>
        <p:txBody>
          <a:bodyPr/>
          <a:lstStyle/>
          <a:p>
            <a:fld id="{9EE25BAA-F49C-478C-B74C-02D9C0BA4F39}" type="slidenum">
              <a:rPr lang="en-US" smtClean="0"/>
              <a:t>17</a:t>
            </a:fld>
            <a:endParaRPr lang="en-US"/>
          </a:p>
        </p:txBody>
      </p:sp>
    </p:spTree>
    <p:extLst>
      <p:ext uri="{BB962C8B-B14F-4D97-AF65-F5344CB8AC3E}">
        <p14:creationId xmlns:p14="http://schemas.microsoft.com/office/powerpoint/2010/main" val="2886672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Examples: “Joe, I don’t hear those voices you’re talking about.”  “Jane, I don’t see that snake you’re talking about.” </a:t>
            </a:r>
            <a:r>
              <a:rPr lang="en-US" sz="1200" kern="1200" dirty="0" smtClean="0">
                <a:solidFill>
                  <a:schemeClr val="tx1"/>
                </a:solidFill>
                <a:effectLst/>
                <a:latin typeface="+mn-lt"/>
                <a:ea typeface="+mn-ea"/>
                <a:cs typeface="+mn-cs"/>
              </a:rPr>
              <a:t> In doing this, you are not denying the other person’s reality—because what a person in crisis experiences is real to him or her.  You are simply stating your reality.  According to mental health experts, you should avoid telling an EDP that what he or she is experiencing is not real.  To do so undermines the person’s ability to believe you and trust you.</a:t>
            </a:r>
            <a:endParaRPr lang="en-US" dirty="0"/>
          </a:p>
        </p:txBody>
      </p:sp>
      <p:sp>
        <p:nvSpPr>
          <p:cNvPr id="4" name="Slide Number Placeholder 3"/>
          <p:cNvSpPr>
            <a:spLocks noGrp="1"/>
          </p:cNvSpPr>
          <p:nvPr>
            <p:ph type="sldNum" sz="quarter" idx="10"/>
          </p:nvPr>
        </p:nvSpPr>
        <p:spPr/>
        <p:txBody>
          <a:bodyPr/>
          <a:lstStyle/>
          <a:p>
            <a:fld id="{9EE25BAA-F49C-478C-B74C-02D9C0BA4F39}" type="slidenum">
              <a:rPr lang="en-US" smtClean="0"/>
              <a:t>18</a:t>
            </a:fld>
            <a:endParaRPr lang="en-US"/>
          </a:p>
        </p:txBody>
      </p:sp>
    </p:spTree>
    <p:extLst>
      <p:ext uri="{BB962C8B-B14F-4D97-AF65-F5344CB8AC3E}">
        <p14:creationId xmlns:p14="http://schemas.microsoft.com/office/powerpoint/2010/main" val="24357847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To make the right decision and achieve resolution requires that you:</a:t>
            </a:r>
          </a:p>
          <a:p>
            <a:pPr lvl="0"/>
            <a:r>
              <a:rPr lang="en-US" sz="1200" kern="1200" dirty="0" smtClean="0">
                <a:solidFill>
                  <a:schemeClr val="tx1"/>
                </a:solidFill>
                <a:effectLst/>
                <a:latin typeface="+mn-lt"/>
                <a:ea typeface="+mn-ea"/>
                <a:cs typeface="+mn-cs"/>
              </a:rPr>
              <a:t>Keep the subject as calm as possible</a:t>
            </a:r>
          </a:p>
          <a:p>
            <a:pPr lvl="0"/>
            <a:r>
              <a:rPr lang="en-US" sz="1200" kern="1200" dirty="0" smtClean="0">
                <a:solidFill>
                  <a:schemeClr val="tx1"/>
                </a:solidFill>
                <a:effectLst/>
                <a:latin typeface="+mn-lt"/>
                <a:ea typeface="+mn-ea"/>
                <a:cs typeface="+mn-cs"/>
              </a:rPr>
              <a:t>Find out as much as you can about the situation</a:t>
            </a:r>
          </a:p>
          <a:p>
            <a:pPr lvl="0"/>
            <a:r>
              <a:rPr lang="en-US" sz="1200" kern="1200" dirty="0" smtClean="0">
                <a:solidFill>
                  <a:schemeClr val="tx1"/>
                </a:solidFill>
                <a:effectLst/>
                <a:latin typeface="+mn-lt"/>
                <a:ea typeface="+mn-ea"/>
                <a:cs typeface="+mn-cs"/>
              </a:rPr>
              <a:t>Use available resources to help with resolution</a:t>
            </a:r>
          </a:p>
          <a:p>
            <a:pPr lvl="0"/>
            <a:r>
              <a:rPr lang="en-US" sz="1200" kern="1200" dirty="0" smtClean="0">
                <a:solidFill>
                  <a:schemeClr val="tx1"/>
                </a:solidFill>
                <a:effectLst/>
                <a:latin typeface="+mn-lt"/>
                <a:ea typeface="+mn-ea"/>
                <a:cs typeface="+mn-cs"/>
              </a:rPr>
              <a:t>Remain realistic and honest in your dealing with the subject</a:t>
            </a:r>
          </a:p>
          <a:p>
            <a:r>
              <a:rPr lang="en-US" sz="1200" kern="1200" dirty="0" smtClean="0">
                <a:solidFill>
                  <a:schemeClr val="tx1"/>
                </a:solidFill>
                <a:effectLst/>
                <a:latin typeface="+mn-lt"/>
                <a:ea typeface="+mn-ea"/>
                <a:cs typeface="+mn-cs"/>
              </a:rPr>
              <a:t>Let’s look at these in more detail.  Keep the subject as calm as possible. </a:t>
            </a:r>
            <a:r>
              <a:rPr lang="en-US" sz="1200" u="sng" kern="1200" dirty="0" smtClean="0">
                <a:solidFill>
                  <a:schemeClr val="tx1"/>
                </a:solidFill>
                <a:effectLst/>
                <a:latin typeface="+mn-lt"/>
                <a:ea typeface="+mn-ea"/>
                <a:cs typeface="+mn-cs"/>
              </a:rPr>
              <a:t>Keep in mind the phases of the crisis cycle</a:t>
            </a:r>
            <a:r>
              <a:rPr lang="en-US" sz="1200" kern="1200" dirty="0" smtClean="0">
                <a:solidFill>
                  <a:schemeClr val="tx1"/>
                </a:solidFill>
                <a:effectLst/>
                <a:latin typeface="+mn-lt"/>
                <a:ea typeface="+mn-ea"/>
                <a:cs typeface="+mn-cs"/>
              </a:rPr>
              <a:t>: when a person is escalating or is in a full crisis state, you may not get very far in resolving the situation.  You may have to wait until he or she begins to de-escalate and return to normal.   All of the techniques we have discussed are designed to help a person in crisis calm down and remain calm. In working toward a positive resolution, the following may also help:</a:t>
            </a:r>
          </a:p>
          <a:p>
            <a:pPr lvl="0"/>
            <a:r>
              <a:rPr lang="en-US" sz="1200" kern="1200" dirty="0" smtClean="0">
                <a:solidFill>
                  <a:schemeClr val="tx1"/>
                </a:solidFill>
                <a:effectLst/>
                <a:latin typeface="+mn-lt"/>
                <a:ea typeface="+mn-ea"/>
                <a:cs typeface="+mn-cs"/>
              </a:rPr>
              <a:t>If possible, separate the person in crisis and his or her “audience.” This will help prevent “grandstanding” and embarrassment of the person. It is almost always easier to resolve a situation more effectively when you can work just with the person, rather than with a lot of other people around.</a:t>
            </a:r>
          </a:p>
          <a:p>
            <a:pPr lvl="0"/>
            <a:r>
              <a:rPr lang="en-US" sz="1200" u="sng" kern="1200" dirty="0" smtClean="0">
                <a:solidFill>
                  <a:schemeClr val="tx1"/>
                </a:solidFill>
                <a:effectLst/>
                <a:latin typeface="+mn-lt"/>
                <a:ea typeface="+mn-ea"/>
                <a:cs typeface="+mn-cs"/>
              </a:rPr>
              <a:t>Try to allow the person to “save face.</a:t>
            </a:r>
            <a:r>
              <a:rPr lang="en-US" sz="1200" kern="1200" dirty="0" smtClean="0">
                <a:solidFill>
                  <a:schemeClr val="tx1"/>
                </a:solidFill>
                <a:effectLst/>
                <a:latin typeface="+mn-lt"/>
                <a:ea typeface="+mn-ea"/>
                <a:cs typeface="+mn-cs"/>
              </a:rPr>
              <a:t>” Don’t make statements that will embarrass or demean the other person. Remember that there is a stigma about mental illness, and you should not add to that stigma. Do not label someone as mentally ill. For example, you may need to handcuff a person in crisis, but—if possible—do so out of sight of his or her family members or other people.  Similarly, if you need to take the person to a mental health facility, it may be better to tell him or her about that when you are alone with that person, rather than in the presence of others. Try to get the person to voluntarily agree to move to a different location.</a:t>
            </a:r>
          </a:p>
          <a:p>
            <a:r>
              <a:rPr lang="en-US" sz="1200" kern="1200" dirty="0" smtClean="0">
                <a:solidFill>
                  <a:schemeClr val="tx1"/>
                </a:solidFill>
                <a:effectLst/>
                <a:latin typeface="+mn-lt"/>
                <a:ea typeface="+mn-ea"/>
                <a:cs typeface="+mn-cs"/>
              </a:rPr>
              <a:t>Find out as much as you can about the situation. The more information you have, the better able you will be to resolve it appropriately. You have already begun this process when you checked on the person’s perception of reality and established rapport. Now you can ask more specific questions about the immediate crisis and also about any history of crisis.  Ask open-ended questions like:</a:t>
            </a:r>
          </a:p>
          <a:p>
            <a:pPr lvl="0"/>
            <a:r>
              <a:rPr lang="en-US" sz="1200" kern="1200" dirty="0" smtClean="0">
                <a:solidFill>
                  <a:schemeClr val="tx1"/>
                </a:solidFill>
                <a:effectLst/>
                <a:latin typeface="+mn-lt"/>
                <a:ea typeface="+mn-ea"/>
                <a:cs typeface="+mn-cs"/>
              </a:rPr>
              <a:t>“What’s going on today?”</a:t>
            </a:r>
          </a:p>
          <a:p>
            <a:pPr lvl="0"/>
            <a:r>
              <a:rPr lang="en-US" sz="1200" kern="1200" dirty="0" smtClean="0">
                <a:solidFill>
                  <a:schemeClr val="tx1"/>
                </a:solidFill>
                <a:effectLst/>
                <a:latin typeface="+mn-lt"/>
                <a:ea typeface="+mn-ea"/>
                <a:cs typeface="+mn-cs"/>
              </a:rPr>
              <a:t>“Can you tell me why you’re upset today?”</a:t>
            </a:r>
          </a:p>
          <a:p>
            <a:pPr lvl="0"/>
            <a:r>
              <a:rPr lang="en-US" sz="1200" kern="1200" dirty="0" smtClean="0">
                <a:solidFill>
                  <a:schemeClr val="tx1"/>
                </a:solidFill>
                <a:effectLst/>
                <a:latin typeface="+mn-lt"/>
                <a:ea typeface="+mn-ea"/>
                <a:cs typeface="+mn-cs"/>
              </a:rPr>
              <a:t>“Have you been the recent victim of a crime?”</a:t>
            </a:r>
          </a:p>
          <a:p>
            <a:r>
              <a:rPr lang="en-US" sz="1200" kern="1200" dirty="0" smtClean="0">
                <a:solidFill>
                  <a:schemeClr val="tx1"/>
                </a:solidFill>
                <a:effectLst/>
                <a:latin typeface="+mn-lt"/>
                <a:ea typeface="+mn-ea"/>
                <a:cs typeface="+mn-cs"/>
              </a:rPr>
              <a:t>If it seems to be a mental health crisis, you should also try to find out information about the person’s treatment history and care providers. Ask such questions as:</a:t>
            </a:r>
          </a:p>
          <a:p>
            <a:pPr lvl="0"/>
            <a:r>
              <a:rPr lang="en-US" sz="1200" kern="1200" dirty="0" smtClean="0">
                <a:solidFill>
                  <a:schemeClr val="tx1"/>
                </a:solidFill>
                <a:effectLst/>
                <a:latin typeface="+mn-lt"/>
                <a:ea typeface="+mn-ea"/>
                <a:cs typeface="+mn-cs"/>
              </a:rPr>
              <a:t>“What kind of illness do you have?”</a:t>
            </a:r>
          </a:p>
          <a:p>
            <a:pPr lvl="0"/>
            <a:r>
              <a:rPr lang="en-US" sz="1200" kern="1200" dirty="0" smtClean="0">
                <a:solidFill>
                  <a:schemeClr val="tx1"/>
                </a:solidFill>
                <a:effectLst/>
                <a:latin typeface="+mn-lt"/>
                <a:ea typeface="+mn-ea"/>
                <a:cs typeface="+mn-cs"/>
              </a:rPr>
              <a:t>“Are you under care by a doctor or therapist or other care provider?”</a:t>
            </a:r>
          </a:p>
          <a:p>
            <a:pPr lvl="0"/>
            <a:r>
              <a:rPr lang="en-US" sz="1200" kern="1200" dirty="0" smtClean="0">
                <a:solidFill>
                  <a:schemeClr val="tx1"/>
                </a:solidFill>
                <a:effectLst/>
                <a:latin typeface="+mn-lt"/>
                <a:ea typeface="+mn-ea"/>
                <a:cs typeface="+mn-cs"/>
              </a:rPr>
              <a:t>“What’s your doctor’s name?”</a:t>
            </a:r>
          </a:p>
          <a:p>
            <a:pPr lvl="0"/>
            <a:r>
              <a:rPr lang="en-US" sz="1200" kern="1200" dirty="0" smtClean="0">
                <a:solidFill>
                  <a:schemeClr val="tx1"/>
                </a:solidFill>
                <a:effectLst/>
                <a:latin typeface="+mn-lt"/>
                <a:ea typeface="+mn-ea"/>
                <a:cs typeface="+mn-cs"/>
              </a:rPr>
              <a:t>“Do you have a case manager?” “What’s his/her name?”</a:t>
            </a:r>
          </a:p>
          <a:p>
            <a:pPr lvl="0"/>
            <a:r>
              <a:rPr lang="en-US" sz="1200" kern="1200" dirty="0" smtClean="0">
                <a:solidFill>
                  <a:schemeClr val="tx1"/>
                </a:solidFill>
                <a:effectLst/>
                <a:latin typeface="+mn-lt"/>
                <a:ea typeface="+mn-ea"/>
                <a:cs typeface="+mn-cs"/>
              </a:rPr>
              <a:t>“Are you supposed to be taking any medications?”</a:t>
            </a:r>
          </a:p>
          <a:p>
            <a:r>
              <a:rPr lang="en-US" sz="1200" kern="1200" dirty="0" smtClean="0">
                <a:solidFill>
                  <a:schemeClr val="tx1"/>
                </a:solidFill>
                <a:effectLst/>
                <a:latin typeface="+mn-lt"/>
                <a:ea typeface="+mn-ea"/>
                <a:cs typeface="+mn-cs"/>
              </a:rPr>
              <a:t>If the person indicates that he or she is supposed to be taking medications, ask:</a:t>
            </a:r>
          </a:p>
          <a:p>
            <a:pPr lvl="0"/>
            <a:r>
              <a:rPr lang="en-US" sz="1200" kern="1200" dirty="0" smtClean="0">
                <a:solidFill>
                  <a:schemeClr val="tx1"/>
                </a:solidFill>
                <a:effectLst/>
                <a:latin typeface="+mn-lt"/>
                <a:ea typeface="+mn-ea"/>
                <a:cs typeface="+mn-cs"/>
              </a:rPr>
              <a:t>“What are the medications for?” or “Why are you on these medications?”</a:t>
            </a:r>
          </a:p>
          <a:p>
            <a:pPr lvl="0"/>
            <a:r>
              <a:rPr lang="en-US" sz="1200" kern="1200" dirty="0" smtClean="0">
                <a:solidFill>
                  <a:schemeClr val="tx1"/>
                </a:solidFill>
                <a:effectLst/>
                <a:latin typeface="+mn-lt"/>
                <a:ea typeface="+mn-ea"/>
                <a:cs typeface="+mn-cs"/>
              </a:rPr>
              <a:t>“Do you know the names of the medications?”</a:t>
            </a:r>
          </a:p>
          <a:p>
            <a:pPr lvl="0"/>
            <a:r>
              <a:rPr lang="en-US" sz="1200" kern="1200" dirty="0" smtClean="0">
                <a:solidFill>
                  <a:schemeClr val="tx1"/>
                </a:solidFill>
                <a:effectLst/>
                <a:latin typeface="+mn-lt"/>
                <a:ea typeface="+mn-ea"/>
                <a:cs typeface="+mn-cs"/>
              </a:rPr>
              <a:t>“When did you last take your medication?”</a:t>
            </a:r>
          </a:p>
          <a:p>
            <a:pPr lvl="0"/>
            <a:r>
              <a:rPr lang="en-US" sz="1200" kern="1200" dirty="0" smtClean="0">
                <a:solidFill>
                  <a:schemeClr val="tx1"/>
                </a:solidFill>
                <a:effectLst/>
                <a:latin typeface="+mn-lt"/>
                <a:ea typeface="+mn-ea"/>
                <a:cs typeface="+mn-cs"/>
              </a:rPr>
              <a:t>“When are you supposed to take it next?”</a:t>
            </a:r>
          </a:p>
          <a:p>
            <a:pPr lvl="0"/>
            <a:r>
              <a:rPr lang="en-US" sz="1200" kern="1200" dirty="0" smtClean="0">
                <a:solidFill>
                  <a:schemeClr val="tx1"/>
                </a:solidFill>
                <a:effectLst/>
                <a:latin typeface="+mn-lt"/>
                <a:ea typeface="+mn-ea"/>
                <a:cs typeface="+mn-cs"/>
              </a:rPr>
              <a:t>“Do you have your medications with you?”</a:t>
            </a:r>
          </a:p>
          <a:p>
            <a:r>
              <a:rPr lang="en-US" sz="1200" u="sng" kern="1200" dirty="0" smtClean="0">
                <a:solidFill>
                  <a:schemeClr val="tx1"/>
                </a:solidFill>
                <a:effectLst/>
                <a:latin typeface="+mn-lt"/>
                <a:ea typeface="+mn-ea"/>
                <a:cs typeface="+mn-cs"/>
              </a:rPr>
              <a:t>Sometimes the person in crisis may be able to help reach a resolution. An excellent technique is to ask a person directly: </a:t>
            </a:r>
            <a:r>
              <a:rPr lang="en-US" sz="1200" i="1" u="sng" kern="1200" dirty="0" smtClean="0">
                <a:solidFill>
                  <a:schemeClr val="tx1"/>
                </a:solidFill>
                <a:effectLst/>
                <a:latin typeface="+mn-lt"/>
                <a:ea typeface="+mn-ea"/>
                <a:cs typeface="+mn-cs"/>
              </a:rPr>
              <a:t>“What would you like me to do?”</a:t>
            </a:r>
            <a:r>
              <a:rPr lang="en-US" sz="1200" u="sng" kern="1200" dirty="0" smtClean="0">
                <a:solidFill>
                  <a:schemeClr val="tx1"/>
                </a:solidFill>
                <a:effectLst/>
                <a:latin typeface="+mn-lt"/>
                <a:ea typeface="+mn-ea"/>
                <a:cs typeface="+mn-cs"/>
              </a:rPr>
              <a:t> or “</a:t>
            </a:r>
            <a:r>
              <a:rPr lang="en-US" sz="1200" i="1" u="sng" kern="1200" dirty="0" smtClean="0">
                <a:solidFill>
                  <a:schemeClr val="tx1"/>
                </a:solidFill>
                <a:effectLst/>
                <a:latin typeface="+mn-lt"/>
                <a:ea typeface="+mn-ea"/>
                <a:cs typeface="+mn-cs"/>
              </a:rPr>
              <a:t>What can I do to help you?”</a:t>
            </a:r>
            <a:r>
              <a:rPr lang="en-US" sz="1200" u="sng" kern="1200" dirty="0" smtClean="0">
                <a:solidFill>
                  <a:schemeClr val="tx1"/>
                </a:solidFill>
                <a:effectLst/>
                <a:latin typeface="+mn-lt"/>
                <a:ea typeface="+mn-ea"/>
                <a:cs typeface="+mn-cs"/>
              </a:rPr>
              <a:t> o</a:t>
            </a:r>
            <a:r>
              <a:rPr lang="en-US" sz="1200" kern="1200" dirty="0" smtClean="0">
                <a:solidFill>
                  <a:schemeClr val="tx1"/>
                </a:solidFill>
                <a:effectLst/>
                <a:latin typeface="+mn-lt"/>
                <a:ea typeface="+mn-ea"/>
                <a:cs typeface="+mn-cs"/>
              </a:rPr>
              <a:t>r </a:t>
            </a:r>
            <a:r>
              <a:rPr lang="en-US" sz="1200" i="1" u="sng" kern="1200" dirty="0" smtClean="0">
                <a:solidFill>
                  <a:schemeClr val="tx1"/>
                </a:solidFill>
                <a:effectLst/>
                <a:latin typeface="+mn-lt"/>
                <a:ea typeface="+mn-ea"/>
                <a:cs typeface="+mn-cs"/>
              </a:rPr>
              <a:t>“How can I help you?</a:t>
            </a:r>
            <a:r>
              <a:rPr lang="en-US" sz="1200" i="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or a variation of these questions.  This shows that you are concerned about the person, and also gives the person the message that you want to help them and that you trust them to be able to make decisions about what is in their best interest.  That can be powerful and quite reassuring to a person who is feeling upset.  Other examples of good questions to ask to try to achieve resolution include:</a:t>
            </a:r>
          </a:p>
          <a:p>
            <a:pPr lvl="0"/>
            <a:r>
              <a:rPr lang="en-US" sz="1200" kern="1200" dirty="0" smtClean="0">
                <a:solidFill>
                  <a:schemeClr val="tx1"/>
                </a:solidFill>
                <a:effectLst/>
                <a:latin typeface="+mn-lt"/>
                <a:ea typeface="+mn-ea"/>
                <a:cs typeface="+mn-cs"/>
              </a:rPr>
              <a:t>“Joe, would you like me to take you somewhere? Do you need to go to the hospital?”</a:t>
            </a:r>
          </a:p>
          <a:p>
            <a:pPr lvl="0"/>
            <a:r>
              <a:rPr lang="en-US" sz="1200" kern="1200" dirty="0" smtClean="0">
                <a:solidFill>
                  <a:schemeClr val="tx1"/>
                </a:solidFill>
                <a:effectLst/>
                <a:latin typeface="+mn-lt"/>
                <a:ea typeface="+mn-ea"/>
                <a:cs typeface="+mn-cs"/>
              </a:rPr>
              <a:t>“Jill, what can we do to get this matter taken care of?”</a:t>
            </a:r>
          </a:p>
          <a:p>
            <a:pPr lvl="0"/>
            <a:r>
              <a:rPr lang="en-US" sz="1200" kern="1200" dirty="0" smtClean="0">
                <a:solidFill>
                  <a:schemeClr val="tx1"/>
                </a:solidFill>
                <a:effectLst/>
                <a:latin typeface="+mn-lt"/>
                <a:ea typeface="+mn-ea"/>
                <a:cs typeface="+mn-cs"/>
              </a:rPr>
              <a:t>“Bill, is there anyone we can contact to help you here? Is there a family member, or care provider, you’d like to talk to?”</a:t>
            </a:r>
          </a:p>
          <a:p>
            <a:pPr lvl="0"/>
            <a:r>
              <a:rPr lang="en-US" sz="1200" kern="1200" dirty="0" smtClean="0">
                <a:solidFill>
                  <a:schemeClr val="tx1"/>
                </a:solidFill>
                <a:effectLst/>
                <a:latin typeface="+mn-lt"/>
                <a:ea typeface="+mn-ea"/>
                <a:cs typeface="+mn-cs"/>
              </a:rPr>
              <a:t>“Susan, do you have a case manager we can contact?”</a:t>
            </a:r>
          </a:p>
          <a:p>
            <a:r>
              <a:rPr lang="en-US" sz="1200" u="sng" kern="1200" dirty="0" smtClean="0">
                <a:solidFill>
                  <a:schemeClr val="tx1"/>
                </a:solidFill>
                <a:effectLst/>
                <a:latin typeface="+mn-lt"/>
                <a:ea typeface="+mn-ea"/>
                <a:cs typeface="+mn-cs"/>
              </a:rPr>
              <a:t>Sometimes what the person wishes to do may not be acceptable, and you will have to make the choice for them</a:t>
            </a:r>
            <a:r>
              <a:rPr lang="en-US" sz="1200" kern="1200" dirty="0" smtClean="0">
                <a:solidFill>
                  <a:schemeClr val="tx1"/>
                </a:solidFill>
                <a:effectLst/>
                <a:latin typeface="+mn-lt"/>
                <a:ea typeface="+mn-ea"/>
                <a:cs typeface="+mn-cs"/>
              </a:rPr>
              <a:t>.  Other times you may need to be non-committal when a subject asks for something to happen to resolve a situation.  For example, if a person says, “I’d like to see my mother,” you may need to say something like, “</a:t>
            </a:r>
            <a:r>
              <a:rPr lang="en-US" sz="1200" i="1" kern="1200" dirty="0" smtClean="0">
                <a:solidFill>
                  <a:schemeClr val="tx1"/>
                </a:solidFill>
                <a:effectLst/>
                <a:latin typeface="+mn-lt"/>
                <a:ea typeface="+mn-ea"/>
                <a:cs typeface="+mn-cs"/>
              </a:rPr>
              <a:t>We’ll see”</a:t>
            </a:r>
            <a:r>
              <a:rPr lang="en-US" sz="1200" kern="1200" dirty="0" smtClean="0">
                <a:solidFill>
                  <a:schemeClr val="tx1"/>
                </a:solidFill>
                <a:effectLst/>
                <a:latin typeface="+mn-lt"/>
                <a:ea typeface="+mn-ea"/>
                <a:cs typeface="+mn-cs"/>
              </a:rPr>
              <a:t> or </a:t>
            </a:r>
            <a:r>
              <a:rPr lang="en-US" sz="1200" i="1" kern="1200" dirty="0" smtClean="0">
                <a:solidFill>
                  <a:schemeClr val="tx1"/>
                </a:solidFill>
                <a:effectLst/>
                <a:latin typeface="+mn-lt"/>
                <a:ea typeface="+mn-ea"/>
                <a:cs typeface="+mn-cs"/>
              </a:rPr>
              <a:t>“We’ll look into that”</a:t>
            </a:r>
            <a:r>
              <a:rPr lang="en-US" sz="1200" kern="1200" dirty="0" smtClean="0">
                <a:solidFill>
                  <a:schemeClr val="tx1"/>
                </a:solidFill>
                <a:effectLst/>
                <a:latin typeface="+mn-lt"/>
                <a:ea typeface="+mn-ea"/>
                <a:cs typeface="+mn-cs"/>
              </a:rPr>
              <a:t> rather than giving the person a definite yes or no. Doing that does not commit you to any specific course of action, and may help buy time.  Also, it gives the subject some hope that they will get what they have asked for, which is good.  However, if you tell a person that you will “look into” something, then you must do so.  Remember that voluntary compliance by subjects is always your goal.  In many cases, enlisting the subject’s help in finding resolution will help achieve voluntary compliance.  </a:t>
            </a:r>
          </a:p>
          <a:p>
            <a:r>
              <a:rPr lang="en-US" sz="1200" kern="1200" dirty="0" smtClean="0">
                <a:solidFill>
                  <a:schemeClr val="tx1"/>
                </a:solidFill>
                <a:effectLst/>
                <a:latin typeface="+mn-lt"/>
                <a:ea typeface="+mn-ea"/>
                <a:cs typeface="+mn-cs"/>
              </a:rPr>
              <a:t>Often a subject’s family or friends can be very helpful. They know the subject and may know the history behind the current crisis.  If so, you may well decide to involve them in resolving the situation.  On the other hand, there are times when the opposite is true and family members are more of a hindrance than a help or even make the situation worse by agitating the subject more.  In such cases, the best course of action may be to remove them from the scene of the crisis or to not contact them. It is your job to control the interaction to achieve the safety and resolution of the crisis situation.  You must use your judgment, on a case-by-case basis, about involvement of other people.  </a:t>
            </a:r>
            <a:r>
              <a:rPr lang="en-US" sz="1200" u="sng" kern="1200" dirty="0" smtClean="0">
                <a:solidFill>
                  <a:schemeClr val="tx1"/>
                </a:solidFill>
                <a:effectLst/>
                <a:latin typeface="+mn-lt"/>
                <a:ea typeface="+mn-ea"/>
                <a:cs typeface="+mn-cs"/>
              </a:rPr>
              <a:t>Be aware that in some cultures, including Hispanics, decisions are often made by family members and/or family leaders rather than just by individuals.  In such cases, it may not be good practice to separate a subject from his or her family members.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Remain realistic and honest in your dealing with the subject. You have worked hard to establish rapport and calm the subject.  To do so, meant that you had to establish your credibility with the subject and maintaining that credibility is crucial to achieving a positive resolution. Here are some guidelines:</a:t>
            </a:r>
          </a:p>
          <a:p>
            <a:pPr lvl="0"/>
            <a:r>
              <a:rPr lang="en-US" sz="1200" kern="1200" dirty="0" smtClean="0">
                <a:solidFill>
                  <a:schemeClr val="tx1"/>
                </a:solidFill>
                <a:effectLst/>
                <a:latin typeface="+mn-lt"/>
                <a:ea typeface="+mn-ea"/>
                <a:cs typeface="+mn-cs"/>
              </a:rPr>
              <a:t>Work toward small, concrete goals. It is unrealistic in most cases to expect immediate resolution of a complex situation.  Thus, it is better to try to set small, more workable goals and achieve these one at a time.  For example, you might ask a subject to sit down as a first goal, then to calm down and stop yelling as a second goal, then to tell you what happened as a third goal, and so on. Step by step is a workable approach to problem solving.</a:t>
            </a:r>
          </a:p>
          <a:p>
            <a:pPr lvl="0"/>
            <a:r>
              <a:rPr lang="en-US" sz="1200" kern="1200" dirty="0" smtClean="0">
                <a:solidFill>
                  <a:schemeClr val="tx1"/>
                </a:solidFill>
                <a:effectLst/>
                <a:latin typeface="+mn-lt"/>
                <a:ea typeface="+mn-ea"/>
                <a:cs typeface="+mn-cs"/>
              </a:rPr>
              <a:t>Avoid making promises that you cannot keep, do not intend to keep, or do not have the authority to follow-up on.  Sometimes we have a tendency to make promises just to get someone to cooperate and to bring closure to a situation, but do not always intend to keep those promises.  That is a bad idea.  Even when a subject is very disturbed or even mentally ill, he or she may well remember your promise.  If you cannot or do not keep that promise, you lose credibility with that subject.  He or she is likely to remember that.  And then that loss of credibility will hurt you, or perhaps other officers, during future contacts with the subject.  If a subject asks you to promise to do or not do something, be honest and tell them directly whether or not you can follow through on that issue.  If you cannot keep a promise for any reason, do not make it.</a:t>
            </a:r>
          </a:p>
          <a:p>
            <a:pPr lvl="0"/>
            <a:r>
              <a:rPr lang="en-US" sz="1200" kern="1200" dirty="0" smtClean="0">
                <a:solidFill>
                  <a:schemeClr val="tx1"/>
                </a:solidFill>
                <a:effectLst/>
                <a:latin typeface="+mn-lt"/>
                <a:ea typeface="+mn-ea"/>
                <a:cs typeface="+mn-cs"/>
              </a:rPr>
              <a:t>Use the technique of “creative confusion” to move toward resolution.  With this technique, you appear as though you do not understand something and ask the other person to help you understand.  </a:t>
            </a:r>
            <a:r>
              <a:rPr lang="en-US" sz="1200" i="1" kern="1200" dirty="0" smtClean="0">
                <a:solidFill>
                  <a:schemeClr val="tx1"/>
                </a:solidFill>
                <a:effectLst/>
                <a:latin typeface="+mn-lt"/>
                <a:ea typeface="+mn-ea"/>
                <a:cs typeface="+mn-cs"/>
              </a:rPr>
              <a:t>Examples: “Joe, you just lost me with what you’ve been saying. Can you try to make it clearer to me?”  “Bill, you need to help me understand this.”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technique does not always work, but it often does.  It allows you to ask the other person to slow down, in which will seem to be helping you.  In so doing, you encourage the other person to work with you to achieve resolution of the problem.</a:t>
            </a:r>
          </a:p>
          <a:p>
            <a:r>
              <a:rPr lang="en-US" sz="1200" kern="1200" dirty="0" smtClean="0">
                <a:solidFill>
                  <a:schemeClr val="tx1"/>
                </a:solidFill>
                <a:effectLst/>
                <a:latin typeface="+mn-lt"/>
                <a:ea typeface="+mn-ea"/>
                <a:cs typeface="+mn-cs"/>
              </a:rPr>
              <a:t>In some cases, a person may be trying to manipulate you and/or the system, and you can use this technique to try to reveal that manipulation attempt.  For example, a person may be talking about seeing “red men from Mars” one moment and “green men from Mars” the next moment.  You may call him or her on that contradiction by asking a question such as </a:t>
            </a:r>
            <a:r>
              <a:rPr lang="en-US" sz="1200" i="1" kern="1200" dirty="0" smtClean="0">
                <a:solidFill>
                  <a:schemeClr val="tx1"/>
                </a:solidFill>
                <a:effectLst/>
                <a:latin typeface="+mn-lt"/>
                <a:ea typeface="+mn-ea"/>
                <a:cs typeface="+mn-cs"/>
              </a:rPr>
              <a:t>“Joe, what color were those men from Mars? I thought you said a moment ago that they were red.”</a:t>
            </a:r>
            <a:r>
              <a:rPr lang="en-US" sz="1200" kern="1200" dirty="0" smtClean="0">
                <a:solidFill>
                  <a:schemeClr val="tx1"/>
                </a:solidFill>
                <a:effectLst/>
                <a:latin typeface="+mn-lt"/>
                <a:ea typeface="+mn-ea"/>
                <a:cs typeface="+mn-cs"/>
              </a:rPr>
              <a:t>  Even if there are apparent discrepancies and you suspect manipulation, do not call the person a liar.  Just take appropriate action in light of the information you have.</a:t>
            </a:r>
          </a:p>
          <a:p>
            <a:r>
              <a:rPr lang="en-US" sz="1200" kern="1200" dirty="0" smtClean="0">
                <a:solidFill>
                  <a:schemeClr val="tx1"/>
                </a:solidFill>
                <a:effectLst/>
                <a:latin typeface="+mn-lt"/>
                <a:ea typeface="+mn-ea"/>
                <a:cs typeface="+mn-cs"/>
              </a:rPr>
              <a:t>Whenever possible, get the person’s agreement as to what will happen.  That is why it is good to say things like, </a:t>
            </a:r>
            <a:r>
              <a:rPr lang="en-US" sz="1200" i="1" kern="1200" dirty="0" smtClean="0">
                <a:solidFill>
                  <a:schemeClr val="tx1"/>
                </a:solidFill>
                <a:effectLst/>
                <a:latin typeface="+mn-lt"/>
                <a:ea typeface="+mn-ea"/>
                <a:cs typeface="+mn-cs"/>
              </a:rPr>
              <a:t>“Okay?”</a:t>
            </a:r>
            <a:r>
              <a:rPr lang="en-US" sz="1200" kern="1200" dirty="0" smtClean="0">
                <a:solidFill>
                  <a:schemeClr val="tx1"/>
                </a:solidFill>
                <a:effectLst/>
                <a:latin typeface="+mn-lt"/>
                <a:ea typeface="+mn-ea"/>
                <a:cs typeface="+mn-cs"/>
              </a:rPr>
              <a:t> or “</a:t>
            </a:r>
            <a:r>
              <a:rPr lang="en-US" sz="1200" i="1" kern="1200" dirty="0" smtClean="0">
                <a:solidFill>
                  <a:schemeClr val="tx1"/>
                </a:solidFill>
                <a:effectLst/>
                <a:latin typeface="+mn-lt"/>
                <a:ea typeface="+mn-ea"/>
                <a:cs typeface="+mn-cs"/>
              </a:rPr>
              <a:t>Can I get your cooperation on this.”</a:t>
            </a:r>
            <a:r>
              <a:rPr lang="en-US" sz="1200" kern="1200" dirty="0" smtClean="0">
                <a:solidFill>
                  <a:schemeClr val="tx1"/>
                </a:solidFill>
                <a:effectLst/>
                <a:latin typeface="+mn-lt"/>
                <a:ea typeface="+mn-ea"/>
                <a:cs typeface="+mn-cs"/>
              </a:rPr>
              <a:t> That empowers a person, and makes him part of the resolution of the situation rather than just a passive subject.  This is a form of voluntary compliance.  Sometimes, however, you will not be able to get the person’s agreement, and you will just have to take appropriate action anyway.</a:t>
            </a:r>
            <a:endParaRPr lang="en-US" dirty="0"/>
          </a:p>
        </p:txBody>
      </p:sp>
      <p:sp>
        <p:nvSpPr>
          <p:cNvPr id="4" name="Slide Number Placeholder 3"/>
          <p:cNvSpPr>
            <a:spLocks noGrp="1"/>
          </p:cNvSpPr>
          <p:nvPr>
            <p:ph type="sldNum" sz="quarter" idx="10"/>
          </p:nvPr>
        </p:nvSpPr>
        <p:spPr/>
        <p:txBody>
          <a:bodyPr/>
          <a:lstStyle/>
          <a:p>
            <a:fld id="{9EE25BAA-F49C-478C-B74C-02D9C0BA4F39}" type="slidenum">
              <a:rPr lang="en-US" smtClean="0"/>
              <a:t>19</a:t>
            </a:fld>
            <a:endParaRPr lang="en-US"/>
          </a:p>
        </p:txBody>
      </p:sp>
    </p:spTree>
    <p:extLst>
      <p:ext uri="{BB962C8B-B14F-4D97-AF65-F5344CB8AC3E}">
        <p14:creationId xmlns:p14="http://schemas.microsoft.com/office/powerpoint/2010/main" val="2528086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E8D7E67-9786-454D-9EAB-D7AEB90C301A}" type="datetimeFigureOut">
              <a:rPr lang="en-US" smtClean="0"/>
              <a:t>1/6/2018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3AA43FC-4834-4EE1-BF80-954E970BB157}"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8D7E67-9786-454D-9EAB-D7AEB90C301A}" type="datetimeFigureOut">
              <a:rPr lang="en-US" smtClean="0"/>
              <a:t>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A43FC-4834-4EE1-BF80-954E970BB15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3AA43FC-4834-4EE1-BF80-954E970BB157}"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8D7E67-9786-454D-9EAB-D7AEB90C301A}" type="datetimeFigureOut">
              <a:rPr lang="en-US" smtClean="0"/>
              <a:t>1/6/2018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E8D7E67-9786-454D-9EAB-D7AEB90C301A}" type="datetimeFigureOut">
              <a:rPr lang="en-US" smtClean="0"/>
              <a:t>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3AA43FC-4834-4EE1-BF80-954E970BB157}"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E8D7E67-9786-454D-9EAB-D7AEB90C301A}" type="datetimeFigureOut">
              <a:rPr lang="en-US" smtClean="0"/>
              <a:t>1/6/2018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3AA43FC-4834-4EE1-BF80-954E970BB157}"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E8D7E67-9786-454D-9EAB-D7AEB90C301A}" type="datetimeFigureOut">
              <a:rPr lang="en-US" smtClean="0"/>
              <a:t>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A43FC-4834-4EE1-BF80-954E970BB157}"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E8D7E67-9786-454D-9EAB-D7AEB90C301A}" type="datetimeFigureOut">
              <a:rPr lang="en-US" smtClean="0"/>
              <a:t>1/6/2018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3AA43FC-4834-4EE1-BF80-954E970BB157}"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E8D7E67-9786-454D-9EAB-D7AEB90C301A}" type="datetimeFigureOut">
              <a:rPr lang="en-US" smtClean="0"/>
              <a:t>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3AA43FC-4834-4EE1-BF80-954E970BB15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E8D7E67-9786-454D-9EAB-D7AEB90C301A}" type="datetimeFigureOut">
              <a:rPr lang="en-US" smtClean="0"/>
              <a:t>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3AA43FC-4834-4EE1-BF80-954E970BB15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3AA43FC-4834-4EE1-BF80-954E970BB157}"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E8D7E67-9786-454D-9EAB-D7AEB90C301A}" type="datetimeFigureOut">
              <a:rPr lang="en-US" smtClean="0"/>
              <a:t>1/6/2018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3AA43FC-4834-4EE1-BF80-954E970BB157}"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E8D7E67-9786-454D-9EAB-D7AEB90C301A}" type="datetimeFigureOut">
              <a:rPr lang="en-US" smtClean="0"/>
              <a:t>1/6/2018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E8D7E67-9786-454D-9EAB-D7AEB90C301A}" type="datetimeFigureOut">
              <a:rPr lang="en-US" smtClean="0"/>
              <a:t>1/6/2018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3AA43FC-4834-4EE1-BF80-954E970BB157}"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citinternational.org/" TargetMode="External"/><Relationship Id="rId2" Type="http://schemas.openxmlformats.org/officeDocument/2006/relationships/hyperlink" Target="https://www.ncbi.nlm.nih.gov/pmc/articles/PMC3769782/" TargetMode="External"/><Relationship Id="rId1" Type="http://schemas.openxmlformats.org/officeDocument/2006/relationships/slideLayout" Target="../slideLayouts/slideLayout2.xml"/><Relationship Id="rId5" Type="http://schemas.openxmlformats.org/officeDocument/2006/relationships/hyperlink" Target="http://cit.memphis.edu/pdf/CoreElements.pdf" TargetMode="External"/><Relationship Id="rId4" Type="http://schemas.openxmlformats.org/officeDocument/2006/relationships/hyperlink" Target="http://cit.memphis.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 LT. J. Henley</a:t>
            </a:r>
            <a:endParaRPr lang="en-US" dirty="0"/>
          </a:p>
        </p:txBody>
      </p:sp>
      <p:sp>
        <p:nvSpPr>
          <p:cNvPr id="2" name="Title 1"/>
          <p:cNvSpPr>
            <a:spLocks noGrp="1"/>
          </p:cNvSpPr>
          <p:nvPr>
            <p:ph type="ctrTitle"/>
          </p:nvPr>
        </p:nvSpPr>
        <p:spPr/>
        <p:txBody>
          <a:bodyPr/>
          <a:lstStyle/>
          <a:p>
            <a:r>
              <a:rPr lang="en-US" dirty="0" smtClean="0"/>
              <a:t>Crisis Intervention</a:t>
            </a:r>
            <a:endParaRPr lang="en-US" dirty="0"/>
          </a:p>
        </p:txBody>
      </p:sp>
    </p:spTree>
    <p:extLst>
      <p:ext uri="{BB962C8B-B14F-4D97-AF65-F5344CB8AC3E}">
        <p14:creationId xmlns:p14="http://schemas.microsoft.com/office/powerpoint/2010/main" val="66787523"/>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Responding to those in crisis</a:t>
            </a:r>
            <a:endParaRPr lang="en-US" dirty="0"/>
          </a:p>
        </p:txBody>
      </p:sp>
      <p:sp>
        <p:nvSpPr>
          <p:cNvPr id="3" name="Content Placeholder 2"/>
          <p:cNvSpPr>
            <a:spLocks noGrp="1"/>
          </p:cNvSpPr>
          <p:nvPr>
            <p:ph sz="quarter" idx="1"/>
          </p:nvPr>
        </p:nvSpPr>
        <p:spPr/>
        <p:txBody>
          <a:bodyPr/>
          <a:lstStyle/>
          <a:p>
            <a:r>
              <a:rPr lang="en-US" dirty="0"/>
              <a:t>In responding to people in crisis, never assume that a person ought or ought not to feel as he or she does in a given situation. </a:t>
            </a:r>
            <a:endParaRPr lang="en-US" dirty="0" smtClean="0"/>
          </a:p>
          <a:p>
            <a:r>
              <a:rPr lang="en-US" dirty="0" smtClean="0"/>
              <a:t>Crisis is a matter of a person’s perceptions.</a:t>
            </a:r>
          </a:p>
          <a:p>
            <a:pPr lvl="1"/>
            <a:r>
              <a:rPr lang="en-US" dirty="0" smtClean="0"/>
              <a:t>For example:</a:t>
            </a:r>
          </a:p>
          <a:p>
            <a:pPr lvl="2"/>
            <a:r>
              <a:rPr lang="en-US" dirty="0" smtClean="0"/>
              <a:t>An inmate appears to be having an emotional breakdown over something seemingly trivial…..what do you do?</a:t>
            </a:r>
            <a:endParaRPr lang="en-US" dirty="0"/>
          </a:p>
        </p:txBody>
      </p:sp>
    </p:spTree>
    <p:extLst>
      <p:ext uri="{BB962C8B-B14F-4D97-AF65-F5344CB8AC3E}">
        <p14:creationId xmlns:p14="http://schemas.microsoft.com/office/powerpoint/2010/main" val="3222491219"/>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Officer Safety</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Tactical considerations</a:t>
            </a:r>
          </a:p>
          <a:p>
            <a:pPr lvl="1"/>
            <a:r>
              <a:rPr lang="en-US" dirty="0"/>
              <a:t>To accomplish these goals, you will possibly need to apply the concepts and skills you will learn from your department’s Arrest and Control Techniques training.  This is very important because when you are dealing with any emotionally disturbed person (EDP), you are going to be dealing with someone who is </a:t>
            </a:r>
            <a:r>
              <a:rPr lang="en-US" i="1" dirty="0"/>
              <a:t>potentially dangerous</a:t>
            </a:r>
            <a:r>
              <a:rPr lang="en-US" dirty="0"/>
              <a:t>, at least for a short period of time.  The person may be angry, upset, even out-of-control, and may not be thinking clearly or rationally.  Some EDP’s may have a mental disorder.  Certainly, most people with mental illness are not violent or dangerous, but some are—particularly when they are under the influence of alcohol or drugs.</a:t>
            </a:r>
          </a:p>
          <a:p>
            <a:pPr lvl="1"/>
            <a:endParaRPr lang="en-US" dirty="0"/>
          </a:p>
        </p:txBody>
      </p:sp>
    </p:spTree>
    <p:extLst>
      <p:ext uri="{BB962C8B-B14F-4D97-AF65-F5344CB8AC3E}">
        <p14:creationId xmlns:p14="http://schemas.microsoft.com/office/powerpoint/2010/main" val="3566358926"/>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Officer Safety</a:t>
            </a:r>
            <a:endParaRPr lang="en-US" dirty="0"/>
          </a:p>
        </p:txBody>
      </p:sp>
      <p:sp>
        <p:nvSpPr>
          <p:cNvPr id="3" name="Content Placeholder 2"/>
          <p:cNvSpPr>
            <a:spLocks noGrp="1"/>
          </p:cNvSpPr>
          <p:nvPr>
            <p:ph sz="quarter" idx="1"/>
          </p:nvPr>
        </p:nvSpPr>
        <p:spPr/>
        <p:txBody>
          <a:bodyPr>
            <a:normAutofit fontScale="92500" lnSpcReduction="10000"/>
          </a:bodyPr>
          <a:lstStyle/>
          <a:p>
            <a:pPr lvl="0"/>
            <a:r>
              <a:rPr lang="en-US" dirty="0" smtClean="0"/>
              <a:t>Signs</a:t>
            </a:r>
          </a:p>
          <a:p>
            <a:pPr lvl="1"/>
            <a:r>
              <a:rPr lang="en-US" dirty="0" smtClean="0"/>
              <a:t>Conspicuously </a:t>
            </a:r>
            <a:r>
              <a:rPr lang="en-US" dirty="0"/>
              <a:t>ignores you</a:t>
            </a:r>
          </a:p>
          <a:p>
            <a:pPr lvl="1"/>
            <a:r>
              <a:rPr lang="en-US" dirty="0"/>
              <a:t>Gives you excessive emotional attention</a:t>
            </a:r>
          </a:p>
          <a:p>
            <a:pPr lvl="1"/>
            <a:r>
              <a:rPr lang="en-US" dirty="0"/>
              <a:t>Moves in an exaggerated way</a:t>
            </a:r>
          </a:p>
          <a:p>
            <a:pPr lvl="1"/>
            <a:r>
              <a:rPr lang="en-US" dirty="0"/>
              <a:t>Ceases all movement</a:t>
            </a:r>
          </a:p>
          <a:p>
            <a:pPr lvl="1"/>
            <a:r>
              <a:rPr lang="en-US" dirty="0"/>
              <a:t>Has a known violent history</a:t>
            </a:r>
          </a:p>
          <a:p>
            <a:r>
              <a:rPr lang="en-US" dirty="0"/>
              <a:t>Specific pre-attack postures include:</a:t>
            </a:r>
          </a:p>
          <a:p>
            <a:pPr lvl="1"/>
            <a:r>
              <a:rPr lang="en-US" dirty="0"/>
              <a:t>Boxer stance</a:t>
            </a:r>
          </a:p>
          <a:p>
            <a:pPr lvl="1"/>
            <a:r>
              <a:rPr lang="en-US" dirty="0"/>
              <a:t>Hand set/clenched fists</a:t>
            </a:r>
          </a:p>
          <a:p>
            <a:pPr lvl="1"/>
            <a:r>
              <a:rPr lang="en-US" dirty="0"/>
              <a:t>Shoulder shift</a:t>
            </a:r>
          </a:p>
          <a:p>
            <a:pPr lvl="1"/>
            <a:r>
              <a:rPr lang="en-US" dirty="0"/>
              <a:t>Target glance</a:t>
            </a:r>
          </a:p>
          <a:p>
            <a:pPr lvl="1"/>
            <a:r>
              <a:rPr lang="en-US" dirty="0"/>
              <a:t>The “thousand-yard” stare</a:t>
            </a:r>
          </a:p>
          <a:p>
            <a:endParaRPr lang="en-US" dirty="0"/>
          </a:p>
        </p:txBody>
      </p:sp>
    </p:spTree>
    <p:extLst>
      <p:ext uri="{BB962C8B-B14F-4D97-AF65-F5344CB8AC3E}">
        <p14:creationId xmlns:p14="http://schemas.microsoft.com/office/powerpoint/2010/main" val="2602369375"/>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Crisis Intervention Techniques</a:t>
            </a:r>
            <a:endParaRPr lang="en-US" dirty="0"/>
          </a:p>
        </p:txBody>
      </p:sp>
      <p:sp>
        <p:nvSpPr>
          <p:cNvPr id="3" name="Content Placeholder 2"/>
          <p:cNvSpPr>
            <a:spLocks noGrp="1"/>
          </p:cNvSpPr>
          <p:nvPr>
            <p:ph sz="quarter" idx="1"/>
          </p:nvPr>
        </p:nvSpPr>
        <p:spPr/>
        <p:txBody>
          <a:bodyPr/>
          <a:lstStyle/>
          <a:p>
            <a:r>
              <a:rPr lang="en-US" dirty="0" smtClean="0"/>
              <a:t>VIDEO OF DROP THE KNIFE DROP THE KNIFE type incident here</a:t>
            </a:r>
            <a:endParaRPr lang="en-US" dirty="0"/>
          </a:p>
        </p:txBody>
      </p:sp>
    </p:spTree>
    <p:extLst>
      <p:ext uri="{BB962C8B-B14F-4D97-AF65-F5344CB8AC3E}">
        <p14:creationId xmlns:p14="http://schemas.microsoft.com/office/powerpoint/2010/main" val="1632161205"/>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Crisis Intervention Techniques</a:t>
            </a:r>
            <a:endParaRPr lang="en-US" dirty="0"/>
          </a:p>
        </p:txBody>
      </p:sp>
      <p:sp>
        <p:nvSpPr>
          <p:cNvPr id="3" name="Content Placeholder 2"/>
          <p:cNvSpPr>
            <a:spLocks noGrp="1"/>
          </p:cNvSpPr>
          <p:nvPr>
            <p:ph sz="quarter" idx="1"/>
          </p:nvPr>
        </p:nvSpPr>
        <p:spPr/>
        <p:txBody>
          <a:bodyPr/>
          <a:lstStyle/>
          <a:p>
            <a:r>
              <a:rPr lang="en-US" dirty="0" smtClean="0"/>
              <a:t>Calm yourself</a:t>
            </a:r>
          </a:p>
          <a:p>
            <a:pPr lvl="1"/>
            <a:r>
              <a:rPr lang="en-US" dirty="0" smtClean="0"/>
              <a:t>Speak calmly, being assertive is fine but your goal is to </a:t>
            </a:r>
          </a:p>
          <a:p>
            <a:pPr lvl="1"/>
            <a:r>
              <a:rPr lang="en-US" dirty="0" smtClean="0"/>
              <a:t>de-escalate the situation</a:t>
            </a:r>
            <a:endParaRPr lang="en-US" dirty="0"/>
          </a:p>
          <a:p>
            <a:r>
              <a:rPr lang="en-US" dirty="0" smtClean="0"/>
              <a:t>Center yourself and get focused</a:t>
            </a:r>
          </a:p>
          <a:p>
            <a:pPr lvl="1"/>
            <a:r>
              <a:rPr lang="en-US" dirty="0" smtClean="0"/>
              <a:t>Focus on the situation at hand. </a:t>
            </a:r>
          </a:p>
          <a:p>
            <a:r>
              <a:rPr lang="en-US" dirty="0" smtClean="0"/>
              <a:t>Develop a strategy for the intervention</a:t>
            </a:r>
          </a:p>
          <a:p>
            <a:pPr lvl="1"/>
            <a:r>
              <a:rPr lang="en-US" dirty="0" smtClean="0"/>
              <a:t>Have a plan, what is the goal post de-escalation?</a:t>
            </a:r>
          </a:p>
          <a:p>
            <a:pPr marL="0" indent="0">
              <a:buNone/>
            </a:pPr>
            <a:endParaRPr lang="en-US" dirty="0" smtClean="0"/>
          </a:p>
        </p:txBody>
      </p:sp>
    </p:spTree>
    <p:extLst>
      <p:ext uri="{BB962C8B-B14F-4D97-AF65-F5344CB8AC3E}">
        <p14:creationId xmlns:p14="http://schemas.microsoft.com/office/powerpoint/2010/main" val="4197080303"/>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Talk</a:t>
            </a:r>
            <a:endParaRPr lang="en-US" dirty="0"/>
          </a:p>
        </p:txBody>
      </p:sp>
      <p:sp>
        <p:nvSpPr>
          <p:cNvPr id="3" name="Content Placeholder 2"/>
          <p:cNvSpPr>
            <a:spLocks noGrp="1"/>
          </p:cNvSpPr>
          <p:nvPr>
            <p:ph sz="quarter" idx="1"/>
          </p:nvPr>
        </p:nvSpPr>
        <p:spPr/>
        <p:txBody>
          <a:bodyPr>
            <a:normAutofit/>
          </a:bodyPr>
          <a:lstStyle/>
          <a:p>
            <a:r>
              <a:rPr lang="en-US" sz="2800" dirty="0" smtClean="0"/>
              <a:t>Try </a:t>
            </a:r>
            <a:r>
              <a:rPr lang="en-US" sz="2800" dirty="0"/>
              <a:t>to get the person’s attention</a:t>
            </a:r>
            <a:r>
              <a:rPr lang="en-US" sz="2800" dirty="0" smtClean="0"/>
              <a:t>.</a:t>
            </a:r>
          </a:p>
          <a:p>
            <a:pPr lvl="1"/>
            <a:r>
              <a:rPr lang="en-US" sz="2300" dirty="0"/>
              <a:t>This is an important first step.  You will not be able to make progress with a person in crisis unless he or she is paying adequate attention to you.  Keep in mind that a person in crisis is more likely to see you rather than to hear you, at least initially.</a:t>
            </a:r>
          </a:p>
          <a:p>
            <a:pPr lvl="1"/>
            <a:endParaRPr lang="en-US" dirty="0" smtClean="0"/>
          </a:p>
        </p:txBody>
      </p:sp>
    </p:spTree>
    <p:extLst>
      <p:ext uri="{BB962C8B-B14F-4D97-AF65-F5344CB8AC3E}">
        <p14:creationId xmlns:p14="http://schemas.microsoft.com/office/powerpoint/2010/main" val="3419250806"/>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Talk</a:t>
            </a:r>
            <a:endParaRPr lang="en-US" dirty="0"/>
          </a:p>
        </p:txBody>
      </p:sp>
      <p:sp>
        <p:nvSpPr>
          <p:cNvPr id="3" name="Content Placeholder 2"/>
          <p:cNvSpPr>
            <a:spLocks noGrp="1"/>
          </p:cNvSpPr>
          <p:nvPr>
            <p:ph sz="quarter" idx="1"/>
          </p:nvPr>
        </p:nvSpPr>
        <p:spPr/>
        <p:txBody>
          <a:bodyPr/>
          <a:lstStyle/>
          <a:p>
            <a:r>
              <a:rPr lang="en-US" sz="2400" dirty="0"/>
              <a:t>Check on the person’s perception of reality</a:t>
            </a:r>
            <a:r>
              <a:rPr lang="en-US" sz="2400" dirty="0" smtClean="0"/>
              <a:t>.</a:t>
            </a:r>
          </a:p>
          <a:p>
            <a:pPr lvl="1"/>
            <a:r>
              <a:rPr lang="en-US" sz="2300" dirty="0"/>
              <a:t>A person in crisis may or may not perceive reality accurately.  This may be particularly true of someone who is experiencing a mental disorder, but may also be true of a person who is under the influence of alcohol and/or drugs, or is in a temporary crisis for any reason.</a:t>
            </a:r>
          </a:p>
          <a:p>
            <a:pPr lvl="1"/>
            <a:endParaRPr lang="en-US" sz="1900" dirty="0"/>
          </a:p>
          <a:p>
            <a:endParaRPr lang="en-US" dirty="0"/>
          </a:p>
        </p:txBody>
      </p:sp>
    </p:spTree>
    <p:extLst>
      <p:ext uri="{BB962C8B-B14F-4D97-AF65-F5344CB8AC3E}">
        <p14:creationId xmlns:p14="http://schemas.microsoft.com/office/powerpoint/2010/main" val="1433729194"/>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Talk</a:t>
            </a:r>
            <a:endParaRPr lang="en-US" dirty="0"/>
          </a:p>
        </p:txBody>
      </p:sp>
      <p:sp>
        <p:nvSpPr>
          <p:cNvPr id="3" name="Content Placeholder 2"/>
          <p:cNvSpPr>
            <a:spLocks noGrp="1"/>
          </p:cNvSpPr>
          <p:nvPr>
            <p:ph sz="quarter" idx="1"/>
          </p:nvPr>
        </p:nvSpPr>
        <p:spPr/>
        <p:txBody>
          <a:bodyPr/>
          <a:lstStyle/>
          <a:p>
            <a:r>
              <a:rPr lang="en-US" sz="2800" dirty="0" smtClean="0"/>
              <a:t>Try to establish rapport with the person.</a:t>
            </a:r>
          </a:p>
          <a:p>
            <a:pPr lvl="1"/>
            <a:r>
              <a:rPr lang="en-US" dirty="0"/>
              <a:t>To try to alleviate the person’s fears and to get him or her to trust you, there are certain things that you can and should say to a person in crisis.</a:t>
            </a:r>
          </a:p>
          <a:p>
            <a:pPr lvl="1"/>
            <a:endParaRPr lang="en-US" dirty="0"/>
          </a:p>
        </p:txBody>
      </p:sp>
    </p:spTree>
    <p:extLst>
      <p:ext uri="{BB962C8B-B14F-4D97-AF65-F5344CB8AC3E}">
        <p14:creationId xmlns:p14="http://schemas.microsoft.com/office/powerpoint/2010/main" val="2081399767"/>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Talk</a:t>
            </a:r>
            <a:endParaRPr lang="en-US" dirty="0"/>
          </a:p>
        </p:txBody>
      </p:sp>
      <p:sp>
        <p:nvSpPr>
          <p:cNvPr id="3" name="Content Placeholder 2"/>
          <p:cNvSpPr>
            <a:spLocks noGrp="1"/>
          </p:cNvSpPr>
          <p:nvPr>
            <p:ph sz="quarter" idx="1"/>
          </p:nvPr>
        </p:nvSpPr>
        <p:spPr/>
        <p:txBody>
          <a:bodyPr/>
          <a:lstStyle/>
          <a:p>
            <a:r>
              <a:rPr lang="en-US" dirty="0" smtClean="0"/>
              <a:t>Explain </a:t>
            </a:r>
            <a:r>
              <a:rPr lang="en-US" dirty="0"/>
              <a:t>Your Perception of </a:t>
            </a:r>
            <a:r>
              <a:rPr lang="en-US" dirty="0" smtClean="0"/>
              <a:t>Reality</a:t>
            </a:r>
          </a:p>
          <a:p>
            <a:pPr lvl="1"/>
            <a:r>
              <a:rPr lang="en-US" dirty="0"/>
              <a:t>At the same time that it is important for you to try to understand the perception of reality of a person in crisis, it is also important for you to try to make clear your perception of reality to that person.  This helps the other person to distinguish between what he or she is experiencing and what you are experiencing.  Some people in a crisis—whether based on mental disorder, alcohol or drug abuse, etc.—are uncertain as to what is “real” or not</a:t>
            </a:r>
            <a:r>
              <a:rPr lang="en-US" dirty="0" smtClean="0"/>
              <a:t>.</a:t>
            </a:r>
            <a:endParaRPr lang="en-US" dirty="0"/>
          </a:p>
        </p:txBody>
      </p:sp>
    </p:spTree>
    <p:extLst>
      <p:ext uri="{BB962C8B-B14F-4D97-AF65-F5344CB8AC3E}">
        <p14:creationId xmlns:p14="http://schemas.microsoft.com/office/powerpoint/2010/main" val="4098235665"/>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Talk</a:t>
            </a:r>
            <a:endParaRPr lang="en-US" dirty="0"/>
          </a:p>
        </p:txBody>
      </p:sp>
      <p:sp>
        <p:nvSpPr>
          <p:cNvPr id="3" name="Content Placeholder 2"/>
          <p:cNvSpPr>
            <a:spLocks noGrp="1"/>
          </p:cNvSpPr>
          <p:nvPr>
            <p:ph sz="quarter" idx="1"/>
          </p:nvPr>
        </p:nvSpPr>
        <p:spPr/>
        <p:txBody>
          <a:bodyPr/>
          <a:lstStyle/>
          <a:p>
            <a:r>
              <a:rPr lang="en-US" dirty="0"/>
              <a:t>Move toward Resolution of the </a:t>
            </a:r>
            <a:r>
              <a:rPr lang="en-US" dirty="0" smtClean="0"/>
              <a:t>Situation</a:t>
            </a:r>
          </a:p>
          <a:p>
            <a:pPr lvl="1"/>
            <a:r>
              <a:rPr lang="en-US" dirty="0"/>
              <a:t>Finally, you need to try to move toward achieving a resolution of the situation.  What that resolution is depends on the reason that you are there.  You may have resolved the immediate crisis, and nothing more needs to be done.  Or resolving the crisis may be just the initial step, and something else must follow—such as taking the person to </a:t>
            </a:r>
            <a:r>
              <a:rPr lang="en-US" dirty="0" smtClean="0"/>
              <a:t>the infirmary, to the unit psychologist or  placing them in segregation.</a:t>
            </a:r>
            <a:endParaRPr lang="en-US" dirty="0"/>
          </a:p>
        </p:txBody>
      </p:sp>
    </p:spTree>
    <p:extLst>
      <p:ext uri="{BB962C8B-B14F-4D97-AF65-F5344CB8AC3E}">
        <p14:creationId xmlns:p14="http://schemas.microsoft.com/office/powerpoint/2010/main" val="2256450690"/>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Lesson Goals</a:t>
            </a:r>
            <a:endParaRPr lang="en-US" dirty="0"/>
          </a:p>
        </p:txBody>
      </p:sp>
      <p:sp>
        <p:nvSpPr>
          <p:cNvPr id="3" name="Content Placeholder 2"/>
          <p:cNvSpPr>
            <a:spLocks noGrp="1"/>
          </p:cNvSpPr>
          <p:nvPr>
            <p:ph sz="quarter" idx="1"/>
          </p:nvPr>
        </p:nvSpPr>
        <p:spPr/>
        <p:txBody>
          <a:bodyPr/>
          <a:lstStyle/>
          <a:p>
            <a:r>
              <a:rPr lang="en-US" dirty="0" smtClean="0"/>
              <a:t>Describe process to refer Inmates to mental health services (As a class)</a:t>
            </a:r>
          </a:p>
          <a:p>
            <a:r>
              <a:rPr lang="en-US" dirty="0" smtClean="0"/>
              <a:t>State the 2 primary reasons for CIT</a:t>
            </a:r>
          </a:p>
          <a:p>
            <a:r>
              <a:rPr lang="en-US" dirty="0" smtClean="0"/>
              <a:t>Complete 1 graded scenario (Individually)</a:t>
            </a:r>
          </a:p>
          <a:p>
            <a:endParaRPr lang="en-US" dirty="0"/>
          </a:p>
        </p:txBody>
      </p:sp>
    </p:spTree>
    <p:extLst>
      <p:ext uri="{BB962C8B-B14F-4D97-AF65-F5344CB8AC3E}">
        <p14:creationId xmlns:p14="http://schemas.microsoft.com/office/powerpoint/2010/main" val="379774991"/>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THE FOLLOWING</a:t>
            </a:r>
            <a:endParaRPr lang="en-US" dirty="0"/>
          </a:p>
        </p:txBody>
      </p:sp>
      <p:sp>
        <p:nvSpPr>
          <p:cNvPr id="3" name="Content Placeholder 2"/>
          <p:cNvSpPr>
            <a:spLocks noGrp="1"/>
          </p:cNvSpPr>
          <p:nvPr>
            <p:ph sz="quarter" idx="1"/>
          </p:nvPr>
        </p:nvSpPr>
        <p:spPr/>
        <p:txBody>
          <a:bodyPr/>
          <a:lstStyle/>
          <a:p>
            <a:pPr lvl="0"/>
            <a:r>
              <a:rPr lang="en-US" sz="2800" dirty="0"/>
              <a:t>Avoid anything that may unnecessarily escalate the situation, such as:</a:t>
            </a:r>
          </a:p>
          <a:p>
            <a:pPr lvl="1"/>
            <a:r>
              <a:rPr lang="en-US" sz="2400" dirty="0"/>
              <a:t>Being overly authoritative if you do not have to do so</a:t>
            </a:r>
          </a:p>
          <a:p>
            <a:pPr lvl="1"/>
            <a:r>
              <a:rPr lang="en-US" sz="2400" dirty="0"/>
              <a:t>Talking too loud or too fast, so as to frighten or confuse the subject</a:t>
            </a:r>
          </a:p>
          <a:p>
            <a:pPr lvl="1"/>
            <a:r>
              <a:rPr lang="en-US" sz="2400" dirty="0"/>
              <a:t>Pointing at the person with the “parental finger”</a:t>
            </a:r>
          </a:p>
          <a:p>
            <a:pPr lvl="1"/>
            <a:r>
              <a:rPr lang="en-US" sz="2400" dirty="0"/>
              <a:t>Laughing at the person or using derogatory words or phrases</a:t>
            </a:r>
            <a:r>
              <a:rPr lang="en-US" sz="2400" dirty="0" smtClean="0"/>
              <a:t>.  DO NOT CALL THEM CRAZY</a:t>
            </a:r>
            <a:endParaRPr lang="en-US" sz="2400" dirty="0"/>
          </a:p>
          <a:p>
            <a:pPr lvl="1"/>
            <a:r>
              <a:rPr lang="en-US" sz="2400" dirty="0"/>
              <a:t>Take your time—don’t rush the encounter. </a:t>
            </a:r>
            <a:endParaRPr lang="en-US" sz="2400" dirty="0" smtClean="0"/>
          </a:p>
          <a:p>
            <a:pPr lvl="1"/>
            <a:r>
              <a:rPr lang="en-US" sz="2400" dirty="0" smtClean="0"/>
              <a:t>ETC………..</a:t>
            </a:r>
            <a:endParaRPr lang="en-US" sz="2400" dirty="0"/>
          </a:p>
          <a:p>
            <a:endParaRPr lang="en-US" dirty="0"/>
          </a:p>
        </p:txBody>
      </p:sp>
    </p:spTree>
    <p:extLst>
      <p:ext uri="{BB962C8B-B14F-4D97-AF65-F5344CB8AC3E}">
        <p14:creationId xmlns:p14="http://schemas.microsoft.com/office/powerpoint/2010/main" val="2235751243"/>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In short, a person can be “emotionally disturbed”—going through a crisis period—for any of a number of reasons.  When you are dealing with an EDP, of course, you may not know what caused the crisis and you may not know which category the person falls into. For example, when you respond to a call about a person creating a disturbance, you probably wouldn’t know whether the person is mentally ill, under the influence of alcohol, or is just upset about some life situation.  Fortunately, you don’t need to know the reason for a crisis in order to respond to it effectively.  Your job is to intervene and manage the crisis situation as best you can, not to diagnose a person’s problem or to provide therapy. While in some cases it might be helpful or useful for you to know the reason behind the crisis, you will apply the same basic crisis management skills.</a:t>
            </a:r>
          </a:p>
          <a:p>
            <a:endParaRPr lang="en-US" dirty="0"/>
          </a:p>
        </p:txBody>
      </p:sp>
    </p:spTree>
    <p:extLst>
      <p:ext uri="{BB962C8B-B14F-4D97-AF65-F5344CB8AC3E}">
        <p14:creationId xmlns:p14="http://schemas.microsoft.com/office/powerpoint/2010/main" val="3498301123"/>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Scenarios</a:t>
            </a:r>
            <a:endParaRPr lang="en-US" dirty="0"/>
          </a:p>
        </p:txBody>
      </p:sp>
      <p:sp>
        <p:nvSpPr>
          <p:cNvPr id="3" name="Content Placeholder 2"/>
          <p:cNvSpPr>
            <a:spLocks noGrp="1"/>
          </p:cNvSpPr>
          <p:nvPr>
            <p:ph sz="quarter" idx="1"/>
          </p:nvPr>
        </p:nvSpPr>
        <p:spPr/>
        <p:txBody>
          <a:bodyPr/>
          <a:lstStyle/>
          <a:p>
            <a:r>
              <a:rPr lang="en-US" dirty="0" smtClean="0"/>
              <a:t>1. </a:t>
            </a:r>
            <a:endParaRPr lang="en-US" dirty="0"/>
          </a:p>
        </p:txBody>
      </p:sp>
    </p:spTree>
    <p:extLst>
      <p:ext uri="{BB962C8B-B14F-4D97-AF65-F5344CB8AC3E}">
        <p14:creationId xmlns:p14="http://schemas.microsoft.com/office/powerpoint/2010/main" val="3660984752"/>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References</a:t>
            </a:r>
            <a:endParaRPr lang="en-US" dirty="0"/>
          </a:p>
        </p:txBody>
      </p:sp>
      <p:sp>
        <p:nvSpPr>
          <p:cNvPr id="3" name="Content Placeholder 2"/>
          <p:cNvSpPr>
            <a:spLocks noGrp="1"/>
          </p:cNvSpPr>
          <p:nvPr>
            <p:ph sz="quarter" idx="1"/>
          </p:nvPr>
        </p:nvSpPr>
        <p:spPr/>
        <p:txBody>
          <a:bodyPr/>
          <a:lstStyle/>
          <a:p>
            <a:r>
              <a:rPr lang="en-US" dirty="0">
                <a:hlinkClick r:id="rId2"/>
              </a:rPr>
              <a:t>https://www.ncbi.nlm.nih.gov/pmc/articles/PMC3769782</a:t>
            </a:r>
            <a:r>
              <a:rPr lang="en-US" dirty="0" smtClean="0">
                <a:hlinkClick r:id="rId2"/>
              </a:rPr>
              <a:t>/</a:t>
            </a:r>
            <a:endParaRPr lang="en-US" dirty="0" smtClean="0"/>
          </a:p>
          <a:p>
            <a:r>
              <a:rPr lang="en-US" dirty="0">
                <a:hlinkClick r:id="rId3"/>
              </a:rPr>
              <a:t>http://www.citinternational.org</a:t>
            </a:r>
            <a:r>
              <a:rPr lang="en-US" dirty="0" smtClean="0">
                <a:hlinkClick r:id="rId3"/>
              </a:rPr>
              <a:t>/</a:t>
            </a:r>
            <a:endParaRPr lang="en-US" dirty="0" smtClean="0"/>
          </a:p>
          <a:p>
            <a:r>
              <a:rPr lang="en-US" dirty="0">
                <a:hlinkClick r:id="rId4"/>
              </a:rPr>
              <a:t>http://cit.memphis.edu</a:t>
            </a:r>
            <a:r>
              <a:rPr lang="en-US" dirty="0" smtClean="0">
                <a:hlinkClick r:id="rId4"/>
              </a:rPr>
              <a:t>/</a:t>
            </a:r>
            <a:endParaRPr lang="en-US" dirty="0" smtClean="0"/>
          </a:p>
          <a:p>
            <a:r>
              <a:rPr lang="en-US" dirty="0">
                <a:hlinkClick r:id="rId5"/>
              </a:rPr>
              <a:t>http://</a:t>
            </a:r>
            <a:r>
              <a:rPr lang="en-US" dirty="0" smtClean="0">
                <a:hlinkClick r:id="rId5"/>
              </a:rPr>
              <a:t>cit.memphis.edu/pdf/CoreElements.pdf</a:t>
            </a:r>
            <a:endParaRPr lang="en-US" b="1" dirty="0" smtClean="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2697639591"/>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Frontline PBS special</a:t>
            </a:r>
            <a:endParaRPr lang="en-US" dirty="0"/>
          </a:p>
        </p:txBody>
      </p:sp>
      <p:sp>
        <p:nvSpPr>
          <p:cNvPr id="3" name="Content Placeholder 2"/>
          <p:cNvSpPr>
            <a:spLocks noGrp="1"/>
          </p:cNvSpPr>
          <p:nvPr>
            <p:ph sz="quarter" idx="1"/>
          </p:nvPr>
        </p:nvSpPr>
        <p:spPr/>
        <p:txBody>
          <a:bodyPr/>
          <a:lstStyle/>
          <a:p>
            <a:endParaRPr lang="en-US" dirty="0"/>
          </a:p>
        </p:txBody>
      </p:sp>
    </p:spTree>
    <p:extLst>
      <p:ext uri="{BB962C8B-B14F-4D97-AF65-F5344CB8AC3E}">
        <p14:creationId xmlns:p14="http://schemas.microsoft.com/office/powerpoint/2010/main" val="4035004064"/>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CIT</a:t>
            </a:r>
            <a:endParaRPr lang="en-US" dirty="0"/>
          </a:p>
        </p:txBody>
      </p:sp>
      <p:sp>
        <p:nvSpPr>
          <p:cNvPr id="3" name="Content Placeholder 2"/>
          <p:cNvSpPr>
            <a:spLocks noGrp="1"/>
          </p:cNvSpPr>
          <p:nvPr>
            <p:ph sz="quarter" idx="1"/>
          </p:nvPr>
        </p:nvSpPr>
        <p:spPr/>
        <p:txBody>
          <a:bodyPr>
            <a:normAutofit/>
          </a:bodyPr>
          <a:lstStyle/>
          <a:p>
            <a:pPr marL="0" indent="0">
              <a:buNone/>
              <a:defRPr/>
            </a:pPr>
            <a:r>
              <a:rPr lang="en-US" sz="4000" dirty="0">
                <a:solidFill>
                  <a:schemeClr val="accent2"/>
                </a:solidFill>
                <a:latin typeface="+mj-lt"/>
              </a:rPr>
              <a:t>Police response…person with a knife…Memphis, TN, 1987</a:t>
            </a:r>
          </a:p>
          <a:p>
            <a:pPr>
              <a:buNone/>
              <a:defRPr/>
            </a:pPr>
            <a:endParaRPr lang="en-US" sz="1200" dirty="0">
              <a:solidFill>
                <a:schemeClr val="accent2"/>
              </a:solidFill>
              <a:latin typeface="+mj-lt"/>
            </a:endParaRPr>
          </a:p>
          <a:p>
            <a:pPr>
              <a:buFont typeface="Wingdings" pitchFamily="2" charset="2"/>
              <a:buChar char="§"/>
              <a:defRPr/>
            </a:pPr>
            <a:r>
              <a:rPr lang="en-US" dirty="0">
                <a:latin typeface="+mj-lt"/>
              </a:rPr>
              <a:t>Joseph Dwayne Robinson, 27</a:t>
            </a:r>
          </a:p>
          <a:p>
            <a:pPr>
              <a:buFont typeface="Wingdings" pitchFamily="2" charset="2"/>
              <a:buChar char="§"/>
              <a:defRPr/>
            </a:pPr>
            <a:r>
              <a:rPr lang="en-US" dirty="0">
                <a:latin typeface="+mj-lt"/>
              </a:rPr>
              <a:t>Known “frequent flier</a:t>
            </a:r>
            <a:r>
              <a:rPr lang="en-US" dirty="0" smtClean="0">
                <a:latin typeface="+mj-lt"/>
              </a:rPr>
              <a:t>” (High use caller)</a:t>
            </a:r>
            <a:endParaRPr lang="en-US" dirty="0">
              <a:latin typeface="+mj-lt"/>
            </a:endParaRPr>
          </a:p>
          <a:p>
            <a:pPr>
              <a:buFont typeface="Wingdings" pitchFamily="2" charset="2"/>
              <a:buChar char="§"/>
              <a:defRPr/>
            </a:pPr>
            <a:r>
              <a:rPr lang="en-US" dirty="0">
                <a:latin typeface="+mj-lt"/>
              </a:rPr>
              <a:t>Mental health history </a:t>
            </a:r>
          </a:p>
          <a:p>
            <a:pPr>
              <a:buFont typeface="Wingdings" pitchFamily="2" charset="2"/>
              <a:buChar char="§"/>
              <a:defRPr/>
            </a:pPr>
            <a:r>
              <a:rPr lang="en-US" dirty="0">
                <a:latin typeface="+mj-lt"/>
              </a:rPr>
              <a:t>Imminent threat</a:t>
            </a:r>
          </a:p>
          <a:p>
            <a:pPr marL="521208" lvl="1">
              <a:buClr>
                <a:schemeClr val="accent4"/>
              </a:buClr>
              <a:buFont typeface="Wingdings" pitchFamily="2" charset="2"/>
              <a:buChar char="§"/>
              <a:defRPr/>
            </a:pPr>
            <a:r>
              <a:rPr lang="en-US" dirty="0">
                <a:solidFill>
                  <a:schemeClr val="tx1"/>
                </a:solidFill>
                <a:latin typeface="+mj-lt"/>
              </a:rPr>
              <a:t>Escalating tensions…ignoring directives…threatening officers…</a:t>
            </a:r>
          </a:p>
          <a:p>
            <a:endParaRPr lang="en-US" dirty="0"/>
          </a:p>
        </p:txBody>
      </p:sp>
    </p:spTree>
    <p:extLst>
      <p:ext uri="{BB962C8B-B14F-4D97-AF65-F5344CB8AC3E}">
        <p14:creationId xmlns:p14="http://schemas.microsoft.com/office/powerpoint/2010/main" val="1826758365"/>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Aftermath</a:t>
            </a:r>
            <a:endParaRPr lang="en-US" dirty="0"/>
          </a:p>
        </p:txBody>
      </p:sp>
      <p:sp>
        <p:nvSpPr>
          <p:cNvPr id="3" name="Content Placeholder 2"/>
          <p:cNvSpPr>
            <a:spLocks noGrp="1"/>
          </p:cNvSpPr>
          <p:nvPr>
            <p:ph sz="quarter" idx="1"/>
          </p:nvPr>
        </p:nvSpPr>
        <p:spPr/>
        <p:txBody>
          <a:bodyPr/>
          <a:lstStyle/>
          <a:p>
            <a:pPr>
              <a:lnSpc>
                <a:spcPct val="90000"/>
              </a:lnSpc>
              <a:buFont typeface="Wingdings" pitchFamily="2" charset="2"/>
              <a:buChar char="§"/>
            </a:pPr>
            <a:r>
              <a:rPr lang="en-US" altLang="en-US" sz="2800" dirty="0">
                <a:latin typeface="+mj-lt"/>
              </a:rPr>
              <a:t>A known cutter and schizophrenic</a:t>
            </a:r>
          </a:p>
          <a:p>
            <a:pPr>
              <a:lnSpc>
                <a:spcPct val="90000"/>
              </a:lnSpc>
              <a:buFont typeface="Wingdings" pitchFamily="2" charset="2"/>
              <a:buChar char="§"/>
            </a:pPr>
            <a:r>
              <a:rPr lang="en-US" altLang="en-US" sz="2800" dirty="0">
                <a:latin typeface="+mj-lt"/>
              </a:rPr>
              <a:t>History of psychiatric hospitalizations</a:t>
            </a:r>
          </a:p>
          <a:p>
            <a:pPr>
              <a:lnSpc>
                <a:spcPct val="90000"/>
              </a:lnSpc>
              <a:buFont typeface="Wingdings" pitchFamily="2" charset="2"/>
              <a:buChar char="§"/>
            </a:pPr>
            <a:r>
              <a:rPr lang="en-US" altLang="en-US" sz="2800" dirty="0">
                <a:latin typeface="+mj-lt"/>
              </a:rPr>
              <a:t>Robinson was African American</a:t>
            </a:r>
          </a:p>
          <a:p>
            <a:pPr>
              <a:lnSpc>
                <a:spcPct val="90000"/>
              </a:lnSpc>
              <a:buFont typeface="Wingdings" pitchFamily="2" charset="2"/>
              <a:buChar char="§"/>
            </a:pPr>
            <a:r>
              <a:rPr lang="en-US" altLang="en-US" sz="2800" dirty="0">
                <a:latin typeface="+mj-lt"/>
              </a:rPr>
              <a:t>Officers were Caucasian</a:t>
            </a:r>
          </a:p>
          <a:p>
            <a:pPr>
              <a:lnSpc>
                <a:spcPct val="90000"/>
              </a:lnSpc>
              <a:buFont typeface="Wingdings" pitchFamily="2" charset="2"/>
              <a:buChar char="§"/>
            </a:pPr>
            <a:r>
              <a:rPr lang="en-US" altLang="en-US" sz="2800" dirty="0">
                <a:latin typeface="+mj-lt"/>
              </a:rPr>
              <a:t>Cutting himself and threatening officers</a:t>
            </a:r>
          </a:p>
          <a:p>
            <a:pPr>
              <a:lnSpc>
                <a:spcPct val="90000"/>
              </a:lnSpc>
              <a:buFont typeface="Wingdings" pitchFamily="2" charset="2"/>
              <a:buChar char="§"/>
            </a:pPr>
            <a:r>
              <a:rPr lang="en-US" altLang="en-US" sz="2800" dirty="0">
                <a:latin typeface="+mj-lt"/>
              </a:rPr>
              <a:t>Lethal response to legitimate threats</a:t>
            </a:r>
          </a:p>
          <a:p>
            <a:pPr>
              <a:lnSpc>
                <a:spcPct val="90000"/>
              </a:lnSpc>
              <a:buFont typeface="Wingdings" pitchFamily="2" charset="2"/>
              <a:buChar char="§"/>
            </a:pPr>
            <a:r>
              <a:rPr lang="en-US" altLang="en-US" sz="2800" dirty="0">
                <a:latin typeface="+mj-lt"/>
              </a:rPr>
              <a:t>Community outrage…</a:t>
            </a:r>
          </a:p>
          <a:p>
            <a:pPr lvl="1">
              <a:lnSpc>
                <a:spcPct val="90000"/>
              </a:lnSpc>
              <a:buNone/>
            </a:pPr>
            <a:r>
              <a:rPr lang="en-US" altLang="en-US" sz="1200" dirty="0">
                <a:solidFill>
                  <a:schemeClr val="tx1"/>
                </a:solidFill>
                <a:latin typeface="+mj-lt"/>
              </a:rPr>
              <a:t>	</a:t>
            </a:r>
          </a:p>
          <a:p>
            <a:pPr lvl="1">
              <a:lnSpc>
                <a:spcPct val="90000"/>
              </a:lnSpc>
              <a:buNone/>
            </a:pPr>
            <a:r>
              <a:rPr lang="en-US" altLang="en-US" i="1" dirty="0">
                <a:solidFill>
                  <a:schemeClr val="tx1"/>
                </a:solidFill>
                <a:latin typeface="+mj-lt"/>
              </a:rPr>
              <a:t>Could we have done more?</a:t>
            </a:r>
          </a:p>
          <a:p>
            <a:endParaRPr lang="en-US" dirty="0"/>
          </a:p>
        </p:txBody>
      </p:sp>
    </p:spTree>
    <p:extLst>
      <p:ext uri="{BB962C8B-B14F-4D97-AF65-F5344CB8AC3E}">
        <p14:creationId xmlns:p14="http://schemas.microsoft.com/office/powerpoint/2010/main" val="4104663464"/>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 in Prisons</a:t>
            </a:r>
            <a:endParaRPr lang="en-US" dirty="0"/>
          </a:p>
        </p:txBody>
      </p:sp>
      <p:sp>
        <p:nvSpPr>
          <p:cNvPr id="3" name="Content Placeholder 2"/>
          <p:cNvSpPr>
            <a:spLocks noGrp="1"/>
          </p:cNvSpPr>
          <p:nvPr>
            <p:ph sz="quarter" idx="1"/>
          </p:nvPr>
        </p:nvSpPr>
        <p:spPr/>
        <p:txBody>
          <a:bodyPr/>
          <a:lstStyle/>
          <a:p>
            <a:r>
              <a:rPr lang="en-US" dirty="0" smtClean="0"/>
              <a:t>CIT is for street cops why do we care?</a:t>
            </a:r>
          </a:p>
          <a:p>
            <a:pPr lvl="1"/>
            <a:r>
              <a:rPr lang="en-US" dirty="0" smtClean="0"/>
              <a:t>While CIT </a:t>
            </a:r>
            <a:r>
              <a:rPr lang="en-US" dirty="0" smtClean="0"/>
              <a:t>was originally developed to increase safety for Officers and those afflicted with mental </a:t>
            </a:r>
            <a:r>
              <a:rPr lang="en-US" dirty="0" smtClean="0"/>
              <a:t>illness in the community….</a:t>
            </a:r>
            <a:r>
              <a:rPr lang="en-US" dirty="0" smtClean="0"/>
              <a:t>why </a:t>
            </a:r>
            <a:r>
              <a:rPr lang="en-US" dirty="0" smtClean="0"/>
              <a:t>not use </a:t>
            </a:r>
            <a:r>
              <a:rPr lang="en-US" smtClean="0"/>
              <a:t>CIT principals to </a:t>
            </a:r>
            <a:r>
              <a:rPr lang="en-US" dirty="0" smtClean="0"/>
              <a:t>increase safety within the prison system.</a:t>
            </a:r>
          </a:p>
          <a:p>
            <a:pPr marL="274320" lvl="1" indent="0">
              <a:buNone/>
            </a:pPr>
            <a:endParaRPr lang="en-US" dirty="0"/>
          </a:p>
        </p:txBody>
      </p:sp>
    </p:spTree>
    <p:extLst>
      <p:ext uri="{BB962C8B-B14F-4D97-AF65-F5344CB8AC3E}">
        <p14:creationId xmlns:p14="http://schemas.microsoft.com/office/powerpoint/2010/main" val="4064229472"/>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Nature of Crisis</a:t>
            </a:r>
            <a:endParaRPr lang="en-US" dirty="0"/>
          </a:p>
        </p:txBody>
      </p:sp>
      <p:sp>
        <p:nvSpPr>
          <p:cNvPr id="3" name="Content Placeholder 2"/>
          <p:cNvSpPr>
            <a:spLocks noGrp="1"/>
          </p:cNvSpPr>
          <p:nvPr>
            <p:ph sz="quarter" idx="1"/>
          </p:nvPr>
        </p:nvSpPr>
        <p:spPr/>
        <p:txBody>
          <a:bodyPr/>
          <a:lstStyle/>
          <a:p>
            <a:r>
              <a:rPr lang="en-US" dirty="0" smtClean="0"/>
              <a:t>What exactly is a crisis?:</a:t>
            </a:r>
          </a:p>
          <a:p>
            <a:pPr lvl="1"/>
            <a:r>
              <a:rPr lang="en-US" dirty="0" smtClean="0"/>
              <a:t>An emotionally significant event or radical change of status in a person’s life.</a:t>
            </a:r>
          </a:p>
          <a:p>
            <a:pPr lvl="1"/>
            <a:r>
              <a:rPr lang="en-US" dirty="0" smtClean="0"/>
              <a:t>Example:</a:t>
            </a:r>
          </a:p>
          <a:p>
            <a:pPr lvl="2"/>
            <a:r>
              <a:rPr lang="en-US" dirty="0" smtClean="0"/>
              <a:t>Family Death</a:t>
            </a:r>
          </a:p>
          <a:p>
            <a:pPr lvl="2"/>
            <a:r>
              <a:rPr lang="en-US" dirty="0" smtClean="0"/>
              <a:t>Divorce</a:t>
            </a:r>
          </a:p>
          <a:p>
            <a:pPr lvl="2"/>
            <a:r>
              <a:rPr lang="en-US" dirty="0" smtClean="0"/>
              <a:t>Financial troubles</a:t>
            </a:r>
          </a:p>
          <a:p>
            <a:pPr lvl="2"/>
            <a:r>
              <a:rPr lang="en-US" dirty="0" smtClean="0"/>
              <a:t>Anything</a:t>
            </a:r>
          </a:p>
        </p:txBody>
      </p:sp>
    </p:spTree>
    <p:extLst>
      <p:ext uri="{BB962C8B-B14F-4D97-AF65-F5344CB8AC3E}">
        <p14:creationId xmlns:p14="http://schemas.microsoft.com/office/powerpoint/2010/main" val="1197786817"/>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of a Crisis</a:t>
            </a:r>
            <a:endParaRPr lang="en-US" dirty="0"/>
          </a:p>
        </p:txBody>
      </p:sp>
      <p:sp>
        <p:nvSpPr>
          <p:cNvPr id="3" name="Content Placeholder 2"/>
          <p:cNvSpPr>
            <a:spLocks noGrp="1"/>
          </p:cNvSpPr>
          <p:nvPr>
            <p:ph sz="quarter" idx="1"/>
          </p:nvPr>
        </p:nvSpPr>
        <p:spPr/>
        <p:txBody>
          <a:bodyPr/>
          <a:lstStyle/>
          <a:p>
            <a:r>
              <a:rPr lang="en-US" dirty="0" smtClean="0"/>
              <a:t>Persons suffering a crisis may show physical symptoms Ex.</a:t>
            </a:r>
          </a:p>
          <a:p>
            <a:pPr lvl="1"/>
            <a:r>
              <a:rPr lang="en-US" dirty="0" smtClean="0"/>
              <a:t>Appearing very upset or angry</a:t>
            </a:r>
          </a:p>
          <a:p>
            <a:pPr lvl="1"/>
            <a:r>
              <a:rPr lang="en-US" dirty="0" smtClean="0"/>
              <a:t>Is crying</a:t>
            </a:r>
          </a:p>
          <a:p>
            <a:pPr lvl="1"/>
            <a:r>
              <a:rPr lang="en-US" dirty="0" smtClean="0"/>
              <a:t>Seems very confused and/or disoriented</a:t>
            </a:r>
          </a:p>
          <a:p>
            <a:pPr lvl="1"/>
            <a:r>
              <a:rPr lang="en-US" dirty="0" smtClean="0"/>
              <a:t>Is withdrawn; is not interacting with or responding to other people</a:t>
            </a:r>
          </a:p>
          <a:p>
            <a:pPr lvl="1"/>
            <a:r>
              <a:rPr lang="en-US" dirty="0" smtClean="0"/>
              <a:t>Acts depressed</a:t>
            </a:r>
          </a:p>
          <a:p>
            <a:pPr lvl="1"/>
            <a:r>
              <a:rPr lang="en-US" dirty="0" smtClean="0"/>
              <a:t>Seems to be out of touch with reality</a:t>
            </a:r>
          </a:p>
        </p:txBody>
      </p:sp>
    </p:spTree>
    <p:extLst>
      <p:ext uri="{BB962C8B-B14F-4D97-AF65-F5344CB8AC3E}">
        <p14:creationId xmlns:p14="http://schemas.microsoft.com/office/powerpoint/2010/main" val="2083592268"/>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of Crisis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1. Normal State: there is no crisis yet.  The individual is at their baseline.</a:t>
            </a:r>
          </a:p>
          <a:p>
            <a:r>
              <a:rPr lang="en-US" dirty="0" smtClean="0"/>
              <a:t>2. Stimulation: something happens to cause the person to become excited, upset, active or physically uncomfortable. </a:t>
            </a:r>
          </a:p>
          <a:p>
            <a:r>
              <a:rPr lang="en-US" dirty="0" smtClean="0"/>
              <a:t>3. Crisis state: The person becomes temporarily out of control.  They may scream yell, stamp feet.</a:t>
            </a:r>
          </a:p>
          <a:p>
            <a:r>
              <a:rPr lang="en-US" dirty="0" smtClean="0"/>
              <a:t>4. De-Escalation: in this phase, there is gradual decrease in the crisis behaviors.</a:t>
            </a:r>
          </a:p>
          <a:p>
            <a:r>
              <a:rPr lang="en-US" dirty="0" smtClean="0"/>
              <a:t>5. Stabilization (return to baseline)</a:t>
            </a:r>
          </a:p>
          <a:p>
            <a:r>
              <a:rPr lang="en-US" dirty="0" smtClean="0"/>
              <a:t>6. Post-Crisis Drain or Depletion: Typically, a person in this stage is quiet, tired and/or withdrawn and may express some regret about his/her actions, including crying.</a:t>
            </a:r>
          </a:p>
        </p:txBody>
      </p:sp>
    </p:spTree>
    <p:extLst>
      <p:ext uri="{BB962C8B-B14F-4D97-AF65-F5344CB8AC3E}">
        <p14:creationId xmlns:p14="http://schemas.microsoft.com/office/powerpoint/2010/main" val="111171994"/>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310</TotalTime>
  <Words>3779</Words>
  <Application>Microsoft Office PowerPoint</Application>
  <PresentationFormat>On-screen Show (4:3)</PresentationFormat>
  <Paragraphs>173</Paragraphs>
  <Slides>23</Slides>
  <Notes>7</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Civic</vt:lpstr>
      <vt:lpstr>Crisis Intervention</vt:lpstr>
      <vt:lpstr>Lesson Goals</vt:lpstr>
      <vt:lpstr>Frontline PBS special</vt:lpstr>
      <vt:lpstr>History of CIT</vt:lpstr>
      <vt:lpstr>The Aftermath</vt:lpstr>
      <vt:lpstr>CIT in Prisons</vt:lpstr>
      <vt:lpstr>The Nature of Crisis</vt:lpstr>
      <vt:lpstr>Symptoms of a Crisis</vt:lpstr>
      <vt:lpstr>Stages of Crisis</vt:lpstr>
      <vt:lpstr>Responding to those in crisis</vt:lpstr>
      <vt:lpstr>Officer Safety</vt:lpstr>
      <vt:lpstr>Officer Safety</vt:lpstr>
      <vt:lpstr>Crisis Intervention Techniques</vt:lpstr>
      <vt:lpstr>Crisis Intervention Techniques</vt:lpstr>
      <vt:lpstr>The Talk</vt:lpstr>
      <vt:lpstr>The Talk</vt:lpstr>
      <vt:lpstr>The Talk</vt:lpstr>
      <vt:lpstr>The Talk</vt:lpstr>
      <vt:lpstr>The Talk</vt:lpstr>
      <vt:lpstr>AVOID THE FOLLOWING</vt:lpstr>
      <vt:lpstr>Conclusion</vt:lpstr>
      <vt:lpstr>Scenarios</vt:lpstr>
      <vt:lpstr>References</vt:lpstr>
    </vt:vector>
  </TitlesOfParts>
  <Company>State Of Nevada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Crisis Intervention</dc:title>
  <dc:creator>John W. Henley</dc:creator>
  <cp:lastModifiedBy>John W. Henley</cp:lastModifiedBy>
  <cp:revision>48</cp:revision>
  <dcterms:created xsi:type="dcterms:W3CDTF">2017-12-13T22:32:24Z</dcterms:created>
  <dcterms:modified xsi:type="dcterms:W3CDTF">2018-01-06T18:07:09Z</dcterms:modified>
</cp:coreProperties>
</file>