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5" r:id="rId1"/>
    <p:sldMasterId id="2147484869" r:id="rId2"/>
    <p:sldMasterId id="2147484883" r:id="rId3"/>
    <p:sldMasterId id="2147484897" r:id="rId4"/>
    <p:sldMasterId id="2147484911" r:id="rId5"/>
    <p:sldMasterId id="2147484925" r:id="rId6"/>
  </p:sldMasterIdLst>
  <p:notesMasterIdLst>
    <p:notesMasterId r:id="rId138"/>
  </p:notesMasterIdLst>
  <p:handoutMasterIdLst>
    <p:handoutMasterId r:id="rId139"/>
  </p:handoutMasterIdLst>
  <p:sldIdLst>
    <p:sldId id="425" r:id="rId7"/>
    <p:sldId id="608" r:id="rId8"/>
    <p:sldId id="611" r:id="rId9"/>
    <p:sldId id="610" r:id="rId10"/>
    <p:sldId id="612" r:id="rId11"/>
    <p:sldId id="740" r:id="rId12"/>
    <p:sldId id="613" r:id="rId13"/>
    <p:sldId id="742" r:id="rId14"/>
    <p:sldId id="741" r:id="rId15"/>
    <p:sldId id="744" r:id="rId16"/>
    <p:sldId id="743" r:id="rId17"/>
    <p:sldId id="770" r:id="rId18"/>
    <p:sldId id="419" r:id="rId19"/>
    <p:sldId id="615" r:id="rId20"/>
    <p:sldId id="733" r:id="rId21"/>
    <p:sldId id="736" r:id="rId22"/>
    <p:sldId id="734" r:id="rId23"/>
    <p:sldId id="735" r:id="rId24"/>
    <p:sldId id="724" r:id="rId25"/>
    <p:sldId id="510" r:id="rId26"/>
    <p:sldId id="727" r:id="rId27"/>
    <p:sldId id="726" r:id="rId28"/>
    <p:sldId id="725" r:id="rId29"/>
    <p:sldId id="780" r:id="rId30"/>
    <p:sldId id="781" r:id="rId31"/>
    <p:sldId id="782" r:id="rId32"/>
    <p:sldId id="783" r:id="rId33"/>
    <p:sldId id="784" r:id="rId34"/>
    <p:sldId id="785" r:id="rId35"/>
    <p:sldId id="786" r:id="rId36"/>
    <p:sldId id="787" r:id="rId37"/>
    <p:sldId id="788" r:id="rId38"/>
    <p:sldId id="789" r:id="rId39"/>
    <p:sldId id="790" r:id="rId40"/>
    <p:sldId id="776" r:id="rId41"/>
    <p:sldId id="777" r:id="rId42"/>
    <p:sldId id="778" r:id="rId43"/>
    <p:sldId id="779" r:id="rId44"/>
    <p:sldId id="791" r:id="rId45"/>
    <p:sldId id="792" r:id="rId46"/>
    <p:sldId id="793" r:id="rId47"/>
    <p:sldId id="794" r:id="rId48"/>
    <p:sldId id="795" r:id="rId49"/>
    <p:sldId id="796" r:id="rId50"/>
    <p:sldId id="797" r:id="rId51"/>
    <p:sldId id="798" r:id="rId52"/>
    <p:sldId id="799" r:id="rId53"/>
    <p:sldId id="800" r:id="rId54"/>
    <p:sldId id="801" r:id="rId55"/>
    <p:sldId id="802" r:id="rId56"/>
    <p:sldId id="803" r:id="rId57"/>
    <p:sldId id="804" r:id="rId58"/>
    <p:sldId id="805" r:id="rId59"/>
    <p:sldId id="806" r:id="rId60"/>
    <p:sldId id="807" r:id="rId61"/>
    <p:sldId id="808" r:id="rId62"/>
    <p:sldId id="809" r:id="rId63"/>
    <p:sldId id="810" r:id="rId64"/>
    <p:sldId id="811" r:id="rId65"/>
    <p:sldId id="812" r:id="rId66"/>
    <p:sldId id="813" r:id="rId67"/>
    <p:sldId id="814" r:id="rId68"/>
    <p:sldId id="815" r:id="rId69"/>
    <p:sldId id="816" r:id="rId70"/>
    <p:sldId id="817" r:id="rId71"/>
    <p:sldId id="818" r:id="rId72"/>
    <p:sldId id="819" r:id="rId73"/>
    <p:sldId id="820" r:id="rId74"/>
    <p:sldId id="821" r:id="rId75"/>
    <p:sldId id="822" r:id="rId76"/>
    <p:sldId id="823" r:id="rId77"/>
    <p:sldId id="824" r:id="rId78"/>
    <p:sldId id="825" r:id="rId79"/>
    <p:sldId id="826" r:id="rId80"/>
    <p:sldId id="827" r:id="rId81"/>
    <p:sldId id="845" r:id="rId82"/>
    <p:sldId id="846" r:id="rId83"/>
    <p:sldId id="847" r:id="rId84"/>
    <p:sldId id="848" r:id="rId85"/>
    <p:sldId id="849" r:id="rId86"/>
    <p:sldId id="850" r:id="rId87"/>
    <p:sldId id="851" r:id="rId88"/>
    <p:sldId id="852" r:id="rId89"/>
    <p:sldId id="853" r:id="rId90"/>
    <p:sldId id="854" r:id="rId91"/>
    <p:sldId id="855" r:id="rId92"/>
    <p:sldId id="856" r:id="rId93"/>
    <p:sldId id="857" r:id="rId94"/>
    <p:sldId id="828" r:id="rId95"/>
    <p:sldId id="829" r:id="rId96"/>
    <p:sldId id="858" r:id="rId97"/>
    <p:sldId id="830" r:id="rId98"/>
    <p:sldId id="831" r:id="rId99"/>
    <p:sldId id="832" r:id="rId100"/>
    <p:sldId id="833" r:id="rId101"/>
    <p:sldId id="834" r:id="rId102"/>
    <p:sldId id="835" r:id="rId103"/>
    <p:sldId id="836" r:id="rId104"/>
    <p:sldId id="837" r:id="rId105"/>
    <p:sldId id="838" r:id="rId106"/>
    <p:sldId id="839" r:id="rId107"/>
    <p:sldId id="840" r:id="rId108"/>
    <p:sldId id="841" r:id="rId109"/>
    <p:sldId id="842" r:id="rId110"/>
    <p:sldId id="843" r:id="rId111"/>
    <p:sldId id="844" r:id="rId112"/>
    <p:sldId id="502" r:id="rId113"/>
    <p:sldId id="746" r:id="rId114"/>
    <p:sldId id="627" r:id="rId115"/>
    <p:sldId id="766" r:id="rId116"/>
    <p:sldId id="747" r:id="rId117"/>
    <p:sldId id="752" r:id="rId118"/>
    <p:sldId id="753" r:id="rId119"/>
    <p:sldId id="754" r:id="rId120"/>
    <p:sldId id="755" r:id="rId121"/>
    <p:sldId id="628" r:id="rId122"/>
    <p:sldId id="629" r:id="rId123"/>
    <p:sldId id="748" r:id="rId124"/>
    <p:sldId id="630" r:id="rId125"/>
    <p:sldId id="632" r:id="rId126"/>
    <p:sldId id="633" r:id="rId127"/>
    <p:sldId id="634" r:id="rId128"/>
    <p:sldId id="636" r:id="rId129"/>
    <p:sldId id="638" r:id="rId130"/>
    <p:sldId id="635" r:id="rId131"/>
    <p:sldId id="772" r:id="rId132"/>
    <p:sldId id="773" r:id="rId133"/>
    <p:sldId id="774" r:id="rId134"/>
    <p:sldId id="775" r:id="rId135"/>
    <p:sldId id="289" r:id="rId136"/>
    <p:sldId id="278" r:id="rId137"/>
  </p:sldIdLst>
  <p:sldSz cx="9144000" cy="6858000" type="screen4x3"/>
  <p:notesSz cx="7010400" cy="92964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99FF"/>
    <a:srgbClr val="7030A0"/>
    <a:srgbClr val="008000"/>
    <a:srgbClr val="000099"/>
    <a:srgbClr val="32D632"/>
    <a:srgbClr val="E6F707"/>
    <a:srgbClr val="6600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2" autoAdjust="0"/>
    <p:restoredTop sz="94711" autoAdjust="0"/>
  </p:normalViewPr>
  <p:slideViewPr>
    <p:cSldViewPr>
      <p:cViewPr>
        <p:scale>
          <a:sx n="100" d="100"/>
          <a:sy n="100" d="100"/>
        </p:scale>
        <p:origin x="-782" y="6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1" y="1"/>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algn="l" defTabSz="931769" eaLnBrk="1" hangingPunct="1">
              <a:defRPr sz="1200"/>
            </a:lvl1pPr>
          </a:lstStyle>
          <a:p>
            <a:pPr>
              <a:defRPr/>
            </a:pPr>
            <a:endParaRPr lang="en-US" altLang="en-US"/>
          </a:p>
        </p:txBody>
      </p:sp>
      <p:sp>
        <p:nvSpPr>
          <p:cNvPr id="69635" name="Rectangle 3"/>
          <p:cNvSpPr>
            <a:spLocks noGrp="1" noChangeArrowheads="1"/>
          </p:cNvSpPr>
          <p:nvPr>
            <p:ph type="dt" sz="quarter" idx="1"/>
          </p:nvPr>
        </p:nvSpPr>
        <p:spPr bwMode="auto">
          <a:xfrm>
            <a:off x="3970635" y="1"/>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algn="r" defTabSz="931769" eaLnBrk="1" hangingPunct="1">
              <a:defRPr sz="1200"/>
            </a:lvl1pPr>
          </a:lstStyle>
          <a:p>
            <a:pPr>
              <a:defRPr/>
            </a:pPr>
            <a:endParaRPr lang="en-US" altLang="en-US"/>
          </a:p>
        </p:txBody>
      </p:sp>
      <p:sp>
        <p:nvSpPr>
          <p:cNvPr id="69636" name="Rectangle 4"/>
          <p:cNvSpPr>
            <a:spLocks noGrp="1" noChangeArrowheads="1"/>
          </p:cNvSpPr>
          <p:nvPr>
            <p:ph type="ftr" sz="quarter" idx="2"/>
          </p:nvPr>
        </p:nvSpPr>
        <p:spPr bwMode="auto">
          <a:xfrm>
            <a:off x="1" y="8829020"/>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algn="l" defTabSz="931769" eaLnBrk="1" hangingPunct="1">
              <a:defRPr sz="1200"/>
            </a:lvl1pPr>
          </a:lstStyle>
          <a:p>
            <a:pPr>
              <a:defRPr/>
            </a:pPr>
            <a:endParaRPr lang="en-US" altLang="en-US"/>
          </a:p>
        </p:txBody>
      </p:sp>
      <p:sp>
        <p:nvSpPr>
          <p:cNvPr id="69637" name="Rectangle 5"/>
          <p:cNvSpPr>
            <a:spLocks noGrp="1" noChangeArrowheads="1"/>
          </p:cNvSpPr>
          <p:nvPr>
            <p:ph type="sldNum" sz="quarter" idx="3"/>
          </p:nvPr>
        </p:nvSpPr>
        <p:spPr bwMode="auto">
          <a:xfrm>
            <a:off x="3970635" y="8829020"/>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algn="r" defTabSz="931769" eaLnBrk="1" hangingPunct="1">
              <a:defRPr sz="1200"/>
            </a:lvl1pPr>
          </a:lstStyle>
          <a:p>
            <a:pPr>
              <a:defRPr/>
            </a:pPr>
            <a:fld id="{B1EF2E89-24EB-4025-A5C6-14E54449E12B}" type="slidenum">
              <a:rPr lang="en-US" altLang="en-US"/>
              <a:pPr>
                <a:defRPr/>
              </a:pPr>
              <a:t>‹#›</a:t>
            </a:fld>
            <a:endParaRPr lang="en-US" altLang="en-US"/>
          </a:p>
        </p:txBody>
      </p:sp>
    </p:spTree>
    <p:extLst>
      <p:ext uri="{BB962C8B-B14F-4D97-AF65-F5344CB8AC3E}">
        <p14:creationId xmlns:p14="http://schemas.microsoft.com/office/powerpoint/2010/main" val="270402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1"/>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algn="l" defTabSz="931769" eaLnBrk="1" hangingPunct="1">
              <a:defRPr sz="1200"/>
            </a:lvl1pPr>
          </a:lstStyle>
          <a:p>
            <a:pPr>
              <a:defRPr/>
            </a:pPr>
            <a:endParaRPr lang="en-US" altLang="en-US"/>
          </a:p>
        </p:txBody>
      </p:sp>
      <p:sp>
        <p:nvSpPr>
          <p:cNvPr id="36867" name="Rectangle 3"/>
          <p:cNvSpPr>
            <a:spLocks noGrp="1" noChangeArrowheads="1"/>
          </p:cNvSpPr>
          <p:nvPr>
            <p:ph type="dt" idx="1"/>
          </p:nvPr>
        </p:nvSpPr>
        <p:spPr bwMode="auto">
          <a:xfrm>
            <a:off x="3970635" y="1"/>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lvl1pPr algn="r" defTabSz="931769" eaLnBrk="1" hangingPunct="1">
              <a:defRPr sz="1200"/>
            </a:lvl1pPr>
          </a:lstStyle>
          <a:p>
            <a:pPr>
              <a:defRPr/>
            </a:pPr>
            <a:endParaRPr lang="en-US" altLang="en-US"/>
          </a:p>
        </p:txBody>
      </p:sp>
      <p:sp>
        <p:nvSpPr>
          <p:cNvPr id="143364"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701362" y="4416112"/>
            <a:ext cx="5607678" cy="418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6870" name="Rectangle 6"/>
          <p:cNvSpPr>
            <a:spLocks noGrp="1" noChangeArrowheads="1"/>
          </p:cNvSpPr>
          <p:nvPr>
            <p:ph type="ftr" sz="quarter" idx="4"/>
          </p:nvPr>
        </p:nvSpPr>
        <p:spPr bwMode="auto">
          <a:xfrm>
            <a:off x="1" y="8829020"/>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algn="l" defTabSz="931769" eaLnBrk="1" hangingPunct="1">
              <a:defRPr sz="1200"/>
            </a:lvl1pPr>
          </a:lstStyle>
          <a:p>
            <a:pPr>
              <a:defRPr/>
            </a:pPr>
            <a:endParaRPr lang="en-US" altLang="en-US"/>
          </a:p>
        </p:txBody>
      </p:sp>
      <p:sp>
        <p:nvSpPr>
          <p:cNvPr id="36871" name="Rectangle 7"/>
          <p:cNvSpPr>
            <a:spLocks noGrp="1" noChangeArrowheads="1"/>
          </p:cNvSpPr>
          <p:nvPr>
            <p:ph type="sldNum" sz="quarter" idx="5"/>
          </p:nvPr>
        </p:nvSpPr>
        <p:spPr bwMode="auto">
          <a:xfrm>
            <a:off x="3970635" y="8829020"/>
            <a:ext cx="3038161" cy="465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7" tIns="46584" rIns="93167" bIns="46584" numCol="1" anchor="b" anchorCtr="0" compatLnSpc="1">
            <a:prstTxWarp prst="textNoShape">
              <a:avLst/>
            </a:prstTxWarp>
          </a:bodyPr>
          <a:lstStyle>
            <a:lvl1pPr algn="r" defTabSz="931769" eaLnBrk="1" hangingPunct="1">
              <a:defRPr sz="1200"/>
            </a:lvl1pPr>
          </a:lstStyle>
          <a:p>
            <a:pPr>
              <a:defRPr/>
            </a:pPr>
            <a:fld id="{C3D9BDF3-2B6F-4046-A4C7-06BE859C963E}" type="slidenum">
              <a:rPr lang="en-US" altLang="en-US"/>
              <a:pPr>
                <a:defRPr/>
              </a:pPr>
              <a:t>‹#›</a:t>
            </a:fld>
            <a:endParaRPr lang="en-US" altLang="en-US"/>
          </a:p>
        </p:txBody>
      </p:sp>
    </p:spTree>
    <p:extLst>
      <p:ext uri="{BB962C8B-B14F-4D97-AF65-F5344CB8AC3E}">
        <p14:creationId xmlns:p14="http://schemas.microsoft.com/office/powerpoint/2010/main" val="37849896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During this course of instruction we will be discussing sexual abuse and </a:t>
            </a:r>
          </a:p>
          <a:p>
            <a:r>
              <a:rPr lang="en-US" sz="1200" kern="1200" dirty="0" smtClean="0">
                <a:solidFill>
                  <a:schemeClr val="tx1"/>
                </a:solidFill>
                <a:effectLst/>
                <a:latin typeface="Arial" charset="0"/>
                <a:ea typeface="+mn-ea"/>
                <a:cs typeface="+mn-cs"/>
              </a:rPr>
              <a:t>Sexual harassment in a confinement setting.  This block of instruction may </a:t>
            </a:r>
          </a:p>
          <a:p>
            <a:r>
              <a:rPr lang="en-US" sz="1200" kern="1200" dirty="0" smtClean="0">
                <a:solidFill>
                  <a:schemeClr val="tx1"/>
                </a:solidFill>
                <a:effectLst/>
                <a:latin typeface="Arial" charset="0"/>
                <a:ea typeface="+mn-ea"/>
                <a:cs typeface="+mn-cs"/>
              </a:rPr>
              <a:t>have areas which conflict with personal, religious or moral values and/or </a:t>
            </a:r>
          </a:p>
          <a:p>
            <a:r>
              <a:rPr lang="en-US" sz="1200" kern="1200" dirty="0" smtClean="0">
                <a:solidFill>
                  <a:schemeClr val="tx1"/>
                </a:solidFill>
                <a:effectLst/>
                <a:latin typeface="Arial" charset="0"/>
                <a:ea typeface="+mn-ea"/>
                <a:cs typeface="+mn-cs"/>
              </a:rPr>
              <a:t>beliefs.  Working in any confinement setting staff, volunteers and contractors </a:t>
            </a:r>
          </a:p>
          <a:p>
            <a:r>
              <a:rPr lang="en-US" sz="1200" kern="1200" dirty="0" smtClean="0">
                <a:solidFill>
                  <a:schemeClr val="tx1"/>
                </a:solidFill>
                <a:effectLst/>
                <a:latin typeface="Arial" charset="0"/>
                <a:ea typeface="+mn-ea"/>
                <a:cs typeface="+mn-cs"/>
              </a:rPr>
              <a:t>must put aside personal beliefs, opinions and be unbiased.</a:t>
            </a:r>
          </a:p>
          <a:p>
            <a:r>
              <a:rPr lang="en-US" sz="1200" kern="1200" dirty="0" smtClean="0">
                <a:solidFill>
                  <a:schemeClr val="tx1"/>
                </a:solidFill>
                <a:effectLst/>
                <a:latin typeface="Arial" charset="0"/>
                <a:ea typeface="+mn-ea"/>
                <a:cs typeface="+mn-cs"/>
              </a:rPr>
              <a:t>As we progress into discussion of the LGBTI, again please refrain from </a:t>
            </a:r>
          </a:p>
          <a:p>
            <a:r>
              <a:rPr lang="en-US" sz="1200" kern="1200" dirty="0" smtClean="0">
                <a:solidFill>
                  <a:schemeClr val="tx1"/>
                </a:solidFill>
                <a:effectLst/>
                <a:latin typeface="Arial" charset="0"/>
                <a:ea typeface="+mn-ea"/>
                <a:cs typeface="+mn-cs"/>
              </a:rPr>
              <a:t>inappropriate/derogatory comments/remarks, we have staff who may be or know </a:t>
            </a:r>
          </a:p>
          <a:p>
            <a:r>
              <a:rPr lang="en-US" sz="1200" kern="1200" dirty="0" smtClean="0">
                <a:solidFill>
                  <a:schemeClr val="tx1"/>
                </a:solidFill>
                <a:effectLst/>
                <a:latin typeface="Arial" charset="0"/>
                <a:ea typeface="+mn-ea"/>
                <a:cs typeface="+mn-cs"/>
              </a:rPr>
              <a:t>someone who is LGBTI.</a:t>
            </a:r>
          </a:p>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3</a:t>
            </a:fld>
            <a:endParaRPr lang="en-US" altLang="en-US"/>
          </a:p>
        </p:txBody>
      </p:sp>
    </p:spTree>
    <p:extLst>
      <p:ext uri="{BB962C8B-B14F-4D97-AF65-F5344CB8AC3E}">
        <p14:creationId xmlns:p14="http://schemas.microsoft.com/office/powerpoint/2010/main" val="763793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Administrative Regulation 421 is specific for PREA and the PREA manual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421 is for staff view and provides guidance for development and revisions to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agency regulations and procedures, division procedures and institution operational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procedures. </a:t>
            </a:r>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14</a:t>
            </a:fld>
            <a:endParaRPr lang="en-US" altLang="en-US"/>
          </a:p>
        </p:txBody>
      </p:sp>
    </p:spTree>
    <p:extLst>
      <p:ext uri="{BB962C8B-B14F-4D97-AF65-F5344CB8AC3E}">
        <p14:creationId xmlns:p14="http://schemas.microsoft.com/office/powerpoint/2010/main" val="323862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NDOC has multiple internal ways for inmates to privately report sexual abuse,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sexual harassment, retaliation by other inmates and/or staff to include staff neglect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or violations of staff responsibilities if they fail to act upon an allegation or fail to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respond when a report comes forward.  This includes reports submitted by other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inmates or person from the community.</a:t>
            </a:r>
          </a:p>
          <a:p>
            <a:r>
              <a:rPr lang="en-US" sz="1200" kern="1200" dirty="0" smtClean="0">
                <a:solidFill>
                  <a:schemeClr val="tx1"/>
                </a:solidFill>
                <a:effectLst/>
                <a:latin typeface="Arial" charset="0"/>
                <a:ea typeface="+mn-ea"/>
                <a:cs typeface="+mn-cs"/>
              </a:rPr>
              <a:t>	Inmates can report verbally to any staff member</a:t>
            </a:r>
          </a:p>
          <a:p>
            <a:r>
              <a:rPr lang="en-US" sz="1200" kern="1200" dirty="0" smtClean="0">
                <a:solidFill>
                  <a:schemeClr val="tx1"/>
                </a:solidFill>
                <a:effectLst/>
                <a:latin typeface="Arial" charset="0"/>
                <a:ea typeface="+mn-ea"/>
                <a:cs typeface="+mn-cs"/>
              </a:rPr>
              <a:t>	File an inmate grievance</a:t>
            </a:r>
          </a:p>
          <a:p>
            <a:r>
              <a:rPr lang="en-US" sz="1200" kern="1200" dirty="0" smtClean="0">
                <a:solidFill>
                  <a:schemeClr val="tx1"/>
                </a:solidFill>
                <a:effectLst/>
                <a:latin typeface="Arial" charset="0"/>
                <a:ea typeface="+mn-ea"/>
                <a:cs typeface="+mn-cs"/>
              </a:rPr>
              <a:t>	Write an inmate kite</a:t>
            </a:r>
          </a:p>
          <a:p>
            <a:r>
              <a:rPr lang="en-US" sz="1200" kern="1200" dirty="0" smtClean="0">
                <a:solidFill>
                  <a:schemeClr val="tx1"/>
                </a:solidFill>
                <a:effectLst/>
                <a:latin typeface="Arial" charset="0"/>
                <a:ea typeface="+mn-ea"/>
                <a:cs typeface="+mn-cs"/>
              </a:rPr>
              <a:t>	Call the PREA hotline listed on the PREA posters</a:t>
            </a:r>
          </a:p>
          <a:p>
            <a:r>
              <a:rPr lang="en-US" sz="1200" kern="1200" dirty="0" smtClean="0">
                <a:solidFill>
                  <a:schemeClr val="tx1"/>
                </a:solidFill>
                <a:effectLst/>
                <a:latin typeface="Arial" charset="0"/>
                <a:ea typeface="+mn-ea"/>
                <a:cs typeface="+mn-cs"/>
              </a:rPr>
              <a:t>	Write to the Office of the Inspector General</a:t>
            </a:r>
          </a:p>
          <a:p>
            <a:r>
              <a:rPr lang="en-US" sz="1200" kern="1200" dirty="0" smtClean="0">
                <a:solidFill>
                  <a:schemeClr val="tx1"/>
                </a:solidFill>
                <a:effectLst/>
                <a:latin typeface="Arial" charset="0"/>
                <a:ea typeface="+mn-ea"/>
                <a:cs typeface="+mn-cs"/>
              </a:rPr>
              <a:t>	Leave a message on the ISC I/M PREA reporting line</a:t>
            </a:r>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16</a:t>
            </a:fld>
            <a:endParaRPr lang="en-US" altLang="en-US"/>
          </a:p>
        </p:txBody>
      </p:sp>
    </p:spTree>
    <p:extLst>
      <p:ext uri="{BB962C8B-B14F-4D97-AF65-F5344CB8AC3E}">
        <p14:creationId xmlns:p14="http://schemas.microsoft.com/office/powerpoint/2010/main" val="2485173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solidFill>
                  <a:prstClr val="black"/>
                </a:solidFill>
              </a:rPr>
              <a:pPr>
                <a:defRPr/>
              </a:pPr>
              <a:t>28</a:t>
            </a:fld>
            <a:endParaRPr lang="en-US" altLang="en-US">
              <a:solidFill>
                <a:prstClr val="black"/>
              </a:solidFill>
            </a:endParaRPr>
          </a:p>
        </p:txBody>
      </p:sp>
    </p:spTree>
    <p:extLst>
      <p:ext uri="{BB962C8B-B14F-4D97-AF65-F5344CB8AC3E}">
        <p14:creationId xmlns:p14="http://schemas.microsoft.com/office/powerpoint/2010/main" val="2883020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defTabSz="930798">
              <a:defRPr>
                <a:solidFill>
                  <a:schemeClr val="tx1"/>
                </a:solidFill>
                <a:latin typeface="Arial" charset="0"/>
              </a:defRPr>
            </a:lvl1pPr>
            <a:lvl2pPr marL="741754" indent="-285166" defTabSz="930798">
              <a:defRPr>
                <a:solidFill>
                  <a:schemeClr val="tx1"/>
                </a:solidFill>
                <a:latin typeface="Arial" charset="0"/>
              </a:defRPr>
            </a:lvl2pPr>
            <a:lvl3pPr marL="1142269" indent="-227493" defTabSz="930798">
              <a:defRPr>
                <a:solidFill>
                  <a:schemeClr val="tx1"/>
                </a:solidFill>
                <a:latin typeface="Arial" charset="0"/>
              </a:defRPr>
            </a:lvl3pPr>
            <a:lvl4pPr marL="1598856" indent="-227493" defTabSz="930798">
              <a:defRPr>
                <a:solidFill>
                  <a:schemeClr val="tx1"/>
                </a:solidFill>
                <a:latin typeface="Arial" charset="0"/>
              </a:defRPr>
            </a:lvl4pPr>
            <a:lvl5pPr marL="2055444" indent="-227493" defTabSz="930798">
              <a:defRPr>
                <a:solidFill>
                  <a:schemeClr val="tx1"/>
                </a:solidFill>
                <a:latin typeface="Arial" charset="0"/>
              </a:defRPr>
            </a:lvl5pPr>
            <a:lvl6pPr marL="2516836" indent="-227493" algn="ctr" defTabSz="930798" eaLnBrk="0" fontAlgn="base" hangingPunct="0">
              <a:spcBef>
                <a:spcPct val="0"/>
              </a:spcBef>
              <a:spcAft>
                <a:spcPct val="0"/>
              </a:spcAft>
              <a:defRPr>
                <a:solidFill>
                  <a:schemeClr val="tx1"/>
                </a:solidFill>
                <a:latin typeface="Arial" charset="0"/>
              </a:defRPr>
            </a:lvl6pPr>
            <a:lvl7pPr marL="2978230" indent="-227493" algn="ctr" defTabSz="930798" eaLnBrk="0" fontAlgn="base" hangingPunct="0">
              <a:spcBef>
                <a:spcPct val="0"/>
              </a:spcBef>
              <a:spcAft>
                <a:spcPct val="0"/>
              </a:spcAft>
              <a:defRPr>
                <a:solidFill>
                  <a:schemeClr val="tx1"/>
                </a:solidFill>
                <a:latin typeface="Arial" charset="0"/>
              </a:defRPr>
            </a:lvl7pPr>
            <a:lvl8pPr marL="3439623" indent="-227493" algn="ctr" defTabSz="930798" eaLnBrk="0" fontAlgn="base" hangingPunct="0">
              <a:spcBef>
                <a:spcPct val="0"/>
              </a:spcBef>
              <a:spcAft>
                <a:spcPct val="0"/>
              </a:spcAft>
              <a:defRPr>
                <a:solidFill>
                  <a:schemeClr val="tx1"/>
                </a:solidFill>
                <a:latin typeface="Arial" charset="0"/>
              </a:defRPr>
            </a:lvl8pPr>
            <a:lvl9pPr marL="3901016" indent="-227493" algn="ctr" defTabSz="930798" eaLnBrk="0" fontAlgn="base" hangingPunct="0">
              <a:spcBef>
                <a:spcPct val="0"/>
              </a:spcBef>
              <a:spcAft>
                <a:spcPct val="0"/>
              </a:spcAft>
              <a:defRPr>
                <a:solidFill>
                  <a:schemeClr val="tx1"/>
                </a:solidFill>
                <a:latin typeface="Arial" charset="0"/>
              </a:defRPr>
            </a:lvl9pPr>
          </a:lstStyle>
          <a:p>
            <a:fld id="{7450C56C-CF57-4A75-B134-C938D77AE944}" type="slidenum">
              <a:rPr lang="en-US" altLang="en-US" smtClean="0">
                <a:solidFill>
                  <a:prstClr val="black"/>
                </a:solidFill>
              </a:rPr>
              <a:pPr/>
              <a:t>50</a:t>
            </a:fld>
            <a:endParaRPr lang="en-US" altLang="en-US" dirty="0" smtClean="0">
              <a:solidFill>
                <a:prstClr val="black"/>
              </a:solidFill>
            </a:endParaRPr>
          </a:p>
        </p:txBody>
      </p:sp>
      <p:sp>
        <p:nvSpPr>
          <p:cNvPr id="121859" name="Rectangle 2"/>
          <p:cNvSpPr txBox="1">
            <a:spLocks noGrp="1" noChangeArrowheads="1"/>
          </p:cNvSpPr>
          <p:nvPr/>
        </p:nvSpPr>
        <p:spPr bwMode="auto">
          <a:xfrm>
            <a:off x="1680380" y="3"/>
            <a:ext cx="3651250" cy="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6" tIns="46574" rIns="93146" bIns="46574"/>
          <a:lstStyle>
            <a:lvl1pPr algn="l" defTabSz="931863">
              <a:spcBef>
                <a:spcPct val="30000"/>
              </a:spcBef>
              <a:defRPr sz="1200">
                <a:solidFill>
                  <a:schemeClr val="tx1"/>
                </a:solidFill>
                <a:latin typeface="Arial" charset="0"/>
              </a:defRPr>
            </a:lvl1pPr>
            <a:lvl2pPr marL="757238" indent="-292100" algn="l" defTabSz="931863">
              <a:spcBef>
                <a:spcPct val="30000"/>
              </a:spcBef>
              <a:defRPr sz="1200">
                <a:solidFill>
                  <a:schemeClr val="tx1"/>
                </a:solidFill>
                <a:latin typeface="Arial" charset="0"/>
              </a:defRPr>
            </a:lvl2pPr>
            <a:lvl3pPr marL="1165225" indent="-233363" algn="l" defTabSz="931863">
              <a:spcBef>
                <a:spcPct val="30000"/>
              </a:spcBef>
              <a:defRPr sz="1200">
                <a:solidFill>
                  <a:schemeClr val="tx1"/>
                </a:solidFill>
                <a:latin typeface="Arial" charset="0"/>
              </a:defRPr>
            </a:lvl3pPr>
            <a:lvl4pPr marL="1630363" indent="-233363" algn="l" defTabSz="931863">
              <a:spcBef>
                <a:spcPct val="30000"/>
              </a:spcBef>
              <a:defRPr sz="1200">
                <a:solidFill>
                  <a:schemeClr val="tx1"/>
                </a:solidFill>
                <a:latin typeface="Arial" charset="0"/>
              </a:defRPr>
            </a:lvl4pPr>
            <a:lvl5pPr marL="2097088" indent="-233363" algn="l" defTabSz="931863">
              <a:spcBef>
                <a:spcPct val="30000"/>
              </a:spcBef>
              <a:defRPr sz="1200">
                <a:solidFill>
                  <a:schemeClr val="tx1"/>
                </a:solidFill>
                <a:latin typeface="Arial" charset="0"/>
              </a:defRPr>
            </a:lvl5pPr>
            <a:lvl6pPr marL="2554288" indent="-233363" defTabSz="931863" eaLnBrk="0" fontAlgn="base" hangingPunct="0">
              <a:spcBef>
                <a:spcPct val="30000"/>
              </a:spcBef>
              <a:spcAft>
                <a:spcPct val="0"/>
              </a:spcAft>
              <a:defRPr sz="1200">
                <a:solidFill>
                  <a:schemeClr val="tx1"/>
                </a:solidFill>
                <a:latin typeface="Arial" charset="0"/>
              </a:defRPr>
            </a:lvl6pPr>
            <a:lvl7pPr marL="3011488" indent="-233363" defTabSz="931863" eaLnBrk="0" fontAlgn="base" hangingPunct="0">
              <a:spcBef>
                <a:spcPct val="30000"/>
              </a:spcBef>
              <a:spcAft>
                <a:spcPct val="0"/>
              </a:spcAft>
              <a:defRPr sz="1200">
                <a:solidFill>
                  <a:schemeClr val="tx1"/>
                </a:solidFill>
                <a:latin typeface="Arial" charset="0"/>
              </a:defRPr>
            </a:lvl7pPr>
            <a:lvl8pPr marL="3468688" indent="-233363" defTabSz="931863" eaLnBrk="0" fontAlgn="base" hangingPunct="0">
              <a:spcBef>
                <a:spcPct val="30000"/>
              </a:spcBef>
              <a:spcAft>
                <a:spcPct val="0"/>
              </a:spcAft>
              <a:defRPr sz="1200">
                <a:solidFill>
                  <a:schemeClr val="tx1"/>
                </a:solidFill>
                <a:latin typeface="Arial" charset="0"/>
              </a:defRPr>
            </a:lvl8pPr>
            <a:lvl9pPr marL="3925888" indent="-233363" defTabSz="931863" eaLnBrk="0" fontAlgn="base" hangingPunct="0">
              <a:spcBef>
                <a:spcPct val="30000"/>
              </a:spcBef>
              <a:spcAft>
                <a:spcPct val="0"/>
              </a:spcAft>
              <a:defRPr sz="1200">
                <a:solidFill>
                  <a:schemeClr val="tx1"/>
                </a:solidFill>
                <a:latin typeface="Arial" charset="0"/>
              </a:defRPr>
            </a:lvl9pPr>
          </a:lstStyle>
          <a:p>
            <a:pPr algn="ctr" eaLnBrk="1" hangingPunct="1">
              <a:spcBef>
                <a:spcPct val="0"/>
              </a:spcBef>
            </a:pPr>
            <a:r>
              <a:rPr lang="en-US" altLang="en-US" dirty="0">
                <a:solidFill>
                  <a:prstClr val="black"/>
                </a:solidFill>
                <a:cs typeface="Arial" charset="0"/>
              </a:rPr>
              <a:t>Intro to Prison Rape Elimination Act - PREA</a:t>
            </a:r>
          </a:p>
          <a:p>
            <a:pPr algn="ctr" eaLnBrk="1" hangingPunct="1">
              <a:spcBef>
                <a:spcPct val="0"/>
              </a:spcBef>
            </a:pPr>
            <a:r>
              <a:rPr lang="en-US" altLang="en-US" dirty="0">
                <a:solidFill>
                  <a:prstClr val="black"/>
                </a:solidFill>
                <a:cs typeface="Arial" charset="0"/>
              </a:rPr>
              <a:t>July, 2011</a:t>
            </a:r>
          </a:p>
        </p:txBody>
      </p:sp>
      <p:sp>
        <p:nvSpPr>
          <p:cNvPr id="121860" name="Rectangle 7"/>
          <p:cNvSpPr txBox="1">
            <a:spLocks noGrp="1" noChangeArrowheads="1"/>
          </p:cNvSpPr>
          <p:nvPr/>
        </p:nvSpPr>
        <p:spPr bwMode="auto">
          <a:xfrm>
            <a:off x="3970635" y="8829022"/>
            <a:ext cx="3038162" cy="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6" tIns="46574" rIns="93146" bIns="46574" anchor="b"/>
          <a:lstStyle>
            <a:lvl1pPr algn="l" defTabSz="931863">
              <a:spcBef>
                <a:spcPct val="30000"/>
              </a:spcBef>
              <a:defRPr sz="1200">
                <a:solidFill>
                  <a:schemeClr val="tx1"/>
                </a:solidFill>
                <a:latin typeface="Arial" charset="0"/>
              </a:defRPr>
            </a:lvl1pPr>
            <a:lvl2pPr marL="757238" indent="-292100" algn="l" defTabSz="931863">
              <a:spcBef>
                <a:spcPct val="30000"/>
              </a:spcBef>
              <a:defRPr sz="1200">
                <a:solidFill>
                  <a:schemeClr val="tx1"/>
                </a:solidFill>
                <a:latin typeface="Arial" charset="0"/>
              </a:defRPr>
            </a:lvl2pPr>
            <a:lvl3pPr marL="1165225" indent="-233363" algn="l" defTabSz="931863">
              <a:spcBef>
                <a:spcPct val="30000"/>
              </a:spcBef>
              <a:defRPr sz="1200">
                <a:solidFill>
                  <a:schemeClr val="tx1"/>
                </a:solidFill>
                <a:latin typeface="Arial" charset="0"/>
              </a:defRPr>
            </a:lvl3pPr>
            <a:lvl4pPr marL="1630363" indent="-233363" algn="l" defTabSz="931863">
              <a:spcBef>
                <a:spcPct val="30000"/>
              </a:spcBef>
              <a:defRPr sz="1200">
                <a:solidFill>
                  <a:schemeClr val="tx1"/>
                </a:solidFill>
                <a:latin typeface="Arial" charset="0"/>
              </a:defRPr>
            </a:lvl4pPr>
            <a:lvl5pPr marL="2097088" indent="-233363" algn="l" defTabSz="931863">
              <a:spcBef>
                <a:spcPct val="30000"/>
              </a:spcBef>
              <a:defRPr sz="1200">
                <a:solidFill>
                  <a:schemeClr val="tx1"/>
                </a:solidFill>
                <a:latin typeface="Arial" charset="0"/>
              </a:defRPr>
            </a:lvl5pPr>
            <a:lvl6pPr marL="2554288" indent="-233363" defTabSz="931863" eaLnBrk="0" fontAlgn="base" hangingPunct="0">
              <a:spcBef>
                <a:spcPct val="30000"/>
              </a:spcBef>
              <a:spcAft>
                <a:spcPct val="0"/>
              </a:spcAft>
              <a:defRPr sz="1200">
                <a:solidFill>
                  <a:schemeClr val="tx1"/>
                </a:solidFill>
                <a:latin typeface="Arial" charset="0"/>
              </a:defRPr>
            </a:lvl6pPr>
            <a:lvl7pPr marL="3011488" indent="-233363" defTabSz="931863" eaLnBrk="0" fontAlgn="base" hangingPunct="0">
              <a:spcBef>
                <a:spcPct val="30000"/>
              </a:spcBef>
              <a:spcAft>
                <a:spcPct val="0"/>
              </a:spcAft>
              <a:defRPr sz="1200">
                <a:solidFill>
                  <a:schemeClr val="tx1"/>
                </a:solidFill>
                <a:latin typeface="Arial" charset="0"/>
              </a:defRPr>
            </a:lvl7pPr>
            <a:lvl8pPr marL="3468688" indent="-233363" defTabSz="931863" eaLnBrk="0" fontAlgn="base" hangingPunct="0">
              <a:spcBef>
                <a:spcPct val="30000"/>
              </a:spcBef>
              <a:spcAft>
                <a:spcPct val="0"/>
              </a:spcAft>
              <a:defRPr sz="1200">
                <a:solidFill>
                  <a:schemeClr val="tx1"/>
                </a:solidFill>
                <a:latin typeface="Arial" charset="0"/>
              </a:defRPr>
            </a:lvl8pPr>
            <a:lvl9pPr marL="3925888" indent="-233363"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910AB5F-C8D6-4F06-B8AF-7C2028EEB254}" type="slidenum">
              <a:rPr lang="en-US" altLang="en-US">
                <a:solidFill>
                  <a:prstClr val="black"/>
                </a:solidFill>
                <a:cs typeface="Arial" charset="0"/>
              </a:rPr>
              <a:pPr algn="r" eaLnBrk="1" hangingPunct="1">
                <a:spcBef>
                  <a:spcPct val="0"/>
                </a:spcBef>
              </a:pPr>
              <a:t>50</a:t>
            </a:fld>
            <a:endParaRPr lang="en-US" altLang="en-US" dirty="0">
              <a:solidFill>
                <a:prstClr val="black"/>
              </a:solidFill>
              <a:cs typeface="Arial" charset="0"/>
            </a:endParaRPr>
          </a:p>
        </p:txBody>
      </p:sp>
      <p:sp>
        <p:nvSpPr>
          <p:cNvPr id="121861" name="Rectangle 2"/>
          <p:cNvSpPr>
            <a:spLocks noGrp="1" noRot="1" noChangeAspect="1" noChangeArrowheads="1" noTextEdit="1"/>
          </p:cNvSpPr>
          <p:nvPr>
            <p:ph type="sldImg"/>
          </p:nvPr>
        </p:nvSpPr>
        <p:spPr>
          <a:xfrm>
            <a:off x="1649413" y="839788"/>
            <a:ext cx="3714750" cy="2786062"/>
          </a:xfrm>
          <a:ln/>
        </p:spPr>
      </p:sp>
      <p:sp>
        <p:nvSpPr>
          <p:cNvPr id="121862" name="Rectangle 3"/>
          <p:cNvSpPr>
            <a:spLocks noGrp="1" noChangeArrowheads="1"/>
          </p:cNvSpPr>
          <p:nvPr>
            <p:ph type="body" idx="1"/>
          </p:nvPr>
        </p:nvSpPr>
        <p:spPr>
          <a:noFill/>
        </p:spPr>
        <p:txBody>
          <a:bodyPr/>
          <a:lstStyle/>
          <a:p>
            <a:pPr eaLnBrk="1" hangingPunct="1">
              <a:spcBef>
                <a:spcPct val="0"/>
              </a:spcBef>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solidFill>
                  <a:prstClr val="black"/>
                </a:solidFill>
              </a:rPr>
              <a:pPr>
                <a:defRPr/>
              </a:pPr>
              <a:t>90</a:t>
            </a:fld>
            <a:endParaRPr lang="en-US" altLang="en-US">
              <a:solidFill>
                <a:prstClr val="black"/>
              </a:solidFill>
            </a:endParaRPr>
          </a:p>
        </p:txBody>
      </p:sp>
    </p:spTree>
    <p:extLst>
      <p:ext uri="{BB962C8B-B14F-4D97-AF65-F5344CB8AC3E}">
        <p14:creationId xmlns:p14="http://schemas.microsoft.com/office/powerpoint/2010/main" val="2394471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5025"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068072-C07A-44E3-9951-BA3ED281F621}" type="slidenum">
              <a:rPr lang="en-US" altLang="en-US" smtClean="0"/>
              <a:pPr>
                <a:defRPr/>
              </a:pPr>
              <a:t>123</a:t>
            </a:fld>
            <a:endParaRPr lang="en-US" altLang="en-US" dirty="0"/>
          </a:p>
        </p:txBody>
      </p:sp>
    </p:spTree>
    <p:extLst>
      <p:ext uri="{BB962C8B-B14F-4D97-AF65-F5344CB8AC3E}">
        <p14:creationId xmlns:p14="http://schemas.microsoft.com/office/powerpoint/2010/main" val="716946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2688" y="696913"/>
            <a:ext cx="4645025" cy="3484562"/>
          </a:xfrm>
          <a:ln/>
        </p:spPr>
      </p:sp>
      <p:sp>
        <p:nvSpPr>
          <p:cNvPr id="120835" name="Notes Placeholder 2"/>
          <p:cNvSpPr>
            <a:spLocks noGrp="1"/>
          </p:cNvSpPr>
          <p:nvPr>
            <p:ph type="body" idx="1"/>
          </p:nvPr>
        </p:nvSpPr>
        <p:spPr>
          <a:noFill/>
        </p:spPr>
        <p:txBody>
          <a:bodyPr/>
          <a:lstStyle/>
          <a:p>
            <a:pPr eaLnBrk="1" hangingPunct="1"/>
            <a:endParaRPr lang="en-US" altLang="en-US" dirty="0" smtClean="0"/>
          </a:p>
        </p:txBody>
      </p:sp>
      <p:sp>
        <p:nvSpPr>
          <p:cNvPr id="120836" name="Slide Number Placeholder 3"/>
          <p:cNvSpPr>
            <a:spLocks noGrp="1"/>
          </p:cNvSpPr>
          <p:nvPr>
            <p:ph type="sldNum" sz="quarter" idx="5"/>
          </p:nvPr>
        </p:nvSpPr>
        <p:spPr>
          <a:noFill/>
        </p:spPr>
        <p:txBody>
          <a:bodyPr/>
          <a:lstStyle>
            <a:lvl1pPr defTabSz="930798">
              <a:defRPr>
                <a:solidFill>
                  <a:schemeClr val="tx1"/>
                </a:solidFill>
                <a:latin typeface="Arial" charset="0"/>
              </a:defRPr>
            </a:lvl1pPr>
            <a:lvl2pPr marL="741754" indent="-285166" defTabSz="930798">
              <a:defRPr>
                <a:solidFill>
                  <a:schemeClr val="tx1"/>
                </a:solidFill>
                <a:latin typeface="Arial" charset="0"/>
              </a:defRPr>
            </a:lvl2pPr>
            <a:lvl3pPr marL="1142269" indent="-227493" defTabSz="930798">
              <a:defRPr>
                <a:solidFill>
                  <a:schemeClr val="tx1"/>
                </a:solidFill>
                <a:latin typeface="Arial" charset="0"/>
              </a:defRPr>
            </a:lvl3pPr>
            <a:lvl4pPr marL="1598856" indent="-227493" defTabSz="930798">
              <a:defRPr>
                <a:solidFill>
                  <a:schemeClr val="tx1"/>
                </a:solidFill>
                <a:latin typeface="Arial" charset="0"/>
              </a:defRPr>
            </a:lvl4pPr>
            <a:lvl5pPr marL="2055444" indent="-227493" defTabSz="930798">
              <a:defRPr>
                <a:solidFill>
                  <a:schemeClr val="tx1"/>
                </a:solidFill>
                <a:latin typeface="Arial" charset="0"/>
              </a:defRPr>
            </a:lvl5pPr>
            <a:lvl6pPr marL="2516836" indent="-227493" algn="ctr" defTabSz="930798" eaLnBrk="0" fontAlgn="base" hangingPunct="0">
              <a:spcBef>
                <a:spcPct val="0"/>
              </a:spcBef>
              <a:spcAft>
                <a:spcPct val="0"/>
              </a:spcAft>
              <a:defRPr>
                <a:solidFill>
                  <a:schemeClr val="tx1"/>
                </a:solidFill>
                <a:latin typeface="Arial" charset="0"/>
              </a:defRPr>
            </a:lvl6pPr>
            <a:lvl7pPr marL="2978230" indent="-227493" algn="ctr" defTabSz="930798" eaLnBrk="0" fontAlgn="base" hangingPunct="0">
              <a:spcBef>
                <a:spcPct val="0"/>
              </a:spcBef>
              <a:spcAft>
                <a:spcPct val="0"/>
              </a:spcAft>
              <a:defRPr>
                <a:solidFill>
                  <a:schemeClr val="tx1"/>
                </a:solidFill>
                <a:latin typeface="Arial" charset="0"/>
              </a:defRPr>
            </a:lvl7pPr>
            <a:lvl8pPr marL="3439623" indent="-227493" algn="ctr" defTabSz="930798" eaLnBrk="0" fontAlgn="base" hangingPunct="0">
              <a:spcBef>
                <a:spcPct val="0"/>
              </a:spcBef>
              <a:spcAft>
                <a:spcPct val="0"/>
              </a:spcAft>
              <a:defRPr>
                <a:solidFill>
                  <a:schemeClr val="tx1"/>
                </a:solidFill>
                <a:latin typeface="Arial" charset="0"/>
              </a:defRPr>
            </a:lvl8pPr>
            <a:lvl9pPr marL="3901016" indent="-227493" algn="ctr" defTabSz="930798" eaLnBrk="0" fontAlgn="base" hangingPunct="0">
              <a:spcBef>
                <a:spcPct val="0"/>
              </a:spcBef>
              <a:spcAft>
                <a:spcPct val="0"/>
              </a:spcAft>
              <a:defRPr>
                <a:solidFill>
                  <a:schemeClr val="tx1"/>
                </a:solidFill>
                <a:latin typeface="Arial" charset="0"/>
              </a:defRPr>
            </a:lvl9pPr>
          </a:lstStyle>
          <a:p>
            <a:fld id="{B7B0C862-7F6C-49BB-874F-6B011909951C}" type="slidenum">
              <a:rPr lang="en-US" altLang="en-US" smtClean="0"/>
              <a:pPr/>
              <a:t>124</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defTabSz="930996">
              <a:defRPr>
                <a:solidFill>
                  <a:schemeClr val="tx1"/>
                </a:solidFill>
                <a:latin typeface="Arial" charset="0"/>
              </a:defRPr>
            </a:lvl1pPr>
            <a:lvl2pPr marL="741913" indent="-285227" defTabSz="930996">
              <a:defRPr>
                <a:solidFill>
                  <a:schemeClr val="tx1"/>
                </a:solidFill>
                <a:latin typeface="Arial" charset="0"/>
              </a:defRPr>
            </a:lvl2pPr>
            <a:lvl3pPr marL="1142513" indent="-227542" defTabSz="930996">
              <a:defRPr>
                <a:solidFill>
                  <a:schemeClr val="tx1"/>
                </a:solidFill>
                <a:latin typeface="Arial" charset="0"/>
              </a:defRPr>
            </a:lvl3pPr>
            <a:lvl4pPr marL="1599198" indent="-227542" defTabSz="930996">
              <a:defRPr>
                <a:solidFill>
                  <a:schemeClr val="tx1"/>
                </a:solidFill>
                <a:latin typeface="Arial" charset="0"/>
              </a:defRPr>
            </a:lvl4pPr>
            <a:lvl5pPr marL="2055883" indent="-227542" defTabSz="930996">
              <a:defRPr>
                <a:solidFill>
                  <a:schemeClr val="tx1"/>
                </a:solidFill>
                <a:latin typeface="Arial" charset="0"/>
              </a:defRPr>
            </a:lvl5pPr>
            <a:lvl6pPr marL="2517375" indent="-227542" algn="ctr" defTabSz="930996" eaLnBrk="0" fontAlgn="base" hangingPunct="0">
              <a:spcBef>
                <a:spcPct val="0"/>
              </a:spcBef>
              <a:spcAft>
                <a:spcPct val="0"/>
              </a:spcAft>
              <a:defRPr>
                <a:solidFill>
                  <a:schemeClr val="tx1"/>
                </a:solidFill>
                <a:latin typeface="Arial" charset="0"/>
              </a:defRPr>
            </a:lvl6pPr>
            <a:lvl7pPr marL="2978866" indent="-227542" algn="ctr" defTabSz="930996" eaLnBrk="0" fontAlgn="base" hangingPunct="0">
              <a:spcBef>
                <a:spcPct val="0"/>
              </a:spcBef>
              <a:spcAft>
                <a:spcPct val="0"/>
              </a:spcAft>
              <a:defRPr>
                <a:solidFill>
                  <a:schemeClr val="tx1"/>
                </a:solidFill>
                <a:latin typeface="Arial" charset="0"/>
              </a:defRPr>
            </a:lvl7pPr>
            <a:lvl8pPr marL="3440359" indent="-227542" algn="ctr" defTabSz="930996" eaLnBrk="0" fontAlgn="base" hangingPunct="0">
              <a:spcBef>
                <a:spcPct val="0"/>
              </a:spcBef>
              <a:spcAft>
                <a:spcPct val="0"/>
              </a:spcAft>
              <a:defRPr>
                <a:solidFill>
                  <a:schemeClr val="tx1"/>
                </a:solidFill>
                <a:latin typeface="Arial" charset="0"/>
              </a:defRPr>
            </a:lvl8pPr>
            <a:lvl9pPr marL="3901850" indent="-227542" algn="ctr" defTabSz="930996" eaLnBrk="0" fontAlgn="base" hangingPunct="0">
              <a:spcBef>
                <a:spcPct val="0"/>
              </a:spcBef>
              <a:spcAft>
                <a:spcPct val="0"/>
              </a:spcAft>
              <a:defRPr>
                <a:solidFill>
                  <a:schemeClr val="tx1"/>
                </a:solidFill>
                <a:latin typeface="Arial" charset="0"/>
              </a:defRPr>
            </a:lvl9pPr>
          </a:lstStyle>
          <a:p>
            <a:fld id="{16E8D152-F721-4DAB-A7D1-7FB9E7944C19}" type="slidenum">
              <a:rPr lang="en-US" altLang="en-US" smtClean="0"/>
              <a:pPr/>
              <a:t>131</a:t>
            </a:fld>
            <a:endParaRPr lang="en-US" altLang="en-US" smtClean="0"/>
          </a:p>
        </p:txBody>
      </p:sp>
      <p:sp>
        <p:nvSpPr>
          <p:cNvPr id="147459" name="Rectangle 2"/>
          <p:cNvSpPr>
            <a:spLocks noGrp="1" noRot="1" noChangeAspect="1" noChangeArrowheads="1" noTextEdit="1"/>
          </p:cNvSpPr>
          <p:nvPr>
            <p:ph type="sldImg"/>
          </p:nvPr>
        </p:nvSpPr>
        <p:spPr>
          <a:xfrm>
            <a:off x="1171575" y="687388"/>
            <a:ext cx="4683125" cy="3513137"/>
          </a:xfrm>
          <a:ln/>
        </p:spPr>
      </p:sp>
      <p:sp>
        <p:nvSpPr>
          <p:cNvPr id="147460" name="Rectangle 3"/>
          <p:cNvSpPr>
            <a:spLocks noGrp="1" noChangeArrowheads="1"/>
          </p:cNvSpPr>
          <p:nvPr>
            <p:ph type="body" idx="1"/>
          </p:nvPr>
        </p:nvSpPr>
        <p:spPr>
          <a:xfrm>
            <a:off x="916425" y="4432117"/>
            <a:ext cx="5190392" cy="4201627"/>
          </a:xfrm>
          <a:noFill/>
        </p:spPr>
        <p:txBody>
          <a:bodyPr/>
          <a:lstStyle/>
          <a:p>
            <a:pPr eaLnBrk="1" hangingPunct="1"/>
            <a:endParaRPr lang="en-US" altLang="en-US" sz="16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defTabSz="930798">
              <a:defRPr>
                <a:solidFill>
                  <a:schemeClr val="tx1"/>
                </a:solidFill>
                <a:latin typeface="Arial" charset="0"/>
              </a:defRPr>
            </a:lvl1pPr>
            <a:lvl2pPr marL="741754" indent="-285166" defTabSz="930798">
              <a:defRPr>
                <a:solidFill>
                  <a:schemeClr val="tx1"/>
                </a:solidFill>
                <a:latin typeface="Arial" charset="0"/>
              </a:defRPr>
            </a:lvl2pPr>
            <a:lvl3pPr marL="1142269" indent="-227493" defTabSz="930798">
              <a:defRPr>
                <a:solidFill>
                  <a:schemeClr val="tx1"/>
                </a:solidFill>
                <a:latin typeface="Arial" charset="0"/>
              </a:defRPr>
            </a:lvl3pPr>
            <a:lvl4pPr marL="1598856" indent="-227493" defTabSz="930798">
              <a:defRPr>
                <a:solidFill>
                  <a:schemeClr val="tx1"/>
                </a:solidFill>
                <a:latin typeface="Arial" charset="0"/>
              </a:defRPr>
            </a:lvl4pPr>
            <a:lvl5pPr marL="2055444" indent="-227493" defTabSz="930798">
              <a:defRPr>
                <a:solidFill>
                  <a:schemeClr val="tx1"/>
                </a:solidFill>
                <a:latin typeface="Arial" charset="0"/>
              </a:defRPr>
            </a:lvl5pPr>
            <a:lvl6pPr marL="2516836" indent="-227493" algn="ctr" defTabSz="930798" eaLnBrk="0" fontAlgn="base" hangingPunct="0">
              <a:spcBef>
                <a:spcPct val="0"/>
              </a:spcBef>
              <a:spcAft>
                <a:spcPct val="0"/>
              </a:spcAft>
              <a:defRPr>
                <a:solidFill>
                  <a:schemeClr val="tx1"/>
                </a:solidFill>
                <a:latin typeface="Arial" charset="0"/>
              </a:defRPr>
            </a:lvl6pPr>
            <a:lvl7pPr marL="2978230" indent="-227493" algn="ctr" defTabSz="930798" eaLnBrk="0" fontAlgn="base" hangingPunct="0">
              <a:spcBef>
                <a:spcPct val="0"/>
              </a:spcBef>
              <a:spcAft>
                <a:spcPct val="0"/>
              </a:spcAft>
              <a:defRPr>
                <a:solidFill>
                  <a:schemeClr val="tx1"/>
                </a:solidFill>
                <a:latin typeface="Arial" charset="0"/>
              </a:defRPr>
            </a:lvl7pPr>
            <a:lvl8pPr marL="3439623" indent="-227493" algn="ctr" defTabSz="930798" eaLnBrk="0" fontAlgn="base" hangingPunct="0">
              <a:spcBef>
                <a:spcPct val="0"/>
              </a:spcBef>
              <a:spcAft>
                <a:spcPct val="0"/>
              </a:spcAft>
              <a:defRPr>
                <a:solidFill>
                  <a:schemeClr val="tx1"/>
                </a:solidFill>
                <a:latin typeface="Arial" charset="0"/>
              </a:defRPr>
            </a:lvl8pPr>
            <a:lvl9pPr marL="3901016" indent="-227493" algn="ctr" defTabSz="930798" eaLnBrk="0" fontAlgn="base" hangingPunct="0">
              <a:spcBef>
                <a:spcPct val="0"/>
              </a:spcBef>
              <a:spcAft>
                <a:spcPct val="0"/>
              </a:spcAft>
              <a:defRPr>
                <a:solidFill>
                  <a:schemeClr val="tx1"/>
                </a:solidFill>
                <a:latin typeface="Arial" charset="0"/>
              </a:defRPr>
            </a:lvl9pPr>
          </a:lstStyle>
          <a:p>
            <a:fld id="{852B302F-85D9-433C-B531-20459A6617F5}" type="slidenum">
              <a:rPr lang="en-US" altLang="en-US" smtClean="0"/>
              <a:pPr/>
              <a:t>4</a:t>
            </a:fld>
            <a:endParaRPr lang="en-US" altLang="en-US" dirty="0" smtClean="0"/>
          </a:p>
        </p:txBody>
      </p:sp>
      <p:sp>
        <p:nvSpPr>
          <p:cNvPr id="119811" name="Rectangle 2"/>
          <p:cNvSpPr>
            <a:spLocks noGrp="1" noRot="1" noChangeAspect="1" noChangeArrowheads="1" noTextEdit="1"/>
          </p:cNvSpPr>
          <p:nvPr>
            <p:ph type="sldImg"/>
          </p:nvPr>
        </p:nvSpPr>
        <p:spPr>
          <a:xfrm>
            <a:off x="1169988" y="687388"/>
            <a:ext cx="4686300" cy="3514725"/>
          </a:xfrm>
          <a:ln/>
        </p:spPr>
      </p:sp>
      <p:sp>
        <p:nvSpPr>
          <p:cNvPr id="119812" name="Rectangle 3"/>
          <p:cNvSpPr>
            <a:spLocks noGrp="1" noChangeArrowheads="1"/>
          </p:cNvSpPr>
          <p:nvPr>
            <p:ph type="body" idx="1"/>
          </p:nvPr>
        </p:nvSpPr>
        <p:spPr>
          <a:xfrm>
            <a:off x="916426" y="4432119"/>
            <a:ext cx="5190393" cy="4201627"/>
          </a:xfrm>
          <a:noFill/>
        </p:spPr>
        <p:txBody>
          <a:bodyPr/>
          <a:lstStyle/>
          <a:p>
            <a:r>
              <a:rPr lang="en-US" sz="1200" kern="1200" dirty="0" smtClean="0">
                <a:solidFill>
                  <a:schemeClr val="tx1"/>
                </a:solidFill>
                <a:effectLst/>
                <a:latin typeface="Arial" charset="0"/>
                <a:ea typeface="+mn-ea"/>
                <a:cs typeface="+mn-cs"/>
              </a:rPr>
              <a:t>Our objective is to ensure all staff has an understanding of the Prison Rape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Elimination Act (PREA).  The basics of the PREA law, the U.S. Attorney General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standards, agency policies and our commitment to Zero tolerance and compliance with the law. </a:t>
            </a:r>
            <a:endParaRPr lang="en-US" altLang="en-US" sz="1600"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Public Law 108-79 was signed into law on September 4, 2003.  The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purpose/intent of the this act was to establish a zero tolerance standard for the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incidence of prison rape in the United States.  This law includes, but is not limited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to developing and confinement settings, increasing the accountability of prison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officials who fail to detect, prevent, reduce, and punish prison rape.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law is applicable to all U.S. Prison, Jails, Detention Centers, Community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Corrections, Juvenile Detention, Immigration Detention which means this the law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applies to any agency who detains a person.</a:t>
            </a:r>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5</a:t>
            </a:fld>
            <a:endParaRPr lang="en-US" altLang="en-US"/>
          </a:p>
        </p:txBody>
      </p:sp>
    </p:spTree>
    <p:extLst>
      <p:ext uri="{BB962C8B-B14F-4D97-AF65-F5344CB8AC3E}">
        <p14:creationId xmlns:p14="http://schemas.microsoft.com/office/powerpoint/2010/main" val="742468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 section of the law directed the U.S. Attorney General to promulgate standard for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all confinement settings, which include but is not limited to:  </a:t>
            </a:r>
          </a:p>
          <a:p>
            <a:r>
              <a:rPr lang="en-US" sz="1200" kern="1200" dirty="0" smtClean="0">
                <a:solidFill>
                  <a:schemeClr val="tx1"/>
                </a:solidFill>
                <a:effectLst/>
                <a:latin typeface="Arial" charset="0"/>
                <a:ea typeface="+mn-ea"/>
                <a:cs typeface="+mn-cs"/>
              </a:rPr>
              <a:t> </a:t>
            </a:r>
          </a:p>
          <a:p>
            <a:pPr lvl="0"/>
            <a:r>
              <a:rPr lang="en-US" sz="1200" kern="1200" dirty="0" smtClean="0">
                <a:solidFill>
                  <a:schemeClr val="tx1"/>
                </a:solidFill>
                <a:effectLst/>
                <a:latin typeface="Arial" charset="0"/>
                <a:ea typeface="+mn-ea"/>
                <a:cs typeface="+mn-cs"/>
              </a:rPr>
              <a:t>State prisons</a:t>
            </a:r>
          </a:p>
          <a:p>
            <a:pPr lvl="0"/>
            <a:r>
              <a:rPr lang="en-US" sz="1200" kern="1200" dirty="0" smtClean="0">
                <a:solidFill>
                  <a:schemeClr val="tx1"/>
                </a:solidFill>
                <a:effectLst/>
                <a:latin typeface="Arial" charset="0"/>
                <a:ea typeface="+mn-ea"/>
                <a:cs typeface="+mn-cs"/>
              </a:rPr>
              <a:t>contract prison corporations</a:t>
            </a:r>
          </a:p>
          <a:p>
            <a:pPr lvl="0"/>
            <a:r>
              <a:rPr lang="en-US" sz="1200" kern="1200" dirty="0" smtClean="0">
                <a:solidFill>
                  <a:schemeClr val="tx1"/>
                </a:solidFill>
                <a:effectLst/>
                <a:latin typeface="Arial" charset="0"/>
                <a:ea typeface="+mn-ea"/>
                <a:cs typeface="+mn-cs"/>
              </a:rPr>
              <a:t>city and county jails</a:t>
            </a:r>
          </a:p>
          <a:p>
            <a:pPr lvl="0"/>
            <a:r>
              <a:rPr lang="en-US" sz="1200" kern="1200" dirty="0" smtClean="0">
                <a:solidFill>
                  <a:schemeClr val="tx1"/>
                </a:solidFill>
                <a:effectLst/>
                <a:latin typeface="Arial" charset="0"/>
                <a:ea typeface="+mn-ea"/>
                <a:cs typeface="+mn-cs"/>
              </a:rPr>
              <a:t>police lock-ups</a:t>
            </a:r>
          </a:p>
          <a:p>
            <a:pPr lvl="0"/>
            <a:r>
              <a:rPr lang="en-US" sz="1200" kern="1200" dirty="0" smtClean="0">
                <a:solidFill>
                  <a:schemeClr val="tx1"/>
                </a:solidFill>
                <a:effectLst/>
                <a:latin typeface="Arial" charset="0"/>
                <a:ea typeface="+mn-ea"/>
                <a:cs typeface="+mn-cs"/>
              </a:rPr>
              <a:t>juvenile facilities</a:t>
            </a:r>
          </a:p>
          <a:p>
            <a:r>
              <a:rPr lang="en-US" sz="1200" kern="1200" dirty="0" smtClean="0">
                <a:solidFill>
                  <a:schemeClr val="tx1"/>
                </a:solidFill>
                <a:effectLst/>
                <a:latin typeface="Arial" charset="0"/>
                <a:ea typeface="+mn-ea"/>
                <a:cs typeface="+mn-cs"/>
              </a:rPr>
              <a:t>Federal prisons to include Military brigs/jails.</a:t>
            </a:r>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6</a:t>
            </a:fld>
            <a:endParaRPr lang="en-US" altLang="en-US"/>
          </a:p>
        </p:txBody>
      </p:sp>
    </p:spTree>
    <p:extLst>
      <p:ext uri="{BB962C8B-B14F-4D97-AF65-F5344CB8AC3E}">
        <p14:creationId xmlns:p14="http://schemas.microsoft.com/office/powerpoint/2010/main" val="128184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May 16, 2012 the U.S. Attorney General signed the rule for the PREA mandated standards.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May 17, 2012, President Obama directed “all agencies with federal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confinement facilities that are not already subject to the Department of Justice’s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final rule” to develop rules or procedures that comply with PREA standards.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June 20, 2012 the mandated standards were entered into the Federal Register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and beginning August 20, 2012 the 1 year clock started.  What this meant, was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states had become compliant or provide documentation they were working on and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making an effort towards compliance with the mandated standards.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August 20, 2013 states had 1 year to have 1/3 of their facilities audited by </a:t>
            </a:r>
          </a:p>
          <a:p>
            <a:r>
              <a:rPr lang="en-US" sz="1200" kern="1200" dirty="0" smtClean="0">
                <a:solidFill>
                  <a:schemeClr val="tx1"/>
                </a:solidFill>
                <a:effectLst/>
                <a:latin typeface="Arial" charset="0"/>
                <a:ea typeface="+mn-ea"/>
                <a:cs typeface="+mn-cs"/>
              </a:rPr>
              <a:t>August 20, 2014.  Nevada Department of Corrections had 2 months to prepare for our first official audit.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Currently there are 43 standards with over 200 subsections, of those standards.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Our agency is required to comply with all applicable standards and subsections.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Meeting compliance includes review of Administrative Regulations, Nevada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Revised Statutes, contracts, institution operational procedures, medical directives,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post orders and the list goes on.  In addition to procedures, we need to show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proof of practice which is training for staff, inmate education review of physical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plant, staff following procedure.  This is constant and ever changing, it is like a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working document; there is no end. </a:t>
            </a:r>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7</a:t>
            </a:fld>
            <a:endParaRPr lang="en-US" altLang="en-US"/>
          </a:p>
        </p:txBody>
      </p:sp>
    </p:spTree>
    <p:extLst>
      <p:ext uri="{BB962C8B-B14F-4D97-AF65-F5344CB8AC3E}">
        <p14:creationId xmlns:p14="http://schemas.microsoft.com/office/powerpoint/2010/main" val="424043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How do the PREA standards impact your job?  First and foremost regardless of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“PREA” which is just an acronym, it all comes down to safety and security for the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inmates, institution and staff.  PREA has improved and enhanced our agency by </a:t>
            </a:r>
          </a:p>
          <a:p>
            <a:r>
              <a:rPr lang="en-US" sz="1200" kern="1200" dirty="0" smtClean="0">
                <a:solidFill>
                  <a:schemeClr val="tx1"/>
                </a:solidFill>
                <a:effectLst/>
                <a:latin typeface="Arial" charset="0"/>
                <a:ea typeface="+mn-ea"/>
                <a:cs typeface="+mn-cs"/>
              </a:rPr>
              <a:t>promoting good operational practices regarding safety and security.  For example,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standards give direction on policy and procedures for classification, investigations,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guidance for staff who may be a first responder.   Staff training provided additional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guidance and knowledge which has helped our agency not just for sexual abuse and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harassment allegations but how we respond to any incident. </a:t>
            </a:r>
          </a:p>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8</a:t>
            </a:fld>
            <a:endParaRPr lang="en-US" altLang="en-US"/>
          </a:p>
        </p:txBody>
      </p:sp>
    </p:spTree>
    <p:extLst>
      <p:ext uri="{BB962C8B-B14F-4D97-AF65-F5344CB8AC3E}">
        <p14:creationId xmlns:p14="http://schemas.microsoft.com/office/powerpoint/2010/main" val="536617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As discussed previously, the PREA standards require our agency to have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independent PREA audits of 1/3 of our facilities/institutions annually.  That is 6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facilities which will need to be audited every year.  Institutions will however, only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be audited once during the 3 year cycle.</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first PREA audit cycle began August 20, 2013 and ended August 19,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2016.  NDOC has successfully met compliance with all standards of the PREA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audit and we only went into corrective action during the 2</a:t>
            </a:r>
            <a:r>
              <a:rPr lang="en-US" sz="1200" kern="1200" baseline="30000" dirty="0" smtClean="0">
                <a:solidFill>
                  <a:schemeClr val="tx1"/>
                </a:solidFill>
                <a:effectLst/>
                <a:latin typeface="Arial" charset="0"/>
                <a:ea typeface="+mn-ea"/>
                <a:cs typeface="+mn-cs"/>
              </a:rPr>
              <a:t>nd</a:t>
            </a:r>
            <a:r>
              <a:rPr lang="en-US" sz="1200" kern="1200" dirty="0" smtClean="0">
                <a:solidFill>
                  <a:schemeClr val="tx1"/>
                </a:solidFill>
                <a:effectLst/>
                <a:latin typeface="Arial" charset="0"/>
                <a:ea typeface="+mn-ea"/>
                <a:cs typeface="+mn-cs"/>
              </a:rPr>
              <a:t> round and we were only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 corrective action for a few months and corrected what was needed.</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second cycle of PREA audits began on August 20, 2016 and will go thru August 19, 2019.</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Standards impact every division within the agency, not just institutions and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custody staff.  Again, the entire agency is impacted, if one element in any area does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not meet compliance the AGENCY is non-compliant.</a:t>
            </a:r>
          </a:p>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9</a:t>
            </a:fld>
            <a:endParaRPr lang="en-US" altLang="en-US"/>
          </a:p>
        </p:txBody>
      </p:sp>
    </p:spTree>
    <p:extLst>
      <p:ext uri="{BB962C8B-B14F-4D97-AF65-F5344CB8AC3E}">
        <p14:creationId xmlns:p14="http://schemas.microsoft.com/office/powerpoint/2010/main" val="3367599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Standard 115.31 requires agencies to train ALL employees who MAY have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contact with inmates on:</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Zero tolerance policy for sexual abuse and sexual harassment</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Staff –  how to fulfill your responsibilities under PREA agency policy and procedures</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Inmates rights to be free from sexual abuse and harassment</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The right of inmates &amp; employees to be free from retaliation for reporting sexual abuse and sexual harassment</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The dynamics of sexual abuse and sexual harassment in confinement</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Common reactions of sexual abuse and sexual harassment victims</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How to detect and respond to signs of threatened and actual sexual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abuse.</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How to avoid inappropriate relationships with inmates</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How to communicate effectively and professionally with LGBTI/conforming and nonconforming inmates</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pPr lvl="1"/>
            <a:r>
              <a:rPr lang="en-US" sz="1200" kern="1200" dirty="0" smtClean="0">
                <a:solidFill>
                  <a:schemeClr val="tx1"/>
                </a:solidFill>
                <a:effectLst/>
                <a:latin typeface="Arial" charset="0"/>
                <a:ea typeface="+mn-ea"/>
                <a:cs typeface="+mn-cs"/>
              </a:rPr>
              <a:t>How to comply with relevant laws related to mandatory reporting</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It important for all staff to understand this training regardless of where they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are working within the agency.  At times staff working in an administration area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feel they may not need to know this or it isn’t applicable to them.  Anytime a phone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call or letter could come in with a report/allegation, so it is important for staff to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understand their responsibilities.  We have also had staff in these area’s develop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“relationships” with an inmate and we need to know what to look for and how to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 </a:t>
            </a:r>
            <a:endParaRPr lang="en-US" sz="105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report.</a:t>
            </a:r>
            <a:endParaRPr lang="en-US" sz="105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11</a:t>
            </a:fld>
            <a:endParaRPr lang="en-US" altLang="en-US"/>
          </a:p>
        </p:txBody>
      </p:sp>
    </p:spTree>
    <p:extLst>
      <p:ext uri="{BB962C8B-B14F-4D97-AF65-F5344CB8AC3E}">
        <p14:creationId xmlns:p14="http://schemas.microsoft.com/office/powerpoint/2010/main" val="228070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“The Department of Corrections has a Zero Tolerance policy for any form of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sexual misconduct to include staff/contractor/or volunteer on inmate or inmate on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inmate sexual harassment, sexual assault, sexual abusive contact and consensual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sex.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Any staff member/contractor/volunteer who engages in, fails to report, or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knowingly condones sexual harassment or sexual contact with or between inmates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shall be subject to disciplinary action and may be subject to criminal prosecution.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Department shall take a proactive approach regarding the prevention,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detection, response and punishment of any type of sexual contact.”</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NDOC zero tolerance policy statement exceeds the U.S. Attorney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General standards as Nevada do not condone or allow inmates to engage in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willing/consensual sexual relationships.  Nevada is the only State who can criminal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prosecute inmates for engaging in a sexual relationship as well as internal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discipline.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This can be confusing for some, PREA violations are sexual abuse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(unwilling/unwanted) and sexual harassment.  NDOC will discipline inmates for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“consensual” (determined by supervisors) however these actions are not tracked and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reported for PREA violations.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All allegations, reports or staff witness of a sexual act will be responded to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initially as a sexual abuse, it is the institutional supervisor’s responsibility to initiate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PREA protocols to determine if it is a PREA violation or sexual activity as defined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by AR 707 inmate discipline.</a:t>
            </a:r>
          </a:p>
          <a:p>
            <a:endParaRPr lang="en-US" dirty="0"/>
          </a:p>
        </p:txBody>
      </p:sp>
      <p:sp>
        <p:nvSpPr>
          <p:cNvPr id="4" name="Slide Number Placeholder 3"/>
          <p:cNvSpPr>
            <a:spLocks noGrp="1"/>
          </p:cNvSpPr>
          <p:nvPr>
            <p:ph type="sldNum" sz="quarter" idx="10"/>
          </p:nvPr>
        </p:nvSpPr>
        <p:spPr/>
        <p:txBody>
          <a:bodyPr/>
          <a:lstStyle/>
          <a:p>
            <a:pPr>
              <a:defRPr/>
            </a:pPr>
            <a:fld id="{C3D9BDF3-2B6F-4046-A4C7-06BE859C963E}" type="slidenum">
              <a:rPr lang="en-US" altLang="en-US" smtClean="0"/>
              <a:pPr>
                <a:defRPr/>
              </a:pPr>
              <a:t>13</a:t>
            </a:fld>
            <a:endParaRPr lang="en-US" altLang="en-US"/>
          </a:p>
        </p:txBody>
      </p:sp>
    </p:spTree>
    <p:extLst>
      <p:ext uri="{BB962C8B-B14F-4D97-AF65-F5344CB8AC3E}">
        <p14:creationId xmlns:p14="http://schemas.microsoft.com/office/powerpoint/2010/main" val="266851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AC19A5E-35D2-4B10-BE7E-76454C83B37A}" type="slidenum">
              <a:rPr lang="en-US" altLang="en-US" smtClean="0"/>
              <a:pPr>
                <a:defRPr/>
              </a:pPr>
              <a:t>‹#›</a:t>
            </a:fld>
            <a:endParaRPr lang="en-US" altLang="en-US"/>
          </a:p>
        </p:txBody>
      </p:sp>
    </p:spTree>
    <p:extLst>
      <p:ext uri="{BB962C8B-B14F-4D97-AF65-F5344CB8AC3E}">
        <p14:creationId xmlns:p14="http://schemas.microsoft.com/office/powerpoint/2010/main" val="318718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93B36E4-74DB-4E2A-B571-15429C5C0765}" type="slidenum">
              <a:rPr lang="en-US" altLang="en-US" smtClean="0"/>
              <a:pPr>
                <a:defRPr/>
              </a:pPr>
              <a:t>‹#›</a:t>
            </a:fld>
            <a:endParaRPr lang="en-US" altLang="en-US"/>
          </a:p>
        </p:txBody>
      </p:sp>
    </p:spTree>
    <p:extLst>
      <p:ext uri="{BB962C8B-B14F-4D97-AF65-F5344CB8AC3E}">
        <p14:creationId xmlns:p14="http://schemas.microsoft.com/office/powerpoint/2010/main" val="160664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AE3161E-98A5-43B0-89E4-1B7C2A2AAD1D}" type="slidenum">
              <a:rPr lang="en-US" altLang="en-US" smtClean="0"/>
              <a:pPr>
                <a:defRPr/>
              </a:pPr>
              <a:t>‹#›</a:t>
            </a:fld>
            <a:endParaRPr lang="en-US" altLang="en-US"/>
          </a:p>
        </p:txBody>
      </p:sp>
    </p:spTree>
    <p:extLst>
      <p:ext uri="{BB962C8B-B14F-4D97-AF65-F5344CB8AC3E}">
        <p14:creationId xmlns:p14="http://schemas.microsoft.com/office/powerpoint/2010/main" val="2037218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9388ABDA-34A4-40FE-8B27-C3A07BD1E979}" type="slidenum">
              <a:rPr lang="en-US" altLang="en-US"/>
              <a:pPr>
                <a:defRPr/>
              </a:pPr>
              <a:t>‹#›</a:t>
            </a:fld>
            <a:endParaRPr lang="en-US" altLang="en-US"/>
          </a:p>
        </p:txBody>
      </p:sp>
    </p:spTree>
    <p:extLst>
      <p:ext uri="{BB962C8B-B14F-4D97-AF65-F5344CB8AC3E}">
        <p14:creationId xmlns:p14="http://schemas.microsoft.com/office/powerpoint/2010/main" val="3532711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p>
        </p:txBody>
      </p:sp>
      <p:sp>
        <p:nvSpPr>
          <p:cNvPr id="7" name="Footer Placeholder 2"/>
          <p:cNvSpPr>
            <a:spLocks noGrp="1"/>
          </p:cNvSpPr>
          <p:nvPr>
            <p:ph type="ftr" sz="quarter" idx="11"/>
          </p:nvPr>
        </p:nvSpPr>
        <p:spPr/>
        <p:txBody>
          <a:bodyPr/>
          <a:lstStyle>
            <a:lvl1pPr>
              <a:defRPr/>
            </a:lvl1pPr>
          </a:lstStyle>
          <a:p>
            <a:pPr>
              <a:defRPr/>
            </a:pPr>
            <a:endParaRPr lang="en-US" altLang="en-US"/>
          </a:p>
        </p:txBody>
      </p:sp>
      <p:sp>
        <p:nvSpPr>
          <p:cNvPr id="8" name="Slide Number Placeholder 22"/>
          <p:cNvSpPr>
            <a:spLocks noGrp="1"/>
          </p:cNvSpPr>
          <p:nvPr>
            <p:ph type="sldNum" sz="quarter" idx="12"/>
          </p:nvPr>
        </p:nvSpPr>
        <p:spPr/>
        <p:txBody>
          <a:bodyPr/>
          <a:lstStyle>
            <a:lvl1pPr>
              <a:defRPr/>
            </a:lvl1pPr>
          </a:lstStyle>
          <a:p>
            <a:pPr>
              <a:defRPr/>
            </a:pPr>
            <a:fld id="{2F5B79EA-41DA-4F86-97E1-BD350B0957D4}" type="slidenum">
              <a:rPr lang="en-US" altLang="en-US"/>
              <a:pPr>
                <a:defRPr/>
              </a:pPr>
              <a:t>‹#›</a:t>
            </a:fld>
            <a:endParaRPr lang="en-US" altLang="en-US"/>
          </a:p>
        </p:txBody>
      </p:sp>
    </p:spTree>
    <p:extLst>
      <p:ext uri="{BB962C8B-B14F-4D97-AF65-F5344CB8AC3E}">
        <p14:creationId xmlns:p14="http://schemas.microsoft.com/office/powerpoint/2010/main" val="1403691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AAC19A5E-35D2-4B10-BE7E-76454C83B37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1295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967844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7A80A4FB-CE7C-47D0-B6B0-5D74A8B72AC4}"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589903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AB80E350-4BC8-4711-83C6-AF05098C0CF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483330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0070C0">
                  <a:tint val="75000"/>
                </a:srgbClr>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9" name="Slide Number Placeholder 8"/>
          <p:cNvSpPr>
            <a:spLocks noGrp="1"/>
          </p:cNvSpPr>
          <p:nvPr>
            <p:ph type="sldNum" sz="quarter" idx="12"/>
          </p:nvPr>
        </p:nvSpPr>
        <p:spPr/>
        <p:txBody>
          <a:bodyPr/>
          <a:lstStyle/>
          <a:p>
            <a:pPr>
              <a:defRPr/>
            </a:pPr>
            <a:fld id="{538EB7DB-6224-4849-8841-784AEB52BE3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266872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0070C0">
                  <a:tint val="75000"/>
                </a:srgbClr>
              </a:solidFill>
            </a:endParaRPr>
          </a:p>
        </p:txBody>
      </p:sp>
      <p:sp>
        <p:nvSpPr>
          <p:cNvPr id="4" name="Footer Placeholder 3"/>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5" name="Slide Number Placeholder 4"/>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01283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25DB1718-BF20-4CAD-B0E3-16B923C427AC}" type="slidenum">
              <a:rPr lang="en-US" altLang="en-US" smtClean="0"/>
              <a:pPr>
                <a:defRPr/>
              </a:pPr>
              <a:t>‹#›</a:t>
            </a:fld>
            <a:endParaRPr lang="en-US" altLang="en-US"/>
          </a:p>
        </p:txBody>
      </p:sp>
    </p:spTree>
    <p:extLst>
      <p:ext uri="{BB962C8B-B14F-4D97-AF65-F5344CB8AC3E}">
        <p14:creationId xmlns:p14="http://schemas.microsoft.com/office/powerpoint/2010/main" val="250934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70C0">
                  <a:tint val="75000"/>
                </a:srgbClr>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4" name="Slide Number Placeholder 3"/>
          <p:cNvSpPr>
            <a:spLocks noGrp="1"/>
          </p:cNvSpPr>
          <p:nvPr>
            <p:ph type="sldNum" sz="quarter" idx="12"/>
          </p:nvPr>
        </p:nvSpPr>
        <p:spPr/>
        <p:txBody>
          <a:bodyPr/>
          <a:lstStyle/>
          <a:p>
            <a:pPr>
              <a:defRPr/>
            </a:pPr>
            <a:fld id="{EE592DD9-1C04-44B9-94B3-1FD56A2C943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204600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D7B59575-8A99-4A6D-A752-E2AD663CEED2}"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616836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17625807-83A6-4F1E-980B-1160C305F73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7269601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693B36E4-74DB-4E2A-B571-15429C5C076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293196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CAE3161E-98A5-43B0-89E4-1B7C2A2AAD1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653085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9388ABDA-34A4-40FE-8B27-C3A07BD1E979}"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600468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8" name="Slide Number Placeholder 22"/>
          <p:cNvSpPr>
            <a:spLocks noGrp="1"/>
          </p:cNvSpPr>
          <p:nvPr>
            <p:ph type="sldNum" sz="quarter" idx="12"/>
          </p:nvPr>
        </p:nvSpPr>
        <p:spPr/>
        <p:txBody>
          <a:bodyPr/>
          <a:lstStyle>
            <a:lvl1pPr>
              <a:defRPr/>
            </a:lvl1pPr>
          </a:lstStyle>
          <a:p>
            <a:pPr>
              <a:defRPr/>
            </a:pPr>
            <a:fld id="{2F5B79EA-41DA-4F86-97E1-BD350B0957D4}"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05133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AAC19A5E-35D2-4B10-BE7E-76454C83B37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023675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59349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7A80A4FB-CE7C-47D0-B6B0-5D74A8B72AC4}"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80125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A80A4FB-CE7C-47D0-B6B0-5D74A8B72AC4}" type="slidenum">
              <a:rPr lang="en-US" altLang="en-US" smtClean="0"/>
              <a:pPr>
                <a:defRPr/>
              </a:pPr>
              <a:t>‹#›</a:t>
            </a:fld>
            <a:endParaRPr lang="en-US" altLang="en-US"/>
          </a:p>
        </p:txBody>
      </p:sp>
    </p:spTree>
    <p:extLst>
      <p:ext uri="{BB962C8B-B14F-4D97-AF65-F5344CB8AC3E}">
        <p14:creationId xmlns:p14="http://schemas.microsoft.com/office/powerpoint/2010/main" val="10834466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AB80E350-4BC8-4711-83C6-AF05098C0CF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2423093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0070C0">
                  <a:tint val="75000"/>
                </a:srgbClr>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9" name="Slide Number Placeholder 8"/>
          <p:cNvSpPr>
            <a:spLocks noGrp="1"/>
          </p:cNvSpPr>
          <p:nvPr>
            <p:ph type="sldNum" sz="quarter" idx="12"/>
          </p:nvPr>
        </p:nvSpPr>
        <p:spPr/>
        <p:txBody>
          <a:bodyPr/>
          <a:lstStyle/>
          <a:p>
            <a:pPr>
              <a:defRPr/>
            </a:pPr>
            <a:fld id="{538EB7DB-6224-4849-8841-784AEB52BE3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861858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0070C0">
                  <a:tint val="75000"/>
                </a:srgbClr>
              </a:solidFill>
            </a:endParaRPr>
          </a:p>
        </p:txBody>
      </p:sp>
      <p:sp>
        <p:nvSpPr>
          <p:cNvPr id="4" name="Footer Placeholder 3"/>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5" name="Slide Number Placeholder 4"/>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0478288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70C0">
                  <a:tint val="75000"/>
                </a:srgbClr>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4" name="Slide Number Placeholder 3"/>
          <p:cNvSpPr>
            <a:spLocks noGrp="1"/>
          </p:cNvSpPr>
          <p:nvPr>
            <p:ph type="sldNum" sz="quarter" idx="12"/>
          </p:nvPr>
        </p:nvSpPr>
        <p:spPr/>
        <p:txBody>
          <a:bodyPr/>
          <a:lstStyle/>
          <a:p>
            <a:pPr>
              <a:defRPr/>
            </a:pPr>
            <a:fld id="{EE592DD9-1C04-44B9-94B3-1FD56A2C943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8994092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D7B59575-8A99-4A6D-A752-E2AD663CEED2}"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005011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17625807-83A6-4F1E-980B-1160C305F73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760033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693B36E4-74DB-4E2A-B571-15429C5C076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028321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CAE3161E-98A5-43B0-89E4-1B7C2A2AAD1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3445812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9388ABDA-34A4-40FE-8B27-C3A07BD1E979}"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612671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8" name="Slide Number Placeholder 22"/>
          <p:cNvSpPr>
            <a:spLocks noGrp="1"/>
          </p:cNvSpPr>
          <p:nvPr>
            <p:ph type="sldNum" sz="quarter" idx="12"/>
          </p:nvPr>
        </p:nvSpPr>
        <p:spPr/>
        <p:txBody>
          <a:bodyPr/>
          <a:lstStyle>
            <a:lvl1pPr>
              <a:defRPr/>
            </a:lvl1pPr>
          </a:lstStyle>
          <a:p>
            <a:pPr>
              <a:defRPr/>
            </a:pPr>
            <a:fld id="{2F5B79EA-41DA-4F86-97E1-BD350B0957D4}"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108781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B80E350-4BC8-4711-83C6-AF05098C0CFD}" type="slidenum">
              <a:rPr lang="en-US" altLang="en-US" smtClean="0"/>
              <a:pPr>
                <a:defRPr/>
              </a:pPr>
              <a:t>‹#›</a:t>
            </a:fld>
            <a:endParaRPr lang="en-US" altLang="en-US"/>
          </a:p>
        </p:txBody>
      </p:sp>
    </p:spTree>
    <p:extLst>
      <p:ext uri="{BB962C8B-B14F-4D97-AF65-F5344CB8AC3E}">
        <p14:creationId xmlns:p14="http://schemas.microsoft.com/office/powerpoint/2010/main" val="2183156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AAC19A5E-35D2-4B10-BE7E-76454C83B37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080741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872303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7A80A4FB-CE7C-47D0-B6B0-5D74A8B72AC4}"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086912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AB80E350-4BC8-4711-83C6-AF05098C0CF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952417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0070C0">
                  <a:tint val="75000"/>
                </a:srgbClr>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9" name="Slide Number Placeholder 8"/>
          <p:cNvSpPr>
            <a:spLocks noGrp="1"/>
          </p:cNvSpPr>
          <p:nvPr>
            <p:ph type="sldNum" sz="quarter" idx="12"/>
          </p:nvPr>
        </p:nvSpPr>
        <p:spPr/>
        <p:txBody>
          <a:bodyPr/>
          <a:lstStyle/>
          <a:p>
            <a:pPr>
              <a:defRPr/>
            </a:pPr>
            <a:fld id="{538EB7DB-6224-4849-8841-784AEB52BE3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9021120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0070C0">
                  <a:tint val="75000"/>
                </a:srgbClr>
              </a:solidFill>
            </a:endParaRPr>
          </a:p>
        </p:txBody>
      </p:sp>
      <p:sp>
        <p:nvSpPr>
          <p:cNvPr id="4" name="Footer Placeholder 3"/>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5" name="Slide Number Placeholder 4"/>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493667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70C0">
                  <a:tint val="75000"/>
                </a:srgbClr>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4" name="Slide Number Placeholder 3"/>
          <p:cNvSpPr>
            <a:spLocks noGrp="1"/>
          </p:cNvSpPr>
          <p:nvPr>
            <p:ph type="sldNum" sz="quarter" idx="12"/>
          </p:nvPr>
        </p:nvSpPr>
        <p:spPr/>
        <p:txBody>
          <a:bodyPr/>
          <a:lstStyle/>
          <a:p>
            <a:pPr>
              <a:defRPr/>
            </a:pPr>
            <a:fld id="{EE592DD9-1C04-44B9-94B3-1FD56A2C943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64431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D7B59575-8A99-4A6D-A752-E2AD663CEED2}"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8364172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17625807-83A6-4F1E-980B-1160C305F73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1290141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693B36E4-74DB-4E2A-B571-15429C5C076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78841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538EB7DB-6224-4849-8841-784AEB52BE37}" type="slidenum">
              <a:rPr lang="en-US" altLang="en-US" smtClean="0"/>
              <a:pPr>
                <a:defRPr/>
              </a:pPr>
              <a:t>‹#›</a:t>
            </a:fld>
            <a:endParaRPr lang="en-US" altLang="en-US"/>
          </a:p>
        </p:txBody>
      </p:sp>
    </p:spTree>
    <p:extLst>
      <p:ext uri="{BB962C8B-B14F-4D97-AF65-F5344CB8AC3E}">
        <p14:creationId xmlns:p14="http://schemas.microsoft.com/office/powerpoint/2010/main" val="32278946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CAE3161E-98A5-43B0-89E4-1B7C2A2AAD1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9504591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9388ABDA-34A4-40FE-8B27-C3A07BD1E979}"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797233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8" name="Slide Number Placeholder 22"/>
          <p:cNvSpPr>
            <a:spLocks noGrp="1"/>
          </p:cNvSpPr>
          <p:nvPr>
            <p:ph type="sldNum" sz="quarter" idx="12"/>
          </p:nvPr>
        </p:nvSpPr>
        <p:spPr/>
        <p:txBody>
          <a:bodyPr/>
          <a:lstStyle>
            <a:lvl1pPr>
              <a:defRPr/>
            </a:lvl1pPr>
          </a:lstStyle>
          <a:p>
            <a:pPr>
              <a:defRPr/>
            </a:pPr>
            <a:fld id="{2F5B79EA-41DA-4F86-97E1-BD350B0957D4}"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2819866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AAC19A5E-35D2-4B10-BE7E-76454C83B37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1477094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8357580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7A80A4FB-CE7C-47D0-B6B0-5D74A8B72AC4}"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797074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AB80E350-4BC8-4711-83C6-AF05098C0CF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6019201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0070C0">
                  <a:tint val="75000"/>
                </a:srgbClr>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9" name="Slide Number Placeholder 8"/>
          <p:cNvSpPr>
            <a:spLocks noGrp="1"/>
          </p:cNvSpPr>
          <p:nvPr>
            <p:ph type="sldNum" sz="quarter" idx="12"/>
          </p:nvPr>
        </p:nvSpPr>
        <p:spPr/>
        <p:txBody>
          <a:bodyPr/>
          <a:lstStyle/>
          <a:p>
            <a:pPr>
              <a:defRPr/>
            </a:pPr>
            <a:fld id="{538EB7DB-6224-4849-8841-784AEB52BE3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680175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0070C0">
                  <a:tint val="75000"/>
                </a:srgbClr>
              </a:solidFill>
            </a:endParaRPr>
          </a:p>
        </p:txBody>
      </p:sp>
      <p:sp>
        <p:nvSpPr>
          <p:cNvPr id="4" name="Footer Placeholder 3"/>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5" name="Slide Number Placeholder 4"/>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2932912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70C0">
                  <a:tint val="75000"/>
                </a:srgbClr>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4" name="Slide Number Placeholder 3"/>
          <p:cNvSpPr>
            <a:spLocks noGrp="1"/>
          </p:cNvSpPr>
          <p:nvPr>
            <p:ph type="sldNum" sz="quarter" idx="12"/>
          </p:nvPr>
        </p:nvSpPr>
        <p:spPr/>
        <p:txBody>
          <a:bodyPr/>
          <a:lstStyle/>
          <a:p>
            <a:pPr>
              <a:defRPr/>
            </a:pPr>
            <a:fld id="{EE592DD9-1C04-44B9-94B3-1FD56A2C943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65381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DB0A294C-1E8F-448E-A355-A7C95814DD47}" type="slidenum">
              <a:rPr lang="en-US" altLang="en-US" smtClean="0"/>
              <a:pPr>
                <a:defRPr/>
              </a:pPr>
              <a:t>‹#›</a:t>
            </a:fld>
            <a:endParaRPr lang="en-US" altLang="en-US"/>
          </a:p>
        </p:txBody>
      </p:sp>
    </p:spTree>
    <p:extLst>
      <p:ext uri="{BB962C8B-B14F-4D97-AF65-F5344CB8AC3E}">
        <p14:creationId xmlns:p14="http://schemas.microsoft.com/office/powerpoint/2010/main" val="2628193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D7B59575-8A99-4A6D-A752-E2AD663CEED2}"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5469923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17625807-83A6-4F1E-980B-1160C305F73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556961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693B36E4-74DB-4E2A-B571-15429C5C076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5623144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CAE3161E-98A5-43B0-89E4-1B7C2A2AAD1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740750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9388ABDA-34A4-40FE-8B27-C3A07BD1E979}"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434615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8" name="Slide Number Placeholder 22"/>
          <p:cNvSpPr>
            <a:spLocks noGrp="1"/>
          </p:cNvSpPr>
          <p:nvPr>
            <p:ph type="sldNum" sz="quarter" idx="12"/>
          </p:nvPr>
        </p:nvSpPr>
        <p:spPr/>
        <p:txBody>
          <a:bodyPr/>
          <a:lstStyle>
            <a:lvl1pPr>
              <a:defRPr/>
            </a:lvl1pPr>
          </a:lstStyle>
          <a:p>
            <a:pPr>
              <a:defRPr/>
            </a:pPr>
            <a:fld id="{2F5B79EA-41DA-4F86-97E1-BD350B0957D4}"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813401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AAC19A5E-35D2-4B10-BE7E-76454C83B37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053074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045309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7A80A4FB-CE7C-47D0-B6B0-5D74A8B72AC4}"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708955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AB80E350-4BC8-4711-83C6-AF05098C0CF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0931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E592DD9-1C04-44B9-94B3-1FD56A2C9435}" type="slidenum">
              <a:rPr lang="en-US" altLang="en-US" smtClean="0"/>
              <a:pPr>
                <a:defRPr/>
              </a:pPr>
              <a:t>‹#›</a:t>
            </a:fld>
            <a:endParaRPr lang="en-US" altLang="en-US"/>
          </a:p>
        </p:txBody>
      </p:sp>
    </p:spTree>
    <p:extLst>
      <p:ext uri="{BB962C8B-B14F-4D97-AF65-F5344CB8AC3E}">
        <p14:creationId xmlns:p14="http://schemas.microsoft.com/office/powerpoint/2010/main" val="5002228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ltLang="en-US">
              <a:solidFill>
                <a:srgbClr val="0070C0">
                  <a:tint val="75000"/>
                </a:srgbClr>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9" name="Slide Number Placeholder 8"/>
          <p:cNvSpPr>
            <a:spLocks noGrp="1"/>
          </p:cNvSpPr>
          <p:nvPr>
            <p:ph type="sldNum" sz="quarter" idx="12"/>
          </p:nvPr>
        </p:nvSpPr>
        <p:spPr/>
        <p:txBody>
          <a:bodyPr/>
          <a:lstStyle/>
          <a:p>
            <a:pPr>
              <a:defRPr/>
            </a:pPr>
            <a:fld id="{538EB7DB-6224-4849-8841-784AEB52BE3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17357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ltLang="en-US">
              <a:solidFill>
                <a:srgbClr val="0070C0">
                  <a:tint val="75000"/>
                </a:srgbClr>
              </a:solidFill>
            </a:endParaRPr>
          </a:p>
        </p:txBody>
      </p:sp>
      <p:sp>
        <p:nvSpPr>
          <p:cNvPr id="4" name="Footer Placeholder 3"/>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5" name="Slide Number Placeholder 4"/>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2310070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70C0">
                  <a:tint val="75000"/>
                </a:srgbClr>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4" name="Slide Number Placeholder 3"/>
          <p:cNvSpPr>
            <a:spLocks noGrp="1"/>
          </p:cNvSpPr>
          <p:nvPr>
            <p:ph type="sldNum" sz="quarter" idx="12"/>
          </p:nvPr>
        </p:nvSpPr>
        <p:spPr/>
        <p:txBody>
          <a:bodyPr/>
          <a:lstStyle/>
          <a:p>
            <a:pPr>
              <a:defRPr/>
            </a:pPr>
            <a:fld id="{EE592DD9-1C04-44B9-94B3-1FD56A2C943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5264322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D7B59575-8A99-4A6D-A752-E2AD663CEED2}"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2629194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solidFill>
                <a:srgbClr val="0070C0">
                  <a:tint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7" name="Slide Number Placeholder 6"/>
          <p:cNvSpPr>
            <a:spLocks noGrp="1"/>
          </p:cNvSpPr>
          <p:nvPr>
            <p:ph type="sldNum" sz="quarter" idx="12"/>
          </p:nvPr>
        </p:nvSpPr>
        <p:spPr/>
        <p:txBody>
          <a:bodyPr/>
          <a:lstStyle/>
          <a:p>
            <a:pPr>
              <a:defRPr/>
            </a:pPr>
            <a:fld id="{17625807-83A6-4F1E-980B-1160C305F73A}"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21826309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693B36E4-74DB-4E2A-B571-15429C5C0765}"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7654687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12"/>
          </p:nvPr>
        </p:nvSpPr>
        <p:spPr/>
        <p:txBody>
          <a:bodyPr/>
          <a:lstStyle/>
          <a:p>
            <a:pPr>
              <a:defRPr/>
            </a:pPr>
            <a:fld id="{CAE3161E-98A5-43B0-89E4-1B7C2A2AAD1D}"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2315641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7" name="Slide Number Placeholder 22"/>
          <p:cNvSpPr>
            <a:spLocks noGrp="1"/>
          </p:cNvSpPr>
          <p:nvPr>
            <p:ph type="sldNum" sz="quarter" idx="12"/>
          </p:nvPr>
        </p:nvSpPr>
        <p:spPr/>
        <p:txBody>
          <a:bodyPr/>
          <a:lstStyle>
            <a:lvl1pPr>
              <a:defRPr/>
            </a:lvl1pPr>
          </a:lstStyle>
          <a:p>
            <a:pPr>
              <a:defRPr/>
            </a:pPr>
            <a:fld id="{9388ABDA-34A4-40FE-8B27-C3A07BD1E979}"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0129472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2"/>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4"/>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13"/>
          <p:cNvSpPr>
            <a:spLocks noGrp="1"/>
          </p:cNvSpPr>
          <p:nvPr>
            <p:ph type="dt" sz="half" idx="10"/>
          </p:nvPr>
        </p:nvSpPr>
        <p:spPr/>
        <p:txBody>
          <a:bodyPr/>
          <a:lstStyle>
            <a:lvl1pPr>
              <a:defRPr/>
            </a:lvl1pPr>
          </a:lstStyle>
          <a:p>
            <a:pPr>
              <a:defRPr/>
            </a:pPr>
            <a:endParaRPr lang="en-US" altLang="en-US">
              <a:solidFill>
                <a:srgbClr val="0070C0">
                  <a:tint val="75000"/>
                </a:srgbClr>
              </a:solidFill>
            </a:endParaRPr>
          </a:p>
        </p:txBody>
      </p:sp>
      <p:sp>
        <p:nvSpPr>
          <p:cNvPr id="7" name="Footer Placeholder 2"/>
          <p:cNvSpPr>
            <a:spLocks noGrp="1"/>
          </p:cNvSpPr>
          <p:nvPr>
            <p:ph type="ftr" sz="quarter" idx="11"/>
          </p:nvPr>
        </p:nvSpPr>
        <p:spPr/>
        <p:txBody>
          <a:bodyPr/>
          <a:lstStyle>
            <a:lvl1pPr>
              <a:defRPr/>
            </a:lvl1pPr>
          </a:lstStyle>
          <a:p>
            <a:pPr>
              <a:defRPr/>
            </a:pPr>
            <a:endParaRPr lang="en-US" altLang="en-US">
              <a:solidFill>
                <a:srgbClr val="0070C0">
                  <a:tint val="75000"/>
                </a:srgbClr>
              </a:solidFill>
            </a:endParaRPr>
          </a:p>
        </p:txBody>
      </p:sp>
      <p:sp>
        <p:nvSpPr>
          <p:cNvPr id="8" name="Slide Number Placeholder 22"/>
          <p:cNvSpPr>
            <a:spLocks noGrp="1"/>
          </p:cNvSpPr>
          <p:nvPr>
            <p:ph type="sldNum" sz="quarter" idx="12"/>
          </p:nvPr>
        </p:nvSpPr>
        <p:spPr/>
        <p:txBody>
          <a:bodyPr/>
          <a:lstStyle>
            <a:lvl1pPr>
              <a:defRPr/>
            </a:lvl1pPr>
          </a:lstStyle>
          <a:p>
            <a:pPr>
              <a:defRPr/>
            </a:pPr>
            <a:fld id="{2F5B79EA-41DA-4F86-97E1-BD350B0957D4}" type="slidenum">
              <a:rPr lang="en-US" altLang="en-US">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995637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D7B59575-8A99-4A6D-A752-E2AD663CEED2}" type="slidenum">
              <a:rPr lang="en-US" altLang="en-US" smtClean="0"/>
              <a:pPr>
                <a:defRPr/>
              </a:pPr>
              <a:t>‹#›</a:t>
            </a:fld>
            <a:endParaRPr lang="en-US" altLang="en-US"/>
          </a:p>
        </p:txBody>
      </p:sp>
    </p:spTree>
    <p:extLst>
      <p:ext uri="{BB962C8B-B14F-4D97-AF65-F5344CB8AC3E}">
        <p14:creationId xmlns:p14="http://schemas.microsoft.com/office/powerpoint/2010/main" val="71174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17625807-83A6-4F1E-980B-1160C305F73A}" type="slidenum">
              <a:rPr lang="en-US" altLang="en-US" smtClean="0"/>
              <a:pPr>
                <a:defRPr/>
              </a:pPr>
              <a:t>‹#›</a:t>
            </a:fld>
            <a:endParaRPr lang="en-US" altLang="en-US"/>
          </a:p>
        </p:txBody>
      </p:sp>
    </p:spTree>
    <p:extLst>
      <p:ext uri="{BB962C8B-B14F-4D97-AF65-F5344CB8AC3E}">
        <p14:creationId xmlns:p14="http://schemas.microsoft.com/office/powerpoint/2010/main" val="3196827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EFD4E3-CA57-44A8-8BF0-C73C9325D991}" type="slidenum">
              <a:rPr lang="en-US" altLang="en-US" smtClean="0"/>
              <a:pPr>
                <a:defRPr/>
              </a:pPr>
              <a:t>‹#›</a:t>
            </a:fld>
            <a:endParaRPr lang="en-US" altLang="en-US"/>
          </a:p>
        </p:txBody>
      </p:sp>
    </p:spTree>
    <p:extLst>
      <p:ext uri="{BB962C8B-B14F-4D97-AF65-F5344CB8AC3E}">
        <p14:creationId xmlns:p14="http://schemas.microsoft.com/office/powerpoint/2010/main" val="1411280857"/>
      </p:ext>
    </p:extLst>
  </p:cSld>
  <p:clrMap bg1="lt1" tx1="dk1" bg2="lt2" tx2="dk2" accent1="accent1" accent2="accent2" accent3="accent3" accent4="accent4" accent5="accent5" accent6="accent6" hlink="hlink" folHlink="folHlink"/>
  <p:sldLayoutIdLst>
    <p:sldLayoutId id="2147484856" r:id="rId1"/>
    <p:sldLayoutId id="2147484857" r:id="rId2"/>
    <p:sldLayoutId id="2147484858" r:id="rId3"/>
    <p:sldLayoutId id="2147484859" r:id="rId4"/>
    <p:sldLayoutId id="2147484860" r:id="rId5"/>
    <p:sldLayoutId id="2147484861" r:id="rId6"/>
    <p:sldLayoutId id="2147484862" r:id="rId7"/>
    <p:sldLayoutId id="2147484863" r:id="rId8"/>
    <p:sldLayoutId id="2147484864" r:id="rId9"/>
    <p:sldLayoutId id="2147484865" r:id="rId10"/>
    <p:sldLayoutId id="2147484866" r:id="rId11"/>
    <p:sldLayoutId id="2147484867" r:id="rId12"/>
    <p:sldLayoutId id="214748486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0070C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EFD4E3-CA57-44A8-8BF0-C73C9325D991}"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25699804"/>
      </p:ext>
    </p:extLst>
  </p:cSld>
  <p:clrMap bg1="lt1" tx1="dk1" bg2="lt2" tx2="dk2" accent1="accent1" accent2="accent2" accent3="accent3" accent4="accent4" accent5="accent5" accent6="accent6" hlink="hlink" folHlink="folHlink"/>
  <p:sldLayoutIdLst>
    <p:sldLayoutId id="2147484870" r:id="rId1"/>
    <p:sldLayoutId id="2147484871" r:id="rId2"/>
    <p:sldLayoutId id="2147484872" r:id="rId3"/>
    <p:sldLayoutId id="2147484873" r:id="rId4"/>
    <p:sldLayoutId id="2147484874" r:id="rId5"/>
    <p:sldLayoutId id="2147484875" r:id="rId6"/>
    <p:sldLayoutId id="2147484876" r:id="rId7"/>
    <p:sldLayoutId id="2147484877" r:id="rId8"/>
    <p:sldLayoutId id="2147484878" r:id="rId9"/>
    <p:sldLayoutId id="2147484879" r:id="rId10"/>
    <p:sldLayoutId id="2147484880" r:id="rId11"/>
    <p:sldLayoutId id="2147484881" r:id="rId12"/>
    <p:sldLayoutId id="214748488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0070C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EFD4E3-CA57-44A8-8BF0-C73C9325D991}"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1504670412"/>
      </p:ext>
    </p:extLst>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6"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0070C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EFD4E3-CA57-44A8-8BF0-C73C9325D991}"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158178089"/>
      </p:ext>
    </p:extLst>
  </p:cSld>
  <p:clrMap bg1="lt1" tx1="dk1" bg2="lt2" tx2="dk2" accent1="accent1" accent2="accent2" accent3="accent3" accent4="accent4" accent5="accent5" accent6="accent6" hlink="hlink" folHlink="folHlink"/>
  <p:sldLayoutIdLst>
    <p:sldLayoutId id="2147484898" r:id="rId1"/>
    <p:sldLayoutId id="2147484899" r:id="rId2"/>
    <p:sldLayoutId id="2147484900" r:id="rId3"/>
    <p:sldLayoutId id="2147484901" r:id="rId4"/>
    <p:sldLayoutId id="2147484902" r:id="rId5"/>
    <p:sldLayoutId id="2147484903" r:id="rId6"/>
    <p:sldLayoutId id="2147484904" r:id="rId7"/>
    <p:sldLayoutId id="2147484905" r:id="rId8"/>
    <p:sldLayoutId id="2147484906" r:id="rId9"/>
    <p:sldLayoutId id="2147484907" r:id="rId10"/>
    <p:sldLayoutId id="2147484908" r:id="rId11"/>
    <p:sldLayoutId id="2147484909" r:id="rId12"/>
    <p:sldLayoutId id="2147484910"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0070C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EFD4E3-CA57-44A8-8BF0-C73C9325D991}"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3672225296"/>
      </p:ext>
    </p:extLst>
  </p:cSld>
  <p:clrMap bg1="lt1" tx1="dk1" bg2="lt2" tx2="dk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 id="2147484916" r:id="rId5"/>
    <p:sldLayoutId id="2147484917" r:id="rId6"/>
    <p:sldLayoutId id="2147484918" r:id="rId7"/>
    <p:sldLayoutId id="2147484919" r:id="rId8"/>
    <p:sldLayoutId id="2147484920" r:id="rId9"/>
    <p:sldLayoutId id="2147484921" r:id="rId10"/>
    <p:sldLayoutId id="2147484922" r:id="rId11"/>
    <p:sldLayoutId id="2147484923" r:id="rId12"/>
    <p:sldLayoutId id="2147484924"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solidFill>
                <a:srgbClr val="0070C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solidFill>
                <a:srgbClr val="0070C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EFD4E3-CA57-44A8-8BF0-C73C9325D991}" type="slidenum">
              <a:rPr lang="en-US" altLang="en-US" smtClean="0">
                <a:solidFill>
                  <a:srgbClr val="0070C0">
                    <a:tint val="75000"/>
                  </a:srgbClr>
                </a:solidFill>
              </a:rPr>
              <a:pPr>
                <a:defRPr/>
              </a:pPr>
              <a:t>‹#›</a:t>
            </a:fld>
            <a:endParaRPr lang="en-US" altLang="en-US">
              <a:solidFill>
                <a:srgbClr val="0070C0">
                  <a:tint val="75000"/>
                </a:srgbClr>
              </a:solidFill>
            </a:endParaRPr>
          </a:p>
        </p:txBody>
      </p:sp>
    </p:spTree>
    <p:extLst>
      <p:ext uri="{BB962C8B-B14F-4D97-AF65-F5344CB8AC3E}">
        <p14:creationId xmlns:p14="http://schemas.microsoft.com/office/powerpoint/2010/main" val="4213873427"/>
      </p:ext>
    </p:extLst>
  </p:cSld>
  <p:clrMap bg1="lt1" tx1="dk1" bg2="lt2" tx2="dk2" accent1="accent1" accent2="accent2" accent3="accent3" accent4="accent4" accent5="accent5" accent6="accent6" hlink="hlink" folHlink="folHlink"/>
  <p:sldLayoutIdLst>
    <p:sldLayoutId id="2147484926" r:id="rId1"/>
    <p:sldLayoutId id="2147484927" r:id="rId2"/>
    <p:sldLayoutId id="2147484928" r:id="rId3"/>
    <p:sldLayoutId id="2147484929" r:id="rId4"/>
    <p:sldLayoutId id="2147484930" r:id="rId5"/>
    <p:sldLayoutId id="2147484931" r:id="rId6"/>
    <p:sldLayoutId id="2147484932" r:id="rId7"/>
    <p:sldLayoutId id="2147484933" r:id="rId8"/>
    <p:sldLayoutId id="2147484934" r:id="rId9"/>
    <p:sldLayoutId id="2147484935" r:id="rId10"/>
    <p:sldLayoutId id="2147484936" r:id="rId11"/>
    <p:sldLayoutId id="2147484937" r:id="rId12"/>
    <p:sldLayoutId id="2147484938"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2" Type="http://schemas.openxmlformats.org/officeDocument/2006/relationships/hyperlink" Target="http://www.nydailynews.com/authors?author=Andrew-Keshner" TargetMode="External"/><Relationship Id="rId1" Type="http://schemas.openxmlformats.org/officeDocument/2006/relationships/slideLayout" Target="../slideLayouts/slideLayout5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hyperlink" Target="mailto:prea@doc.nv.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doc.nv.gov/About/NDOC_Office_of_the_Inspector_General/PREA_Incident_Repor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7.xml"/></Relationships>
</file>

<file path=ppt/slides/_rels/slide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78.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9.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723900" y="685800"/>
            <a:ext cx="7543800" cy="2209800"/>
          </a:xfrm>
        </p:spPr>
        <p:txBody>
          <a:bodyPr>
            <a:normAutofit/>
          </a:bodyPr>
          <a:lstStyle/>
          <a:p>
            <a:pPr fontAlgn="auto">
              <a:spcAft>
                <a:spcPts val="0"/>
              </a:spcAft>
              <a:defRPr/>
            </a:pPr>
            <a:r>
              <a:rPr lang="en-US" altLang="en-US" sz="2800" dirty="0" smtClean="0"/>
              <a:t/>
            </a:r>
            <a:br>
              <a:rPr lang="en-US" altLang="en-US" sz="2800" dirty="0" smtClean="0"/>
            </a:br>
            <a:r>
              <a:rPr lang="en-US" altLang="en-US" sz="2800" dirty="0" smtClean="0"/>
              <a:t/>
            </a:r>
            <a:br>
              <a:rPr lang="en-US" altLang="en-US" sz="2800" dirty="0" smtClean="0"/>
            </a:br>
            <a:r>
              <a:rPr lang="en-US" altLang="en-US" sz="2800" dirty="0" smtClean="0"/>
              <a:t>State of </a:t>
            </a:r>
            <a:r>
              <a:rPr lang="en-US" altLang="en-US" sz="2800" dirty="0" smtClean="0">
                <a:solidFill>
                  <a:schemeClr val="tx1"/>
                </a:solidFill>
              </a:rPr>
              <a:t>Nevada </a:t>
            </a:r>
            <a:br>
              <a:rPr lang="en-US" altLang="en-US" sz="2800" dirty="0" smtClean="0">
                <a:solidFill>
                  <a:schemeClr val="tx1"/>
                </a:solidFill>
              </a:rPr>
            </a:br>
            <a:r>
              <a:rPr lang="en-US" altLang="en-US" sz="2800" dirty="0" smtClean="0">
                <a:solidFill>
                  <a:schemeClr val="tx1"/>
                </a:solidFill>
              </a:rPr>
              <a:t>Department of Corrections</a:t>
            </a:r>
            <a:endParaRPr lang="en-US" altLang="en-US" sz="4000" dirty="0" smtClean="0">
              <a:solidFill>
                <a:schemeClr val="bg2"/>
              </a:solidFill>
              <a:effectLst/>
              <a:latin typeface="Book Antiqua" pitchFamily="18" charset="0"/>
            </a:endParaRPr>
          </a:p>
        </p:txBody>
      </p:sp>
      <p:sp>
        <p:nvSpPr>
          <p:cNvPr id="13315" name="Rectangle 3"/>
          <p:cNvSpPr>
            <a:spLocks noGrp="1" noChangeArrowheads="1"/>
          </p:cNvSpPr>
          <p:nvPr>
            <p:ph type="subTitle" idx="1"/>
          </p:nvPr>
        </p:nvSpPr>
        <p:spPr>
          <a:xfrm>
            <a:off x="990600" y="3200400"/>
            <a:ext cx="7239000" cy="2362200"/>
          </a:xfrm>
        </p:spPr>
        <p:txBody>
          <a:bodyPr>
            <a:normAutofit fontScale="92500" lnSpcReduction="10000"/>
          </a:bodyPr>
          <a:lstStyle/>
          <a:p>
            <a:pPr marL="26988" fontAlgn="auto">
              <a:spcAft>
                <a:spcPts val="0"/>
              </a:spcAft>
              <a:buFont typeface="Wingdings 2"/>
              <a:buNone/>
              <a:defRPr/>
            </a:pPr>
            <a:r>
              <a:rPr lang="en-US" altLang="en-US" sz="2600" dirty="0" smtClean="0">
                <a:solidFill>
                  <a:schemeClr val="bg2"/>
                </a:solidFill>
                <a:latin typeface="+mj-lt"/>
              </a:rPr>
              <a:t>Pre-Service Staff Training</a:t>
            </a:r>
          </a:p>
          <a:p>
            <a:pPr marL="26988">
              <a:defRPr/>
            </a:pPr>
            <a:r>
              <a:rPr lang="en-US" altLang="en-US" sz="3500" dirty="0">
                <a:solidFill>
                  <a:schemeClr val="bg2"/>
                </a:solidFill>
              </a:rPr>
              <a:t>Prison Rape Elimination Act</a:t>
            </a:r>
            <a:br>
              <a:rPr lang="en-US" altLang="en-US" sz="3500" dirty="0">
                <a:solidFill>
                  <a:schemeClr val="bg2"/>
                </a:solidFill>
              </a:rPr>
            </a:br>
            <a:r>
              <a:rPr lang="en-US" altLang="en-US" sz="1700" dirty="0">
                <a:solidFill>
                  <a:schemeClr val="bg2"/>
                </a:solidFill>
              </a:rPr>
              <a:t>(PREA) </a:t>
            </a:r>
            <a:r>
              <a:rPr lang="en-US" altLang="en-US" sz="3600" dirty="0">
                <a:solidFill>
                  <a:schemeClr val="tx1"/>
                </a:solidFill>
              </a:rPr>
              <a:t/>
            </a:r>
            <a:br>
              <a:rPr lang="en-US" altLang="en-US" sz="3600" dirty="0">
                <a:solidFill>
                  <a:schemeClr val="tx1"/>
                </a:solidFill>
              </a:rPr>
            </a:br>
            <a:r>
              <a:rPr lang="en-US" altLang="en-US" sz="3600" dirty="0">
                <a:solidFill>
                  <a:schemeClr val="tx1"/>
                </a:solidFill>
              </a:rPr>
              <a:t/>
            </a:r>
            <a:br>
              <a:rPr lang="en-US" altLang="en-US" sz="3600" dirty="0">
                <a:solidFill>
                  <a:schemeClr val="tx1"/>
                </a:solidFill>
              </a:rPr>
            </a:br>
            <a:r>
              <a:rPr lang="en-US" altLang="en-US" sz="1500" dirty="0">
                <a:solidFill>
                  <a:schemeClr val="bg2"/>
                </a:solidFill>
              </a:rPr>
              <a:t>42 U.S.C. § 15601</a:t>
            </a:r>
            <a:br>
              <a:rPr lang="en-US" altLang="en-US" sz="1500" dirty="0">
                <a:solidFill>
                  <a:schemeClr val="bg2"/>
                </a:solidFill>
              </a:rPr>
            </a:br>
            <a:r>
              <a:rPr lang="en-US" altLang="en-US" sz="1500" dirty="0">
                <a:solidFill>
                  <a:schemeClr val="bg2"/>
                </a:solidFill>
              </a:rPr>
              <a:t>28 C.F.R. § </a:t>
            </a:r>
            <a:r>
              <a:rPr lang="en-US" altLang="en-US" sz="1500" dirty="0" smtClean="0">
                <a:solidFill>
                  <a:schemeClr val="bg2"/>
                </a:solidFill>
              </a:rPr>
              <a:t>115.31</a:t>
            </a:r>
            <a:endParaRPr lang="en-US" altLang="en-US" sz="1500" b="1" dirty="0" smtClean="0">
              <a:solidFill>
                <a:schemeClr val="bg2"/>
              </a:solidFill>
              <a:latin typeface="+mj-lt"/>
            </a:endParaRPr>
          </a:p>
          <a:p>
            <a:pPr marL="26988" algn="r" fontAlgn="auto">
              <a:spcAft>
                <a:spcPts val="0"/>
              </a:spcAft>
              <a:buFont typeface="Wingdings 2"/>
              <a:buNone/>
              <a:defRPr/>
            </a:pPr>
            <a:endParaRPr lang="en-US" altLang="en-US" sz="1100" dirty="0" smtClean="0">
              <a:solidFill>
                <a:srgbClr val="008000"/>
              </a:solidFill>
              <a:latin typeface="Book Antiqua" pitchFamily="18" charset="0"/>
            </a:endParaRPr>
          </a:p>
          <a:p>
            <a:pPr marL="26988" algn="r" fontAlgn="auto">
              <a:spcAft>
                <a:spcPts val="0"/>
              </a:spcAft>
              <a:buFont typeface="Wingdings 2"/>
              <a:buNone/>
              <a:defRPr/>
            </a:pPr>
            <a:r>
              <a:rPr lang="en-US" altLang="en-US" sz="1100" dirty="0" smtClean="0">
                <a:solidFill>
                  <a:srgbClr val="008000"/>
                </a:solidFill>
                <a:latin typeface="Book Antiqua" pitchFamily="18" charset="0"/>
              </a:rPr>
              <a:t>1/2017</a:t>
            </a:r>
          </a:p>
        </p:txBody>
      </p:sp>
      <p:sp>
        <p:nvSpPr>
          <p:cNvPr id="3" name="Slide Number Placeholder 2"/>
          <p:cNvSpPr>
            <a:spLocks noGrp="1"/>
          </p:cNvSpPr>
          <p:nvPr>
            <p:ph type="sldNum" sz="quarter" idx="12"/>
          </p:nvPr>
        </p:nvSpPr>
        <p:spPr/>
        <p:txBody>
          <a:bodyPr/>
          <a:lstStyle/>
          <a:p>
            <a:pPr>
              <a:defRPr/>
            </a:pPr>
            <a:fld id="{AAC19A5E-35D2-4B10-BE7E-76454C83B37A}" type="slidenum">
              <a:rPr lang="en-US" altLang="en-US" smtClean="0"/>
              <a:pPr>
                <a:defRPr/>
              </a:pPr>
              <a:t>1</a:t>
            </a:fld>
            <a:endParaRPr lang="en-US" alt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827752"/>
            <a:ext cx="914400" cy="8935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50000"/>
                  </a:schemeClr>
                </a:solidFill>
              </a:rPr>
              <a:t>Employee Training </a:t>
            </a:r>
            <a:r>
              <a:rPr lang="en-US" dirty="0" smtClean="0">
                <a:solidFill>
                  <a:schemeClr val="tx2">
                    <a:lumMod val="50000"/>
                  </a:schemeClr>
                </a:solidFill>
              </a:rPr>
              <a:t>Goals</a:t>
            </a:r>
            <a:r>
              <a:rPr lang="en-US" dirty="0">
                <a:solidFill>
                  <a:schemeClr val="tx2">
                    <a:lumMod val="50000"/>
                  </a:schemeClr>
                </a:solidFill>
              </a:rPr>
              <a:t/>
            </a:r>
            <a:br>
              <a:rPr lang="en-US" dirty="0">
                <a:solidFill>
                  <a:schemeClr val="tx2">
                    <a:lumMod val="50000"/>
                  </a:schemeClr>
                </a:solidFill>
              </a:rPr>
            </a:br>
            <a:r>
              <a:rPr lang="en-US" sz="2800" dirty="0">
                <a:solidFill>
                  <a:schemeClr val="tx2">
                    <a:lumMod val="50000"/>
                  </a:schemeClr>
                </a:solidFill>
              </a:rPr>
              <a:t>115.31</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solidFill>
                  <a:schemeClr val="bg2"/>
                </a:solidFill>
              </a:rPr>
              <a:t>1-Zero </a:t>
            </a:r>
            <a:r>
              <a:rPr lang="en-US" dirty="0">
                <a:solidFill>
                  <a:schemeClr val="bg2"/>
                </a:solidFill>
              </a:rPr>
              <a:t>tolerance policy for sexual abuse and sexual harassment</a:t>
            </a:r>
          </a:p>
          <a:p>
            <a:pPr marL="457200" lvl="1" indent="0">
              <a:buNone/>
            </a:pPr>
            <a:endParaRPr lang="en-US" sz="900" dirty="0">
              <a:solidFill>
                <a:schemeClr val="bg2"/>
              </a:solidFill>
            </a:endParaRPr>
          </a:p>
          <a:p>
            <a:pPr marL="457200" lvl="1" indent="0">
              <a:buNone/>
            </a:pPr>
            <a:r>
              <a:rPr lang="en-US" dirty="0" smtClean="0">
                <a:solidFill>
                  <a:schemeClr val="bg2"/>
                </a:solidFill>
              </a:rPr>
              <a:t>2-Staff </a:t>
            </a:r>
            <a:r>
              <a:rPr lang="en-US" dirty="0">
                <a:solidFill>
                  <a:schemeClr val="bg2"/>
                </a:solidFill>
              </a:rPr>
              <a:t>–  how to fulfill your responsibilities under PREA agency policy and procedures</a:t>
            </a:r>
          </a:p>
          <a:p>
            <a:pPr marL="457200" lvl="1" indent="0">
              <a:buNone/>
            </a:pPr>
            <a:endParaRPr lang="en-US" sz="900" dirty="0">
              <a:solidFill>
                <a:schemeClr val="bg2"/>
              </a:solidFill>
            </a:endParaRPr>
          </a:p>
          <a:p>
            <a:pPr marL="457200" lvl="1" indent="0">
              <a:buNone/>
            </a:pPr>
            <a:r>
              <a:rPr lang="en-US" dirty="0" smtClean="0">
                <a:solidFill>
                  <a:schemeClr val="bg2"/>
                </a:solidFill>
              </a:rPr>
              <a:t>3-Inmates </a:t>
            </a:r>
            <a:r>
              <a:rPr lang="en-US" dirty="0">
                <a:solidFill>
                  <a:schemeClr val="bg2"/>
                </a:solidFill>
              </a:rPr>
              <a:t>rights to be free from sexual abuse and harassment</a:t>
            </a:r>
          </a:p>
          <a:p>
            <a:pPr marL="457200" lvl="1" indent="0">
              <a:buNone/>
            </a:pPr>
            <a:endParaRPr lang="en-US" sz="900" dirty="0">
              <a:solidFill>
                <a:schemeClr val="bg2"/>
              </a:solidFill>
            </a:endParaRPr>
          </a:p>
          <a:p>
            <a:pPr marL="457200" lvl="1" indent="0">
              <a:buNone/>
            </a:pPr>
            <a:r>
              <a:rPr lang="en-US" dirty="0" smtClean="0">
                <a:solidFill>
                  <a:schemeClr val="bg2"/>
                </a:solidFill>
              </a:rPr>
              <a:t>4-The </a:t>
            </a:r>
            <a:r>
              <a:rPr lang="en-US" dirty="0">
                <a:solidFill>
                  <a:schemeClr val="bg2"/>
                </a:solidFill>
              </a:rPr>
              <a:t>right of inmates &amp; employees to be free from retaliation for reporting sexual abuse and sexual harassment</a:t>
            </a:r>
          </a:p>
          <a:p>
            <a:pPr marL="457200" lvl="1" indent="0">
              <a:buNone/>
            </a:pPr>
            <a:endParaRPr lang="en-US" sz="1000" dirty="0">
              <a:solidFill>
                <a:schemeClr val="bg2"/>
              </a:solidFill>
            </a:endParaRPr>
          </a:p>
          <a:p>
            <a:pPr marL="457200" lvl="1" indent="0">
              <a:buNone/>
            </a:pPr>
            <a:r>
              <a:rPr lang="en-US" dirty="0" smtClean="0">
                <a:solidFill>
                  <a:schemeClr val="bg2"/>
                </a:solidFill>
              </a:rPr>
              <a:t>5-The </a:t>
            </a:r>
            <a:r>
              <a:rPr lang="en-US" dirty="0">
                <a:solidFill>
                  <a:schemeClr val="bg2"/>
                </a:solidFill>
              </a:rPr>
              <a:t>dynamics of sexual abuse and sexual harassment in confinement</a:t>
            </a:r>
          </a:p>
          <a:p>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10</a:t>
            </a:fld>
            <a:endParaRPr lang="en-US" altLang="en-US"/>
          </a:p>
        </p:txBody>
      </p:sp>
    </p:spTree>
    <p:extLst>
      <p:ext uri="{BB962C8B-B14F-4D97-AF65-F5344CB8AC3E}">
        <p14:creationId xmlns:p14="http://schemas.microsoft.com/office/powerpoint/2010/main" val="171570410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normAutofit fontScale="90000"/>
          </a:bodyPr>
          <a:lstStyle/>
          <a:p>
            <a:r>
              <a:rPr lang="en-US" altLang="en-US" sz="4800" dirty="0" smtClean="0">
                <a:solidFill>
                  <a:schemeClr val="tx2">
                    <a:lumMod val="50000"/>
                  </a:schemeClr>
                </a:solidFill>
                <a:effectLst/>
              </a:rPr>
              <a:t>Examples of Inappropriate Behaviors</a:t>
            </a:r>
          </a:p>
        </p:txBody>
      </p:sp>
      <p:sp>
        <p:nvSpPr>
          <p:cNvPr id="3" name="Content Placeholder 2"/>
          <p:cNvSpPr>
            <a:spLocks noGrp="1"/>
          </p:cNvSpPr>
          <p:nvPr>
            <p:ph idx="1"/>
          </p:nvPr>
        </p:nvSpPr>
        <p:spPr/>
        <p:txBody>
          <a:bodyPr>
            <a:normAutofit/>
          </a:bodyPr>
          <a:lstStyle/>
          <a:p>
            <a:pPr marL="1028700" lvl="1" indent="-274320" fontAlgn="auto">
              <a:spcAft>
                <a:spcPts val="600"/>
              </a:spcAft>
              <a:buFont typeface="Verdana" panose="020B0604030504040204" pitchFamily="34" charset="0"/>
              <a:buChar char="−"/>
              <a:defRPr/>
            </a:pPr>
            <a:r>
              <a:rPr lang="en-US" sz="1600" dirty="0" smtClean="0">
                <a:solidFill>
                  <a:schemeClr val="bg2"/>
                </a:solidFill>
              </a:rPr>
              <a:t>Making </a:t>
            </a:r>
            <a:r>
              <a:rPr lang="en-US" sz="1600" dirty="0">
                <a:solidFill>
                  <a:schemeClr val="bg2"/>
                </a:solidFill>
              </a:rPr>
              <a:t>sexual jokes with inmates or in front of inmates</a:t>
            </a:r>
          </a:p>
          <a:p>
            <a:pPr marL="1028700" lvl="1" indent="-274320" fontAlgn="auto">
              <a:spcAft>
                <a:spcPts val="600"/>
              </a:spcAft>
              <a:buFont typeface="Verdana" panose="020B0604030504040204" pitchFamily="34" charset="0"/>
              <a:buChar char="−"/>
              <a:defRPr/>
            </a:pPr>
            <a:r>
              <a:rPr lang="en-US" sz="1600" dirty="0">
                <a:solidFill>
                  <a:schemeClr val="bg2"/>
                </a:solidFill>
              </a:rPr>
              <a:t>Using inmate nicknames instead of proper terminology dictated by policy</a:t>
            </a:r>
          </a:p>
          <a:p>
            <a:pPr marL="1028700" lvl="1" indent="-274320" fontAlgn="auto">
              <a:spcAft>
                <a:spcPts val="600"/>
              </a:spcAft>
              <a:buFont typeface="Verdana" panose="020B0604030504040204" pitchFamily="34" charset="0"/>
              <a:buChar char="−"/>
              <a:defRPr/>
            </a:pPr>
            <a:r>
              <a:rPr lang="en-US" sz="1600" dirty="0">
                <a:solidFill>
                  <a:schemeClr val="bg2"/>
                </a:solidFill>
              </a:rPr>
              <a:t>Discussing personal issues with inmates or in front of inmates</a:t>
            </a:r>
          </a:p>
          <a:p>
            <a:pPr marL="1028700" lvl="1" indent="-274320" fontAlgn="auto">
              <a:spcAft>
                <a:spcPts val="600"/>
              </a:spcAft>
              <a:buFont typeface="Verdana" panose="020B0604030504040204" pitchFamily="34" charset="0"/>
              <a:buChar char="−"/>
              <a:defRPr/>
            </a:pPr>
            <a:r>
              <a:rPr lang="en-US" sz="1600" dirty="0">
                <a:solidFill>
                  <a:schemeClr val="bg2"/>
                </a:solidFill>
              </a:rPr>
              <a:t>Allowing a favorite inmate to have special privileges</a:t>
            </a:r>
          </a:p>
          <a:p>
            <a:pPr marL="1028700" lvl="1" indent="-274320" fontAlgn="auto">
              <a:spcAft>
                <a:spcPts val="600"/>
              </a:spcAft>
              <a:buFont typeface="Verdana" panose="020B0604030504040204" pitchFamily="34" charset="0"/>
              <a:buChar char="−"/>
              <a:defRPr/>
            </a:pPr>
            <a:r>
              <a:rPr lang="en-US" sz="1600" dirty="0">
                <a:solidFill>
                  <a:schemeClr val="bg2"/>
                </a:solidFill>
              </a:rPr>
              <a:t>Feeling like you can trust an inmate to have your back</a:t>
            </a:r>
          </a:p>
          <a:p>
            <a:pPr marL="1028700" lvl="1" indent="-274320" fontAlgn="auto">
              <a:spcAft>
                <a:spcPts val="600"/>
              </a:spcAft>
              <a:buFont typeface="Verdana" panose="020B0604030504040204" pitchFamily="34" charset="0"/>
              <a:buChar char="−"/>
              <a:defRPr/>
            </a:pPr>
            <a:r>
              <a:rPr lang="en-US" sz="1600" dirty="0">
                <a:solidFill>
                  <a:schemeClr val="bg2"/>
                </a:solidFill>
              </a:rPr>
              <a:t>Doing special favors for inmates (contacting outside family members or bringing in contraband)</a:t>
            </a:r>
          </a:p>
          <a:p>
            <a:pPr marL="1028700" lvl="1" indent="-274320" fontAlgn="auto">
              <a:spcAft>
                <a:spcPts val="600"/>
              </a:spcAft>
              <a:buFont typeface="Verdana" panose="020B0604030504040204" pitchFamily="34" charset="0"/>
              <a:buChar char="−"/>
              <a:defRPr/>
            </a:pPr>
            <a:r>
              <a:rPr lang="en-US" sz="1600" dirty="0">
                <a:solidFill>
                  <a:schemeClr val="bg2"/>
                </a:solidFill>
              </a:rPr>
              <a:t>Getting involved with inmate issues</a:t>
            </a:r>
          </a:p>
          <a:p>
            <a:pPr marL="1028700" lvl="1" indent="-274320" fontAlgn="auto">
              <a:spcAft>
                <a:spcPts val="600"/>
              </a:spcAft>
              <a:buFont typeface="Verdana" panose="020B0604030504040204" pitchFamily="34" charset="0"/>
              <a:buChar char="−"/>
              <a:defRPr/>
            </a:pPr>
            <a:r>
              <a:rPr lang="en-US" sz="1600" dirty="0">
                <a:solidFill>
                  <a:schemeClr val="bg2"/>
                </a:solidFill>
              </a:rPr>
              <a:t>Gossiping about other staff with inmates or in front of inmates</a:t>
            </a:r>
          </a:p>
          <a:p>
            <a:pPr marL="1028700" lvl="1" indent="-274320" fontAlgn="auto">
              <a:spcAft>
                <a:spcPts val="600"/>
              </a:spcAft>
              <a:buFont typeface="Verdana" panose="020B0604030504040204" pitchFamily="34" charset="0"/>
              <a:buChar char="−"/>
              <a:defRPr/>
            </a:pPr>
            <a:r>
              <a:rPr lang="en-US" sz="1600" dirty="0">
                <a:solidFill>
                  <a:schemeClr val="bg2"/>
                </a:solidFill>
              </a:rPr>
              <a:t>Complaining about supervisors or your job with inmates</a:t>
            </a:r>
          </a:p>
          <a:p>
            <a:pPr marL="0" indent="0" fontAlgn="auto">
              <a:spcAft>
                <a:spcPts val="0"/>
              </a:spcAft>
              <a:buFont typeface="Wingdings 2"/>
              <a:buNone/>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100</a:t>
            </a:fld>
            <a:endParaRPr lang="en-US" altLang="en-US">
              <a:solidFill>
                <a:srgbClr val="0070C0">
                  <a:tint val="75000"/>
                </a:srgbClr>
              </a:solidFill>
            </a:endParaRPr>
          </a:p>
        </p:txBody>
      </p:sp>
    </p:spTree>
    <p:extLst>
      <p:ext uri="{BB962C8B-B14F-4D97-AF65-F5344CB8AC3E}">
        <p14:creationId xmlns:p14="http://schemas.microsoft.com/office/powerpoint/2010/main" val="31173089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z="4800" dirty="0" smtClean="0">
                <a:solidFill>
                  <a:schemeClr val="tx2">
                    <a:lumMod val="50000"/>
                  </a:schemeClr>
                </a:solidFill>
                <a:effectLst/>
              </a:rPr>
              <a:t>False Allegations Can Occur</a:t>
            </a:r>
            <a:br>
              <a:rPr lang="en-US" altLang="en-US" sz="4800" dirty="0" smtClean="0">
                <a:solidFill>
                  <a:schemeClr val="tx2">
                    <a:lumMod val="50000"/>
                  </a:schemeClr>
                </a:solidFill>
                <a:effectLst/>
              </a:rPr>
            </a:br>
            <a:endParaRPr lang="en-US" altLang="en-US" sz="900" dirty="0" smtClean="0">
              <a:solidFill>
                <a:schemeClr val="tx2">
                  <a:lumMod val="50000"/>
                </a:schemeClr>
              </a:solidFill>
              <a:effectLst/>
            </a:endParaRPr>
          </a:p>
        </p:txBody>
      </p:sp>
      <p:sp>
        <p:nvSpPr>
          <p:cNvPr id="3" name="Content Placeholder 2"/>
          <p:cNvSpPr>
            <a:spLocks noGrp="1"/>
          </p:cNvSpPr>
          <p:nvPr>
            <p:ph idx="1"/>
          </p:nvPr>
        </p:nvSpPr>
        <p:spPr/>
        <p:txBody>
          <a:bodyPr>
            <a:normAutofit fontScale="77500" lnSpcReduction="20000"/>
          </a:bodyPr>
          <a:lstStyle/>
          <a:p>
            <a:pPr marL="285750" indent="-285750" fontAlgn="auto">
              <a:spcAft>
                <a:spcPts val="600"/>
              </a:spcAft>
              <a:buFont typeface="Arial" panose="020B0604020202020204" pitchFamily="34" charset="0"/>
              <a:buChar char="•"/>
              <a:defRPr/>
            </a:pPr>
            <a:r>
              <a:rPr lang="en-US" dirty="0">
                <a:solidFill>
                  <a:schemeClr val="bg2"/>
                </a:solidFill>
              </a:rPr>
              <a:t>False allegations can be personally and professionally challenging </a:t>
            </a:r>
          </a:p>
          <a:p>
            <a:pPr marL="285750" indent="-285750" fontAlgn="auto">
              <a:spcAft>
                <a:spcPts val="600"/>
              </a:spcAft>
              <a:buFont typeface="Arial" panose="020B0604020202020204" pitchFamily="34" charset="0"/>
              <a:buChar char="•"/>
              <a:defRPr/>
            </a:pPr>
            <a:r>
              <a:rPr lang="en-US" dirty="0">
                <a:solidFill>
                  <a:schemeClr val="bg2"/>
                </a:solidFill>
              </a:rPr>
              <a:t>Investigations are critical even in false allegations, it maintains credibility of the system and can clear your name</a:t>
            </a:r>
          </a:p>
          <a:p>
            <a:pPr marL="285750" indent="-285750" fontAlgn="auto">
              <a:spcAft>
                <a:spcPts val="600"/>
              </a:spcAft>
              <a:buFont typeface="Arial" panose="020B0604020202020204" pitchFamily="34" charset="0"/>
              <a:buChar char="•"/>
              <a:defRPr/>
            </a:pPr>
            <a:r>
              <a:rPr lang="en-US" dirty="0">
                <a:solidFill>
                  <a:schemeClr val="bg2"/>
                </a:solidFill>
              </a:rPr>
              <a:t>Do not spread rumors or gossip about the person in question</a:t>
            </a:r>
          </a:p>
          <a:p>
            <a:pPr marL="285750" indent="-285750" fontAlgn="auto">
              <a:spcAft>
                <a:spcPts val="600"/>
              </a:spcAft>
              <a:buFont typeface="Arial" panose="020B0604020202020204" pitchFamily="34" charset="0"/>
              <a:buChar char="•"/>
              <a:defRPr/>
            </a:pPr>
            <a:r>
              <a:rPr lang="en-US" dirty="0">
                <a:solidFill>
                  <a:schemeClr val="bg2"/>
                </a:solidFill>
              </a:rPr>
              <a:t>Educate inmates on the damage false allegations can create on personal lives, the facility, and their own lives should something serious need to be reported</a:t>
            </a:r>
          </a:p>
          <a:p>
            <a:pPr marL="285750" indent="-285750" fontAlgn="auto">
              <a:spcAft>
                <a:spcPts val="600"/>
              </a:spcAft>
              <a:buFont typeface="Arial" panose="020B0604020202020204" pitchFamily="34" charset="0"/>
              <a:buChar char="•"/>
              <a:defRPr/>
            </a:pPr>
            <a:r>
              <a:rPr lang="en-US" dirty="0">
                <a:solidFill>
                  <a:schemeClr val="bg2"/>
                </a:solidFill>
              </a:rPr>
              <a:t>When sexual abuse is addressed in policy and practice, there may be an initial spike in both legitimate and false allegations </a:t>
            </a:r>
          </a:p>
          <a:p>
            <a:pPr marL="274320" indent="-274320" fontAlgn="auto">
              <a:spcAft>
                <a:spcPts val="0"/>
              </a:spcAft>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101</a:t>
            </a:fld>
            <a:endParaRPr lang="en-US" altLang="en-US">
              <a:solidFill>
                <a:srgbClr val="0070C0">
                  <a:tint val="75000"/>
                </a:srgbClr>
              </a:solidFill>
            </a:endParaRPr>
          </a:p>
        </p:txBody>
      </p:sp>
    </p:spTree>
    <p:extLst>
      <p:ext uri="{BB962C8B-B14F-4D97-AF65-F5344CB8AC3E}">
        <p14:creationId xmlns:p14="http://schemas.microsoft.com/office/powerpoint/2010/main" val="160935275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normAutofit/>
          </a:bodyPr>
          <a:lstStyle/>
          <a:p>
            <a:r>
              <a:rPr lang="en-US" altLang="en-US" sz="4800" dirty="0" smtClean="0">
                <a:solidFill>
                  <a:schemeClr val="tx2">
                    <a:lumMod val="50000"/>
                  </a:schemeClr>
                </a:solidFill>
                <a:effectLst/>
              </a:rPr>
              <a:t>False Allegations</a:t>
            </a:r>
          </a:p>
        </p:txBody>
      </p:sp>
      <p:sp>
        <p:nvSpPr>
          <p:cNvPr id="3" name="Content Placeholder 2"/>
          <p:cNvSpPr>
            <a:spLocks noGrp="1"/>
          </p:cNvSpPr>
          <p:nvPr>
            <p:ph idx="1"/>
          </p:nvPr>
        </p:nvSpPr>
        <p:spPr/>
        <p:txBody>
          <a:bodyPr>
            <a:normAutofit/>
          </a:bodyPr>
          <a:lstStyle/>
          <a:p>
            <a:pPr marL="0" indent="0" algn="ctr" fontAlgn="auto">
              <a:spcAft>
                <a:spcPts val="0"/>
              </a:spcAft>
              <a:buNone/>
              <a:defRPr/>
            </a:pPr>
            <a:endParaRPr lang="en-US" sz="800" dirty="0">
              <a:solidFill>
                <a:schemeClr val="bg2"/>
              </a:solidFill>
            </a:endParaRPr>
          </a:p>
          <a:p>
            <a:pPr marL="285750" indent="-285750" fontAlgn="auto">
              <a:spcAft>
                <a:spcPts val="0"/>
              </a:spcAft>
              <a:buFont typeface="Arial" panose="020B0604020202020204" pitchFamily="34" charset="0"/>
              <a:buChar char="•"/>
              <a:defRPr/>
            </a:pPr>
            <a:r>
              <a:rPr lang="en-US" dirty="0">
                <a:solidFill>
                  <a:schemeClr val="bg2"/>
                </a:solidFill>
              </a:rPr>
              <a:t>What can you </a:t>
            </a:r>
            <a:r>
              <a:rPr lang="en-US" dirty="0" smtClean="0">
                <a:solidFill>
                  <a:schemeClr val="bg2"/>
                </a:solidFill>
              </a:rPr>
              <a:t>do to avoid possible false allegations being filed against you?</a:t>
            </a:r>
            <a:endParaRPr lang="en-US" dirty="0">
              <a:solidFill>
                <a:schemeClr val="bg2"/>
              </a:solidFill>
            </a:endParaRPr>
          </a:p>
          <a:p>
            <a:pPr marL="1028700" lvl="1" indent="-274320" fontAlgn="auto">
              <a:spcAft>
                <a:spcPts val="0"/>
              </a:spcAft>
              <a:buFont typeface="Verdana" panose="020B0604030504040204" pitchFamily="34" charset="0"/>
              <a:buChar char="−"/>
              <a:defRPr/>
            </a:pPr>
            <a:r>
              <a:rPr lang="en-US" dirty="0">
                <a:solidFill>
                  <a:schemeClr val="bg2"/>
                </a:solidFill>
              </a:rPr>
              <a:t>Maintain respectful and professional communication at all times</a:t>
            </a:r>
          </a:p>
          <a:p>
            <a:pPr marL="1028700" lvl="1" indent="-274320" fontAlgn="auto">
              <a:spcAft>
                <a:spcPts val="0"/>
              </a:spcAft>
              <a:buFont typeface="Verdana" panose="020B0604030504040204" pitchFamily="34" charset="0"/>
              <a:buChar char="−"/>
              <a:defRPr/>
            </a:pPr>
            <a:r>
              <a:rPr lang="en-US" dirty="0">
                <a:solidFill>
                  <a:schemeClr val="bg2"/>
                </a:solidFill>
              </a:rPr>
              <a:t>Clearly establish your professional boundaries with staff and inmates </a:t>
            </a:r>
          </a:p>
          <a:p>
            <a:pPr marL="1028700" lvl="1" indent="-274320" fontAlgn="auto">
              <a:spcAft>
                <a:spcPts val="0"/>
              </a:spcAft>
              <a:buFont typeface="Verdana" panose="020B0604030504040204" pitchFamily="34" charset="0"/>
              <a:buChar char="−"/>
              <a:defRPr/>
            </a:pPr>
            <a:r>
              <a:rPr lang="en-US" dirty="0">
                <a:solidFill>
                  <a:schemeClr val="bg2"/>
                </a:solidFill>
              </a:rPr>
              <a:t>Create credibility among inmates and staff through being fair and policy-minded</a:t>
            </a:r>
          </a:p>
          <a:p>
            <a:pPr marL="274320" indent="-274320" fontAlgn="auto">
              <a:spcAft>
                <a:spcPts val="0"/>
              </a:spcAft>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102</a:t>
            </a:fld>
            <a:endParaRPr lang="en-US" altLang="en-US">
              <a:solidFill>
                <a:srgbClr val="0070C0">
                  <a:tint val="75000"/>
                </a:srgbClr>
              </a:solidFill>
            </a:endParaRPr>
          </a:p>
        </p:txBody>
      </p:sp>
    </p:spTree>
    <p:extLst>
      <p:ext uri="{BB962C8B-B14F-4D97-AF65-F5344CB8AC3E}">
        <p14:creationId xmlns:p14="http://schemas.microsoft.com/office/powerpoint/2010/main" val="100435854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a:defRPr/>
            </a:pPr>
            <a:r>
              <a:rPr lang="en-US" altLang="en-US" sz="3200" dirty="0">
                <a:solidFill>
                  <a:schemeClr val="tx2">
                    <a:lumMod val="50000"/>
                  </a:schemeClr>
                </a:solidFill>
                <a:effectLst/>
              </a:rPr>
              <a:t>What </a:t>
            </a:r>
            <a:r>
              <a:rPr lang="en-US" altLang="en-US" sz="3200" dirty="0" smtClean="0">
                <a:solidFill>
                  <a:schemeClr val="tx2">
                    <a:lumMod val="50000"/>
                  </a:schemeClr>
                </a:solidFill>
                <a:effectLst/>
              </a:rPr>
              <a:t>Staff </a:t>
            </a:r>
            <a:r>
              <a:rPr lang="en-US" altLang="en-US" sz="3200" dirty="0">
                <a:solidFill>
                  <a:schemeClr val="tx2">
                    <a:lumMod val="50000"/>
                  </a:schemeClr>
                </a:solidFill>
                <a:effectLst/>
              </a:rPr>
              <a:t>D</a:t>
            </a:r>
            <a:r>
              <a:rPr lang="en-US" altLang="en-US" sz="3200" dirty="0" smtClean="0">
                <a:solidFill>
                  <a:schemeClr val="tx2">
                    <a:lumMod val="50000"/>
                  </a:schemeClr>
                </a:solidFill>
                <a:effectLst/>
              </a:rPr>
              <a:t>id </a:t>
            </a:r>
            <a:r>
              <a:rPr lang="en-US" altLang="en-US" sz="3200" dirty="0">
                <a:solidFill>
                  <a:schemeClr val="tx2">
                    <a:lumMod val="50000"/>
                  </a:schemeClr>
                </a:solidFill>
                <a:effectLst/>
              </a:rPr>
              <a:t>b</a:t>
            </a:r>
            <a:r>
              <a:rPr lang="en-US" altLang="en-US" sz="3200" dirty="0" smtClean="0">
                <a:solidFill>
                  <a:schemeClr val="tx2">
                    <a:lumMod val="50000"/>
                  </a:schemeClr>
                </a:solidFill>
                <a:effectLst/>
              </a:rPr>
              <a:t>y Crossing The Line</a:t>
            </a:r>
            <a:endParaRPr lang="en-US" altLang="en-US" sz="3200" dirty="0">
              <a:solidFill>
                <a:schemeClr val="tx2">
                  <a:lumMod val="50000"/>
                </a:schemeClr>
              </a:solidFill>
              <a:effectLst/>
              <a:latin typeface="Georgia" pitchFamily="18" charset="0"/>
            </a:endParaRPr>
          </a:p>
        </p:txBody>
      </p:sp>
      <p:sp>
        <p:nvSpPr>
          <p:cNvPr id="178179" name="Rectangle 3"/>
          <p:cNvSpPr>
            <a:spLocks noGrp="1" noChangeArrowheads="1"/>
          </p:cNvSpPr>
          <p:nvPr>
            <p:ph type="body" sz="half" idx="1"/>
          </p:nvPr>
        </p:nvSpPr>
        <p:spPr/>
        <p:txBody>
          <a:bodyPr>
            <a:normAutofit fontScale="92500" lnSpcReduction="10000"/>
          </a:bodyPr>
          <a:lstStyle/>
          <a:p>
            <a:r>
              <a:rPr lang="en-US" altLang="en-US" sz="3500" dirty="0" smtClean="0">
                <a:solidFill>
                  <a:schemeClr val="bg2"/>
                </a:solidFill>
                <a:latin typeface="+mn-lt"/>
              </a:rPr>
              <a:t>Abused their roles</a:t>
            </a:r>
          </a:p>
          <a:p>
            <a:pPr>
              <a:buFont typeface="Wingdings" pitchFamily="2" charset="2"/>
              <a:buNone/>
            </a:pPr>
            <a:endParaRPr lang="en-US" altLang="en-US" sz="900" b="1" dirty="0" smtClean="0">
              <a:solidFill>
                <a:schemeClr val="bg2"/>
              </a:solidFill>
              <a:latin typeface="+mn-lt"/>
            </a:endParaRPr>
          </a:p>
          <a:p>
            <a:r>
              <a:rPr lang="en-US" altLang="en-US" sz="3500" dirty="0" smtClean="0">
                <a:solidFill>
                  <a:schemeClr val="bg2"/>
                </a:solidFill>
                <a:latin typeface="+mn-lt"/>
              </a:rPr>
              <a:t>Betrayed the basic tenets of our profession </a:t>
            </a:r>
          </a:p>
          <a:p>
            <a:pPr marL="0" indent="0">
              <a:buNone/>
            </a:pPr>
            <a:endParaRPr lang="en-US" altLang="en-US" sz="900" dirty="0" smtClean="0">
              <a:solidFill>
                <a:schemeClr val="bg2"/>
              </a:solidFill>
              <a:latin typeface="+mn-lt"/>
            </a:endParaRPr>
          </a:p>
          <a:p>
            <a:pPr>
              <a:buFont typeface="Wingdings" pitchFamily="2" charset="2"/>
              <a:buNone/>
            </a:pPr>
            <a:endParaRPr lang="en-US" altLang="en-US" sz="900" dirty="0" smtClean="0">
              <a:solidFill>
                <a:schemeClr val="bg2"/>
              </a:solidFill>
              <a:latin typeface="+mn-lt"/>
            </a:endParaRPr>
          </a:p>
          <a:p>
            <a:r>
              <a:rPr lang="en-US" altLang="en-US" sz="3500" dirty="0" smtClean="0">
                <a:solidFill>
                  <a:schemeClr val="bg2"/>
                </a:solidFill>
                <a:latin typeface="+mn-lt"/>
              </a:rPr>
              <a:t> Broke the law </a:t>
            </a:r>
          </a:p>
        </p:txBody>
      </p:sp>
      <p:sp>
        <p:nvSpPr>
          <p:cNvPr id="3" name="Content Placeholder 2"/>
          <p:cNvSpPr>
            <a:spLocks noGrp="1"/>
          </p:cNvSpPr>
          <p:nvPr>
            <p:ph sz="half" idx="2"/>
          </p:nvPr>
        </p:nvSpPr>
        <p:spPr/>
        <p:txBody>
          <a:bodyPr>
            <a:normAutofit fontScale="92500" lnSpcReduction="10000"/>
          </a:bodyPr>
          <a:lstStyle/>
          <a:p>
            <a:pPr marL="0" indent="0" algn="ctr">
              <a:buNone/>
            </a:pPr>
            <a:r>
              <a:rPr lang="en-US" sz="2000" b="1" dirty="0">
                <a:solidFill>
                  <a:schemeClr val="bg2"/>
                </a:solidFill>
              </a:rPr>
              <a:t>Three correction officers charged for sexually abusing female inmates; one made </a:t>
            </a:r>
            <a:r>
              <a:rPr lang="en-US" sz="2000" b="1" dirty="0" smtClean="0">
                <a:solidFill>
                  <a:schemeClr val="bg2"/>
                </a:solidFill>
              </a:rPr>
              <a:t>light </a:t>
            </a:r>
            <a:r>
              <a:rPr lang="en-US" sz="2000" b="1" dirty="0">
                <a:solidFill>
                  <a:schemeClr val="bg2"/>
                </a:solidFill>
              </a:rPr>
              <a:t>of issue on </a:t>
            </a:r>
            <a:r>
              <a:rPr lang="en-US" sz="2000" b="1" dirty="0" smtClean="0">
                <a:solidFill>
                  <a:schemeClr val="bg2"/>
                </a:solidFill>
              </a:rPr>
              <a:t>Facebook</a:t>
            </a:r>
          </a:p>
          <a:p>
            <a:pPr marL="0" indent="0" algn="ctr">
              <a:buNone/>
            </a:pPr>
            <a:r>
              <a:rPr lang="en-US" sz="2000" dirty="0" smtClean="0">
                <a:solidFill>
                  <a:schemeClr val="accent6"/>
                </a:solidFill>
                <a:hlinkClick r:id="rId2"/>
              </a:rPr>
              <a:t>Andrew </a:t>
            </a:r>
            <a:r>
              <a:rPr lang="en-US" sz="2000" dirty="0" err="1">
                <a:solidFill>
                  <a:schemeClr val="accent6"/>
                </a:solidFill>
                <a:hlinkClick r:id="rId2"/>
              </a:rPr>
              <a:t>Keshner</a:t>
            </a:r>
            <a:endParaRPr lang="en-US" sz="2000" dirty="0">
              <a:solidFill>
                <a:schemeClr val="accent6"/>
              </a:solidFill>
            </a:endParaRPr>
          </a:p>
          <a:p>
            <a:pPr marL="0" indent="0">
              <a:buNone/>
            </a:pPr>
            <a:endParaRPr lang="en-US" sz="900" dirty="0" smtClean="0">
              <a:solidFill>
                <a:schemeClr val="accent6"/>
              </a:solidFill>
            </a:endParaRPr>
          </a:p>
          <a:p>
            <a:pPr marL="0" indent="0" algn="ctr">
              <a:buNone/>
            </a:pPr>
            <a:r>
              <a:rPr lang="en-US" sz="2000" dirty="0" smtClean="0">
                <a:solidFill>
                  <a:schemeClr val="bg2"/>
                </a:solidFill>
              </a:rPr>
              <a:t>NEW </a:t>
            </a:r>
            <a:r>
              <a:rPr lang="en-US" sz="2000" dirty="0">
                <a:solidFill>
                  <a:schemeClr val="bg2"/>
                </a:solidFill>
              </a:rPr>
              <a:t>YORK DAILY NEWS </a:t>
            </a:r>
            <a:endParaRPr lang="en-US" sz="2000" dirty="0" smtClean="0">
              <a:solidFill>
                <a:schemeClr val="bg2"/>
              </a:solidFill>
            </a:endParaRPr>
          </a:p>
          <a:p>
            <a:pPr marL="0" indent="0" algn="ctr">
              <a:buNone/>
            </a:pPr>
            <a:endParaRPr lang="en-US" sz="900" dirty="0">
              <a:solidFill>
                <a:schemeClr val="bg2"/>
              </a:solidFill>
            </a:endParaRPr>
          </a:p>
          <a:p>
            <a:pPr marL="0" indent="0">
              <a:buNone/>
            </a:pPr>
            <a:r>
              <a:rPr lang="en-US" sz="900" dirty="0">
                <a:solidFill>
                  <a:schemeClr val="bg2"/>
                </a:solidFill>
              </a:rPr>
              <a:t>Updated: Thursday, May 25, 2017, 9:11 PM</a:t>
            </a:r>
          </a:p>
          <a:p>
            <a:r>
              <a:rPr lang="en-US" sz="2000" dirty="0">
                <a:solidFill>
                  <a:schemeClr val="bg2"/>
                </a:solidFill>
              </a:rPr>
              <a:t>Perez, 46, and Martinez, 47, face up to life in prison. They’ve been suspended without pay</a:t>
            </a:r>
            <a:r>
              <a:rPr lang="en-US" sz="2000" dirty="0" smtClean="0">
                <a:solidFill>
                  <a:schemeClr val="bg2"/>
                </a:solidFill>
              </a:rPr>
              <a:t>.</a:t>
            </a:r>
          </a:p>
          <a:p>
            <a:pPr marL="0" indent="0">
              <a:buNone/>
            </a:pPr>
            <a:endParaRPr lang="en-US" sz="900" dirty="0">
              <a:solidFill>
                <a:schemeClr val="bg2"/>
              </a:solidFill>
            </a:endParaRPr>
          </a:p>
          <a:p>
            <a:r>
              <a:rPr lang="en-US" sz="2000" dirty="0" err="1">
                <a:solidFill>
                  <a:schemeClr val="bg2"/>
                </a:solidFill>
              </a:rPr>
              <a:t>Moronta</a:t>
            </a:r>
            <a:r>
              <a:rPr lang="en-US" sz="2000" dirty="0">
                <a:solidFill>
                  <a:schemeClr val="bg2"/>
                </a:solidFill>
              </a:rPr>
              <a:t>, 39, is looking at a 60-year sentence. He was already under indictment for taking bribes and smuggling contraband like K2 and cellphones into the Sunset Park detention center</a:t>
            </a:r>
          </a:p>
          <a:p>
            <a:pPr marL="0" indent="0">
              <a:buNone/>
            </a:pPr>
            <a:endParaRPr lang="en-US" sz="2000" b="1" dirty="0">
              <a:solidFill>
                <a:schemeClr val="bg2"/>
              </a:solidFill>
            </a:endParaRPr>
          </a:p>
        </p:txBody>
      </p:sp>
      <p:sp>
        <p:nvSpPr>
          <p:cNvPr id="2" name="Slide Number Placeholder 1"/>
          <p:cNvSpPr>
            <a:spLocks noGrp="1"/>
          </p:cNvSpPr>
          <p:nvPr>
            <p:ph type="sldNum" sz="quarter" idx="12"/>
          </p:nvPr>
        </p:nvSpPr>
        <p:spPr/>
        <p:txBody>
          <a:bodyPr/>
          <a:lstStyle/>
          <a:p>
            <a:pPr>
              <a:defRPr/>
            </a:pPr>
            <a:fld id="{B32F181B-2143-4587-97E5-DD43CAB7DF39}" type="slidenum">
              <a:rPr lang="en-US" altLang="en-US" smtClean="0">
                <a:solidFill>
                  <a:srgbClr val="0070C0">
                    <a:tint val="75000"/>
                  </a:srgbClr>
                </a:solidFill>
              </a:rPr>
              <a:pPr>
                <a:defRPr/>
              </a:pPr>
              <a:t>103</a:t>
            </a:fld>
            <a:endParaRPr lang="en-US" altLang="en-US" dirty="0">
              <a:solidFill>
                <a:srgbClr val="0070C0">
                  <a:tint val="75000"/>
                </a:srgbClr>
              </a:solidFill>
            </a:endParaRPr>
          </a:p>
        </p:txBody>
      </p:sp>
    </p:spTree>
    <p:extLst>
      <p:ext uri="{BB962C8B-B14F-4D97-AF65-F5344CB8AC3E}">
        <p14:creationId xmlns:p14="http://schemas.microsoft.com/office/powerpoint/2010/main" val="2458370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grpId="0" nodeType="afterEffect">
                                  <p:stCondLst>
                                    <p:cond delay="0"/>
                                  </p:stCondLst>
                                  <p:childTnLst>
                                    <p:animMotion origin="layout" path="M 0.475 8.09249E-7 L 0.0 8.09249E-7 " pathEditMode="relative" rAng="0" ptsTypes="AA">
                                      <p:cBhvr>
                                        <p:cTn id="6" dur="2000" fill="hold"/>
                                        <p:tgtEl>
                                          <p:spTgt spid="178178"/>
                                        </p:tgtEl>
                                        <p:attrNameLst>
                                          <p:attrName>ppt_x</p:attrName>
                                          <p:attrName>ppt_y</p:attrName>
                                        </p:attrNameLst>
                                      </p:cBhvr>
                                      <p:rCtr x="-23750"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8179">
                                            <p:txEl>
                                              <p:pRg st="0" end="0"/>
                                            </p:txEl>
                                          </p:spTgt>
                                        </p:tgtEl>
                                        <p:attrNameLst>
                                          <p:attrName>style.visibility</p:attrName>
                                        </p:attrNameLst>
                                      </p:cBhvr>
                                      <p:to>
                                        <p:strVal val="visible"/>
                                      </p:to>
                                    </p:set>
                                    <p:animEffect transition="in" filter="blinds(horizontal)">
                                      <p:cBhvr>
                                        <p:cTn id="11" dur="500"/>
                                        <p:tgtEl>
                                          <p:spTgt spid="1781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8179">
                                            <p:txEl>
                                              <p:pRg st="2" end="2"/>
                                            </p:txEl>
                                          </p:spTgt>
                                        </p:tgtEl>
                                        <p:attrNameLst>
                                          <p:attrName>style.visibility</p:attrName>
                                        </p:attrNameLst>
                                      </p:cBhvr>
                                      <p:to>
                                        <p:strVal val="visible"/>
                                      </p:to>
                                    </p:set>
                                    <p:animEffect transition="in" filter="blinds(horizontal)">
                                      <p:cBhvr>
                                        <p:cTn id="16" dur="500"/>
                                        <p:tgtEl>
                                          <p:spTgt spid="17817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8179">
                                            <p:txEl>
                                              <p:pRg st="5" end="5"/>
                                            </p:txEl>
                                          </p:spTgt>
                                        </p:tgtEl>
                                        <p:attrNameLst>
                                          <p:attrName>style.visibility</p:attrName>
                                        </p:attrNameLst>
                                      </p:cBhvr>
                                      <p:to>
                                        <p:strVal val="visible"/>
                                      </p:to>
                                    </p:set>
                                    <p:animEffect transition="in" filter="blinds(horizontal)">
                                      <p:cBhvr>
                                        <p:cTn id="21" dur="500"/>
                                        <p:tgtEl>
                                          <p:spTgt spid="1781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p:bldP spid="17817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800" dirty="0" smtClean="0">
                <a:solidFill>
                  <a:schemeClr val="tx2">
                    <a:lumMod val="50000"/>
                  </a:schemeClr>
                </a:solidFill>
                <a:effectLst/>
              </a:rPr>
              <a:t>Staff &amp; Inmates:</a:t>
            </a:r>
            <a:br>
              <a:rPr lang="en-US" sz="2800" dirty="0" smtClean="0">
                <a:solidFill>
                  <a:schemeClr val="tx2">
                    <a:lumMod val="50000"/>
                  </a:schemeClr>
                </a:solidFill>
                <a:effectLst/>
              </a:rPr>
            </a:br>
            <a:r>
              <a:rPr lang="en-US" sz="2800" dirty="0" smtClean="0">
                <a:solidFill>
                  <a:schemeClr val="tx2">
                    <a:lumMod val="50000"/>
                  </a:schemeClr>
                </a:solidFill>
                <a:effectLst/>
              </a:rPr>
              <a:t>Always an Unequal </a:t>
            </a:r>
            <a:r>
              <a:rPr lang="en-US" sz="2800" dirty="0">
                <a:solidFill>
                  <a:schemeClr val="tx2">
                    <a:lumMod val="50000"/>
                  </a:schemeClr>
                </a:solidFill>
                <a:effectLst/>
              </a:rPr>
              <a:t>R</a:t>
            </a:r>
            <a:r>
              <a:rPr lang="en-US" sz="2800" dirty="0" smtClean="0">
                <a:solidFill>
                  <a:schemeClr val="tx2">
                    <a:lumMod val="50000"/>
                  </a:schemeClr>
                </a:solidFill>
                <a:effectLst/>
              </a:rPr>
              <a:t>elationship</a:t>
            </a:r>
            <a:endParaRPr lang="en-US" sz="2800" dirty="0">
              <a:solidFill>
                <a:schemeClr val="tx2">
                  <a:lumMod val="50000"/>
                </a:schemeClr>
              </a:solidFill>
              <a:effectLst/>
            </a:endParaRPr>
          </a:p>
        </p:txBody>
      </p:sp>
      <p:sp>
        <p:nvSpPr>
          <p:cNvPr id="3" name="Content Placeholder 2"/>
          <p:cNvSpPr>
            <a:spLocks noGrp="1"/>
          </p:cNvSpPr>
          <p:nvPr>
            <p:ph idx="1"/>
          </p:nvPr>
        </p:nvSpPr>
        <p:spPr>
          <a:xfrm>
            <a:off x="457200" y="1600202"/>
            <a:ext cx="7924800" cy="4873625"/>
          </a:xfrm>
        </p:spPr>
        <p:txBody>
          <a:bodyPr/>
          <a:lstStyle/>
          <a:p>
            <a:pPr marL="0" indent="0">
              <a:buNone/>
              <a:defRPr/>
            </a:pPr>
            <a:endParaRPr lang="en-US" sz="800" dirty="0" smtClean="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Staff </a:t>
            </a:r>
            <a:r>
              <a:rPr lang="en-US" sz="2800" dirty="0">
                <a:solidFill>
                  <a:schemeClr val="bg2"/>
                </a:solidFill>
                <a:latin typeface="+mn-lt"/>
                <a:cs typeface="Times New Roman" panose="02020603050405020304" pitchFamily="18" charset="0"/>
              </a:rPr>
              <a:t>control the lives, freedom and safety of </a:t>
            </a:r>
            <a:r>
              <a:rPr lang="en-US" sz="2800" dirty="0" smtClean="0">
                <a:solidFill>
                  <a:schemeClr val="bg2"/>
                </a:solidFill>
                <a:latin typeface="+mn-lt"/>
                <a:cs typeface="Times New Roman" panose="02020603050405020304" pitchFamily="18" charset="0"/>
              </a:rPr>
              <a:t>inmates</a:t>
            </a:r>
          </a:p>
          <a:p>
            <a:pPr marL="0" indent="0">
              <a:buNone/>
              <a:defRPr/>
            </a:pPr>
            <a:endParaRPr lang="en-US" sz="900" dirty="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Staff </a:t>
            </a:r>
            <a:r>
              <a:rPr lang="en-US" sz="2800" dirty="0">
                <a:solidFill>
                  <a:schemeClr val="bg2"/>
                </a:solidFill>
                <a:latin typeface="+mn-lt"/>
                <a:cs typeface="Times New Roman" panose="02020603050405020304" pitchFamily="18" charset="0"/>
              </a:rPr>
              <a:t>can place offenders at risk with other </a:t>
            </a:r>
            <a:r>
              <a:rPr lang="en-US" sz="2800" dirty="0" smtClean="0">
                <a:solidFill>
                  <a:schemeClr val="bg2"/>
                </a:solidFill>
                <a:latin typeface="+mn-lt"/>
                <a:cs typeface="Times New Roman" panose="02020603050405020304" pitchFamily="18" charset="0"/>
              </a:rPr>
              <a:t>offenders </a:t>
            </a:r>
          </a:p>
          <a:p>
            <a:pPr marL="0" indent="0">
              <a:buNone/>
              <a:defRPr/>
            </a:pPr>
            <a:endParaRPr lang="en-US" sz="900" dirty="0" smtClean="0">
              <a:solidFill>
                <a:schemeClr val="bg2"/>
              </a:solidFill>
              <a:latin typeface="+mn-lt"/>
              <a:cs typeface="Times New Roman" panose="02020603050405020304" pitchFamily="18" charset="0"/>
            </a:endParaRPr>
          </a:p>
          <a:p>
            <a:pPr lvl="1">
              <a:defRPr/>
            </a:pPr>
            <a:r>
              <a:rPr lang="en-US" sz="2000" dirty="0" smtClean="0">
                <a:solidFill>
                  <a:schemeClr val="bg2"/>
                </a:solidFill>
                <a:latin typeface="+mn-lt"/>
                <a:cs typeface="Times New Roman" panose="02020603050405020304" pitchFamily="18" charset="0"/>
              </a:rPr>
              <a:t>write disciplinary </a:t>
            </a:r>
            <a:r>
              <a:rPr lang="en-US" sz="2000" dirty="0">
                <a:solidFill>
                  <a:schemeClr val="bg2"/>
                </a:solidFill>
                <a:latin typeface="+mn-lt"/>
                <a:cs typeface="Times New Roman" panose="02020603050405020304" pitchFamily="18" charset="0"/>
              </a:rPr>
              <a:t>infractions, </a:t>
            </a:r>
            <a:endParaRPr lang="en-US" sz="2000" dirty="0" smtClean="0">
              <a:solidFill>
                <a:schemeClr val="bg2"/>
              </a:solidFill>
              <a:latin typeface="+mn-lt"/>
              <a:cs typeface="Times New Roman" panose="02020603050405020304" pitchFamily="18" charset="0"/>
            </a:endParaRPr>
          </a:p>
          <a:p>
            <a:pPr lvl="1">
              <a:defRPr/>
            </a:pPr>
            <a:r>
              <a:rPr lang="en-US" sz="2000" dirty="0" smtClean="0">
                <a:solidFill>
                  <a:schemeClr val="bg2"/>
                </a:solidFill>
                <a:latin typeface="+mn-lt"/>
                <a:cs typeface="Times New Roman" panose="02020603050405020304" pitchFamily="18" charset="0"/>
              </a:rPr>
              <a:t>compromise safety</a:t>
            </a:r>
          </a:p>
          <a:p>
            <a:pPr marL="457200" lvl="1" indent="0">
              <a:buNone/>
              <a:defRPr/>
            </a:pPr>
            <a:endParaRPr lang="en-US" sz="900" dirty="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Staff </a:t>
            </a:r>
            <a:r>
              <a:rPr lang="en-US" sz="2800" dirty="0">
                <a:solidFill>
                  <a:schemeClr val="bg2"/>
                </a:solidFill>
                <a:latin typeface="+mn-lt"/>
                <a:cs typeface="Times New Roman" panose="02020603050405020304" pitchFamily="18" charset="0"/>
              </a:rPr>
              <a:t>and offenders can NEVER be in an </a:t>
            </a:r>
            <a:r>
              <a:rPr lang="en-US" sz="2800" dirty="0" smtClean="0">
                <a:solidFill>
                  <a:schemeClr val="bg2"/>
                </a:solidFill>
                <a:latin typeface="+mn-lt"/>
                <a:cs typeface="Times New Roman" panose="02020603050405020304" pitchFamily="18" charset="0"/>
              </a:rPr>
              <a:t>equal relationship</a:t>
            </a:r>
            <a:endParaRPr lang="en-US" sz="2800" dirty="0">
              <a:solidFill>
                <a:schemeClr val="bg2"/>
              </a:solidFill>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104</a:t>
            </a:fld>
            <a:endParaRPr lang="en-US" altLang="en-US" dirty="0">
              <a:solidFill>
                <a:srgbClr val="0070C0">
                  <a:tint val="75000"/>
                </a:srgbClr>
              </a:solidFill>
            </a:endParaRPr>
          </a:p>
        </p:txBody>
      </p:sp>
    </p:spTree>
    <p:extLst>
      <p:ext uri="{BB962C8B-B14F-4D97-AF65-F5344CB8AC3E}">
        <p14:creationId xmlns:p14="http://schemas.microsoft.com/office/powerpoint/2010/main" val="428961227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algn="ctr">
              <a:defRPr/>
            </a:pPr>
            <a:r>
              <a:rPr lang="en-US" altLang="en-US" sz="2800" dirty="0" smtClean="0">
                <a:solidFill>
                  <a:schemeClr val="tx2">
                    <a:lumMod val="50000"/>
                  </a:schemeClr>
                </a:solidFill>
                <a:effectLst/>
                <a:cs typeface="Times New Roman" panose="02020603050405020304" pitchFamily="18" charset="0"/>
              </a:rPr>
              <a:t>Avoid Inappropriate Relationships</a:t>
            </a:r>
            <a:br>
              <a:rPr lang="en-US" altLang="en-US" sz="2800" dirty="0" smtClean="0">
                <a:solidFill>
                  <a:schemeClr val="tx2">
                    <a:lumMod val="50000"/>
                  </a:schemeClr>
                </a:solidFill>
                <a:effectLst/>
                <a:cs typeface="Times New Roman" panose="02020603050405020304" pitchFamily="18" charset="0"/>
              </a:rPr>
            </a:br>
            <a:r>
              <a:rPr lang="en-US" altLang="en-US" sz="2800" dirty="0" smtClean="0">
                <a:solidFill>
                  <a:schemeClr val="tx2">
                    <a:lumMod val="50000"/>
                  </a:schemeClr>
                </a:solidFill>
                <a:effectLst/>
                <a:cs typeface="Times New Roman" panose="02020603050405020304" pitchFamily="18" charset="0"/>
              </a:rPr>
              <a:t> With Inmates</a:t>
            </a:r>
            <a:endParaRPr lang="en-US" altLang="en-US" sz="2800" dirty="0">
              <a:solidFill>
                <a:schemeClr val="tx2">
                  <a:lumMod val="50000"/>
                </a:schemeClr>
              </a:solidFill>
              <a:effectLst/>
              <a:cs typeface="Times New Roman" panose="02020603050405020304" pitchFamily="18" charset="0"/>
            </a:endParaRPr>
          </a:p>
        </p:txBody>
      </p:sp>
      <p:sp>
        <p:nvSpPr>
          <p:cNvPr id="104451" name="Rectangle 3"/>
          <p:cNvSpPr>
            <a:spLocks noGrp="1" noChangeArrowheads="1"/>
          </p:cNvSpPr>
          <p:nvPr>
            <p:ph idx="1"/>
          </p:nvPr>
        </p:nvSpPr>
        <p:spPr>
          <a:xfrm>
            <a:off x="381000" y="1600200"/>
            <a:ext cx="8458200" cy="5029200"/>
          </a:xfrm>
        </p:spPr>
        <p:txBody>
          <a:bodyPr>
            <a:normAutofit/>
          </a:bodyPr>
          <a:lstStyle/>
          <a:p>
            <a:pPr marL="0" indent="0">
              <a:lnSpc>
                <a:spcPct val="80000"/>
              </a:lnSpc>
              <a:buNone/>
            </a:pPr>
            <a:endParaRPr lang="en-US" altLang="en-US" sz="900" dirty="0" smtClean="0">
              <a:solidFill>
                <a:schemeClr val="tx1"/>
              </a:solidFill>
              <a:latin typeface="+mn-lt"/>
            </a:endParaRPr>
          </a:p>
          <a:p>
            <a:pPr>
              <a:lnSpc>
                <a:spcPct val="80000"/>
              </a:lnSpc>
              <a:buFont typeface="Wingdings" panose="05000000000000000000" pitchFamily="2" charset="2"/>
              <a:buChar char="§"/>
            </a:pPr>
            <a:r>
              <a:rPr lang="en-US" altLang="en-US" sz="3600" dirty="0" smtClean="0">
                <a:solidFill>
                  <a:schemeClr val="bg2"/>
                </a:solidFill>
                <a:latin typeface="+mn-lt"/>
              </a:rPr>
              <a:t>Maintain a professional demeanor</a:t>
            </a:r>
          </a:p>
          <a:p>
            <a:pPr marL="0" indent="0">
              <a:lnSpc>
                <a:spcPct val="80000"/>
              </a:lnSpc>
              <a:buNone/>
            </a:pPr>
            <a:endParaRPr lang="en-US" altLang="en-US" sz="800" dirty="0" smtClean="0">
              <a:solidFill>
                <a:schemeClr val="bg2"/>
              </a:solidFill>
              <a:latin typeface="+mn-lt"/>
            </a:endParaRPr>
          </a:p>
          <a:p>
            <a:pPr marL="0" indent="0">
              <a:lnSpc>
                <a:spcPct val="80000"/>
              </a:lnSpc>
              <a:buNone/>
            </a:pPr>
            <a:endParaRPr lang="en-US" altLang="en-US" sz="900" dirty="0" smtClean="0">
              <a:solidFill>
                <a:schemeClr val="bg2"/>
              </a:solidFill>
              <a:latin typeface="+mn-lt"/>
            </a:endParaRPr>
          </a:p>
          <a:p>
            <a:pPr>
              <a:lnSpc>
                <a:spcPct val="80000"/>
              </a:lnSpc>
              <a:buFont typeface="Wingdings" panose="05000000000000000000" pitchFamily="2" charset="2"/>
              <a:buChar char="§"/>
            </a:pPr>
            <a:r>
              <a:rPr lang="en-US" altLang="en-US" sz="3600" dirty="0" smtClean="0">
                <a:solidFill>
                  <a:schemeClr val="bg2"/>
                </a:solidFill>
                <a:latin typeface="+mn-lt"/>
              </a:rPr>
              <a:t>Maintain a professional distance</a:t>
            </a:r>
          </a:p>
          <a:p>
            <a:pPr marL="0" indent="0">
              <a:lnSpc>
                <a:spcPct val="80000"/>
              </a:lnSpc>
              <a:buNone/>
            </a:pPr>
            <a:endParaRPr lang="en-US" altLang="en-US" sz="800" dirty="0" smtClean="0">
              <a:solidFill>
                <a:schemeClr val="bg2"/>
              </a:solidFill>
              <a:latin typeface="+mn-lt"/>
            </a:endParaRPr>
          </a:p>
          <a:p>
            <a:pPr>
              <a:lnSpc>
                <a:spcPct val="80000"/>
              </a:lnSpc>
              <a:buFont typeface="Wingdings" panose="05000000000000000000" pitchFamily="2" charset="2"/>
              <a:buChar char="§"/>
            </a:pPr>
            <a:r>
              <a:rPr lang="en-US" altLang="en-US" sz="3600" dirty="0" smtClean="0">
                <a:solidFill>
                  <a:schemeClr val="bg2"/>
                </a:solidFill>
                <a:latin typeface="+mn-lt"/>
              </a:rPr>
              <a:t>Focus behavior on duties and assignments</a:t>
            </a:r>
          </a:p>
          <a:p>
            <a:pPr marL="0" indent="0">
              <a:lnSpc>
                <a:spcPct val="80000"/>
              </a:lnSpc>
              <a:buNone/>
            </a:pPr>
            <a:endParaRPr lang="en-US" altLang="en-US" sz="800" dirty="0" smtClean="0">
              <a:solidFill>
                <a:schemeClr val="bg2"/>
              </a:solidFill>
              <a:latin typeface="+mn-lt"/>
            </a:endParaRPr>
          </a:p>
          <a:p>
            <a:pPr marL="0" indent="0">
              <a:lnSpc>
                <a:spcPct val="80000"/>
              </a:lnSpc>
              <a:buNone/>
            </a:pPr>
            <a:endParaRPr lang="en-US" altLang="en-US" sz="800" dirty="0" smtClean="0">
              <a:solidFill>
                <a:schemeClr val="bg2"/>
              </a:solidFill>
              <a:latin typeface="+mn-lt"/>
            </a:endParaRPr>
          </a:p>
          <a:p>
            <a:pPr>
              <a:lnSpc>
                <a:spcPct val="80000"/>
              </a:lnSpc>
              <a:buFont typeface="Wingdings" panose="05000000000000000000" pitchFamily="2" charset="2"/>
              <a:buChar char="§"/>
            </a:pPr>
            <a:r>
              <a:rPr lang="en-US" altLang="en-US" sz="3600" dirty="0" smtClean="0">
                <a:solidFill>
                  <a:schemeClr val="bg2"/>
                </a:solidFill>
                <a:latin typeface="+mn-lt"/>
              </a:rPr>
              <a:t>Do not become overly familiar with any particular inmate</a:t>
            </a:r>
          </a:p>
          <a:p>
            <a:pPr>
              <a:lnSpc>
                <a:spcPct val="80000"/>
              </a:lnSpc>
              <a:buFont typeface="Wingdings" panose="05000000000000000000" pitchFamily="2" charset="2"/>
              <a:buChar char="§"/>
            </a:pPr>
            <a:endParaRPr lang="en-US" altLang="en-US" sz="900" dirty="0" smtClean="0">
              <a:latin typeface="Book Antiqua"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105</a:t>
            </a:fld>
            <a:endParaRPr lang="en-US" altLang="en-US" dirty="0">
              <a:solidFill>
                <a:srgbClr val="0070C0">
                  <a:tint val="75000"/>
                </a:srgbClr>
              </a:solidFill>
            </a:endParaRPr>
          </a:p>
        </p:txBody>
      </p:sp>
    </p:spTree>
    <p:extLst>
      <p:ext uri="{BB962C8B-B14F-4D97-AF65-F5344CB8AC3E}">
        <p14:creationId xmlns:p14="http://schemas.microsoft.com/office/powerpoint/2010/main" val="39670904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a:xfrm>
            <a:off x="457200" y="1676400"/>
            <a:ext cx="8229600" cy="4724400"/>
          </a:xfrm>
        </p:spPr>
        <p:txBody>
          <a:bodyPr/>
          <a:lstStyle/>
          <a:p>
            <a:pPr>
              <a:buFont typeface="Wingdings" pitchFamily="2" charset="2"/>
              <a:buNone/>
            </a:pPr>
            <a:r>
              <a:rPr lang="en-US" altLang="en-US" sz="3600" dirty="0" smtClean="0">
                <a:latin typeface="Times New Roman" pitchFamily="18" charset="0"/>
              </a:rPr>
              <a:t>   </a:t>
            </a:r>
            <a:r>
              <a:rPr lang="en-US" altLang="en-US" sz="3200" dirty="0" smtClean="0">
                <a:solidFill>
                  <a:schemeClr val="bg2"/>
                </a:solidFill>
                <a:latin typeface="Times New Roman" pitchFamily="18" charset="0"/>
                <a:cs typeface="Times New Roman" pitchFamily="18" charset="0"/>
              </a:rPr>
              <a:t>All terminations for violations of agency sexual abuse or sexual harassment policies, or resignations by staff who would have been terminated if not for their resignation, shall be reported to law enforcement agencies, unless the activity was clearly not criminal, and to any relevant licensing bodies.</a:t>
            </a:r>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106</a:t>
            </a:fld>
            <a:endParaRPr lang="en-US" altLang="en-US">
              <a:solidFill>
                <a:srgbClr val="0070C0">
                  <a:tint val="75000"/>
                </a:srgbClr>
              </a:solidFill>
            </a:endParaRPr>
          </a:p>
        </p:txBody>
      </p:sp>
      <p:sp>
        <p:nvSpPr>
          <p:cNvPr id="136195" name="Rectangle 4"/>
          <p:cNvSpPr>
            <a:spLocks noChangeArrowheads="1"/>
          </p:cNvSpPr>
          <p:nvPr/>
        </p:nvSpPr>
        <p:spPr bwMode="auto">
          <a:xfrm>
            <a:off x="685800" y="304801"/>
            <a:ext cx="7620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r>
              <a:rPr lang="en-US" altLang="en-US" sz="4400">
                <a:solidFill>
                  <a:srgbClr val="0070C0"/>
                </a:solidFill>
                <a:latin typeface="Helvetica" pitchFamily="34" charset="0"/>
              </a:rPr>
              <a:t> </a:t>
            </a:r>
            <a:r>
              <a:rPr lang="en-US" altLang="en-US" sz="3600">
                <a:solidFill>
                  <a:srgbClr val="0070C0"/>
                </a:solidFill>
                <a:latin typeface="Times New Roman" pitchFamily="18" charset="0"/>
                <a:cs typeface="Times New Roman" pitchFamily="18" charset="0"/>
              </a:rPr>
              <a:t>Additional Consequences</a:t>
            </a:r>
          </a:p>
        </p:txBody>
      </p:sp>
    </p:spTree>
    <p:extLst>
      <p:ext uri="{BB962C8B-B14F-4D97-AF65-F5344CB8AC3E}">
        <p14:creationId xmlns:p14="http://schemas.microsoft.com/office/powerpoint/2010/main" val="32959811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7815"/>
            <a:ext cx="8229600" cy="2693985"/>
          </a:xfrm>
          <a:gradFill>
            <a:gsLst>
              <a:gs pos="0">
                <a:srgbClr val="5E9EFF"/>
              </a:gs>
              <a:gs pos="39999">
                <a:srgbClr val="85C2FF"/>
              </a:gs>
              <a:gs pos="13000">
                <a:srgbClr val="C4D6EB"/>
              </a:gs>
              <a:gs pos="100000">
                <a:srgbClr val="FFEBFA"/>
              </a:gs>
            </a:gsLst>
            <a:lin ang="5400000" scaled="0"/>
          </a:gradFill>
        </p:spPr>
        <p:txBody>
          <a:bodyPr>
            <a:normAutofit fontScale="90000"/>
          </a:bodyPr>
          <a:lstStyle/>
          <a:p>
            <a:r>
              <a:rPr lang="en-US" altLang="en-US" sz="3200" dirty="0" smtClean="0">
                <a:solidFill>
                  <a:schemeClr val="bg2"/>
                </a:solidFill>
                <a:effectLst/>
                <a:latin typeface="Times New Roman" pitchFamily="18" charset="0"/>
                <a:cs typeface="Times New Roman" pitchFamily="18" charset="0"/>
              </a:rPr>
              <a:t>Communication and Professionalism with </a:t>
            </a:r>
            <a:br>
              <a:rPr lang="en-US" altLang="en-US" sz="3200" dirty="0" smtClean="0">
                <a:solidFill>
                  <a:schemeClr val="bg2"/>
                </a:solidFill>
                <a:effectLst/>
                <a:latin typeface="Times New Roman" pitchFamily="18" charset="0"/>
                <a:cs typeface="Times New Roman" pitchFamily="18" charset="0"/>
              </a:rPr>
            </a:br>
            <a:r>
              <a:rPr lang="en-US" altLang="en-US" sz="3200" dirty="0" smtClean="0">
                <a:solidFill>
                  <a:schemeClr val="bg2"/>
                </a:solidFill>
                <a:effectLst/>
                <a:latin typeface="Times New Roman" pitchFamily="18" charset="0"/>
                <a:cs typeface="Times New Roman" pitchFamily="18" charset="0"/>
              </a:rPr>
              <a:t>LGBTI </a:t>
            </a:r>
            <a:br>
              <a:rPr lang="en-US" altLang="en-US" sz="3200" dirty="0" smtClean="0">
                <a:solidFill>
                  <a:schemeClr val="bg2"/>
                </a:solidFill>
                <a:effectLst/>
                <a:latin typeface="Times New Roman" pitchFamily="18" charset="0"/>
                <a:cs typeface="Times New Roman" pitchFamily="18" charset="0"/>
              </a:rPr>
            </a:br>
            <a:r>
              <a:rPr lang="en-US" altLang="en-US" sz="3200" dirty="0" smtClean="0">
                <a:solidFill>
                  <a:schemeClr val="bg2"/>
                </a:solidFill>
                <a:effectLst/>
                <a:latin typeface="Times New Roman" pitchFamily="18" charset="0"/>
                <a:cs typeface="Times New Roman" pitchFamily="18" charset="0"/>
              </a:rPr>
              <a:t>or </a:t>
            </a:r>
            <a:br>
              <a:rPr lang="en-US" altLang="en-US" sz="3200" dirty="0" smtClean="0">
                <a:solidFill>
                  <a:schemeClr val="bg2"/>
                </a:solidFill>
                <a:effectLst/>
                <a:latin typeface="Times New Roman" pitchFamily="18" charset="0"/>
                <a:cs typeface="Times New Roman" pitchFamily="18" charset="0"/>
              </a:rPr>
            </a:br>
            <a:r>
              <a:rPr lang="en-US" altLang="en-US" sz="3200" dirty="0" smtClean="0">
                <a:solidFill>
                  <a:schemeClr val="bg2"/>
                </a:solidFill>
                <a:effectLst/>
                <a:latin typeface="Times New Roman" pitchFamily="18" charset="0"/>
                <a:cs typeface="Times New Roman" pitchFamily="18" charset="0"/>
              </a:rPr>
              <a:t>Gender Non Conforming</a:t>
            </a:r>
            <a:br>
              <a:rPr lang="en-US" altLang="en-US" sz="3200" dirty="0" smtClean="0">
                <a:solidFill>
                  <a:schemeClr val="bg2"/>
                </a:solidFill>
                <a:effectLst/>
                <a:latin typeface="Times New Roman" pitchFamily="18" charset="0"/>
                <a:cs typeface="Times New Roman" pitchFamily="18" charset="0"/>
              </a:rPr>
            </a:br>
            <a:r>
              <a:rPr lang="en-US" altLang="en-US" sz="3200" dirty="0" smtClean="0">
                <a:solidFill>
                  <a:schemeClr val="bg2"/>
                </a:solidFill>
                <a:effectLst/>
                <a:latin typeface="Times New Roman" pitchFamily="18" charset="0"/>
                <a:cs typeface="Times New Roman" pitchFamily="18" charset="0"/>
              </a:rPr>
              <a:t>Inmates</a:t>
            </a:r>
            <a:br>
              <a:rPr lang="en-US" altLang="en-US" sz="3200" dirty="0" smtClean="0">
                <a:solidFill>
                  <a:schemeClr val="bg2"/>
                </a:solidFill>
                <a:effectLst/>
                <a:latin typeface="Times New Roman" pitchFamily="18" charset="0"/>
                <a:cs typeface="Times New Roman" pitchFamily="18" charset="0"/>
              </a:rPr>
            </a:br>
            <a:r>
              <a:rPr lang="en-US" altLang="en-US" sz="1300" dirty="0" smtClean="0">
                <a:solidFill>
                  <a:schemeClr val="bg2"/>
                </a:solidFill>
                <a:latin typeface="Times New Roman" pitchFamily="18" charset="0"/>
                <a:cs typeface="Times New Roman" pitchFamily="18" charset="0"/>
              </a:rPr>
              <a:t>Employee Training Goal #9</a:t>
            </a:r>
            <a:r>
              <a:rPr lang="en-US" altLang="en-US" sz="1300" dirty="0" smtClean="0">
                <a:solidFill>
                  <a:schemeClr val="bg2"/>
                </a:solidFill>
                <a:effectLst/>
                <a:latin typeface="Times New Roman" pitchFamily="18" charset="0"/>
                <a:cs typeface="Times New Roman" pitchFamily="18" charset="0"/>
              </a:rPr>
              <a:t/>
            </a:r>
            <a:br>
              <a:rPr lang="en-US" altLang="en-US" sz="1300" dirty="0" smtClean="0">
                <a:solidFill>
                  <a:schemeClr val="bg2"/>
                </a:solidFill>
                <a:effectLst/>
                <a:latin typeface="Times New Roman" pitchFamily="18" charset="0"/>
                <a:cs typeface="Times New Roman" pitchFamily="18" charset="0"/>
              </a:rPr>
            </a:br>
            <a:r>
              <a:rPr lang="en-US" altLang="en-US" sz="1300" dirty="0" smtClean="0">
                <a:solidFill>
                  <a:schemeClr val="bg2"/>
                </a:solidFill>
                <a:latin typeface="Times New Roman" pitchFamily="18" charset="0"/>
                <a:cs typeface="Times New Roman" pitchFamily="18" charset="0"/>
              </a:rPr>
              <a:t>115.31 (9)</a:t>
            </a:r>
            <a:endParaRPr lang="en-US" altLang="en-US" sz="1300" dirty="0" smtClean="0">
              <a:solidFill>
                <a:schemeClr val="bg2"/>
              </a:solidFill>
              <a:effectLst/>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DB0A294C-1E8F-448E-A355-A7C95814DD47}" type="slidenum">
              <a:rPr lang="en-US" altLang="en-US" smtClean="0"/>
              <a:pPr>
                <a:defRPr/>
              </a:pPr>
              <a:t>107</a:t>
            </a:fld>
            <a:endParaRPr lang="en-US" altLang="en-US"/>
          </a:p>
        </p:txBody>
      </p:sp>
      <p:pic>
        <p:nvPicPr>
          <p:cNvPr id="2050" name="Picture 2" descr="Image result for lgb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0"/>
            <a:ext cx="4572000" cy="24409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5943600"/>
            <a:ext cx="4191000" cy="400110"/>
          </a:xfrm>
          <a:prstGeom prst="rect">
            <a:avLst/>
          </a:prstGeom>
          <a:noFill/>
        </p:spPr>
        <p:txBody>
          <a:bodyPr wrap="square" rtlCol="0">
            <a:spAutoFit/>
          </a:bodyPr>
          <a:lstStyle/>
          <a:p>
            <a:r>
              <a:rPr lang="en-US" sz="1000" dirty="0" smtClean="0">
                <a:solidFill>
                  <a:schemeClr val="bg2"/>
                </a:solidFill>
              </a:rPr>
              <a:t>PRE-AUDIT QUESTIONAIRE 115.31 (a)-1</a:t>
            </a:r>
          </a:p>
          <a:p>
            <a:r>
              <a:rPr lang="en-US" sz="1000" dirty="0" smtClean="0">
                <a:solidFill>
                  <a:schemeClr val="bg2"/>
                </a:solidFill>
              </a:rPr>
              <a:t>9)</a:t>
            </a:r>
            <a:endParaRPr lang="en-US" sz="1000" dirty="0">
              <a:solidFill>
                <a:schemeClr val="bg2"/>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Perception</a:t>
            </a:r>
            <a:endParaRPr lang="en-US" dirty="0"/>
          </a:p>
        </p:txBody>
      </p:sp>
      <p:sp>
        <p:nvSpPr>
          <p:cNvPr id="4" name="Content Placeholder 3"/>
          <p:cNvSpPr>
            <a:spLocks noGrp="1"/>
          </p:cNvSpPr>
          <p:nvPr>
            <p:ph idx="1"/>
          </p:nvPr>
        </p:nvSpPr>
        <p:spPr/>
        <p:txBody>
          <a:bodyPr>
            <a:normAutofit/>
          </a:bodyPr>
          <a:lstStyle/>
          <a:p>
            <a:pPr marL="0" indent="0" algn="ctr">
              <a:buNone/>
            </a:pPr>
            <a:r>
              <a:rPr lang="en-US" dirty="0" smtClean="0">
                <a:solidFill>
                  <a:schemeClr val="bg2"/>
                </a:solidFill>
              </a:rPr>
              <a:t>Why is understanding perception important to all of us?</a:t>
            </a:r>
          </a:p>
          <a:p>
            <a:r>
              <a:rPr lang="en-US" dirty="0" smtClean="0">
                <a:solidFill>
                  <a:schemeClr val="bg2"/>
                </a:solidFill>
              </a:rPr>
              <a:t>Perceptions can influence how we communicate with inmates, especially those who identify as LGBTI</a:t>
            </a:r>
          </a:p>
          <a:p>
            <a:pPr marL="0" indent="0">
              <a:buNone/>
            </a:pPr>
            <a:endParaRPr lang="en-US" sz="800" dirty="0" smtClean="0">
              <a:solidFill>
                <a:schemeClr val="bg2"/>
              </a:solidFill>
            </a:endParaRPr>
          </a:p>
          <a:p>
            <a:r>
              <a:rPr lang="en-US" dirty="0" smtClean="0">
                <a:solidFill>
                  <a:schemeClr val="bg2"/>
                </a:solidFill>
              </a:rPr>
              <a:t>Perceptions can also influence how we communicate with other staff</a:t>
            </a:r>
          </a:p>
          <a:p>
            <a:pPr marL="0" indent="0">
              <a:buNone/>
            </a:pPr>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DB0A294C-1E8F-448E-A355-A7C95814DD47}" type="slidenum">
              <a:rPr lang="en-US" altLang="en-US" smtClean="0"/>
              <a:pPr>
                <a:defRPr/>
              </a:pPr>
              <a:t>108</a:t>
            </a:fld>
            <a:endParaRPr lang="en-US" altLang="en-US"/>
          </a:p>
        </p:txBody>
      </p:sp>
    </p:spTree>
    <p:extLst>
      <p:ext uri="{BB962C8B-B14F-4D97-AF65-F5344CB8AC3E}">
        <p14:creationId xmlns:p14="http://schemas.microsoft.com/office/powerpoint/2010/main" val="91230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algn="ctr" eaLnBrk="1" fontAlgn="auto" hangingPunct="1">
              <a:spcAft>
                <a:spcPts val="0"/>
              </a:spcAft>
              <a:defRPr/>
            </a:pPr>
            <a:r>
              <a:rPr lang="en-US" altLang="en-US" sz="6000" dirty="0" smtClean="0">
                <a:solidFill>
                  <a:schemeClr val="tx1"/>
                </a:solidFill>
              </a:rPr>
              <a:t/>
            </a:r>
            <a:br>
              <a:rPr lang="en-US" altLang="en-US" sz="6000" dirty="0" smtClean="0">
                <a:solidFill>
                  <a:schemeClr val="tx1"/>
                </a:solidFill>
              </a:rPr>
            </a:br>
            <a:r>
              <a:rPr lang="en-US" altLang="en-US" dirty="0" smtClean="0">
                <a:solidFill>
                  <a:schemeClr val="tx1"/>
                </a:solidFill>
              </a:rPr>
              <a:t>What is Person Perception??</a:t>
            </a:r>
            <a:r>
              <a:rPr lang="en-US" altLang="en-US" sz="6000" dirty="0" smtClean="0">
                <a:solidFill>
                  <a:schemeClr val="tx1"/>
                </a:solidFill>
              </a:rPr>
              <a:t/>
            </a:r>
            <a:br>
              <a:rPr lang="en-US" altLang="en-US" sz="6000" dirty="0" smtClean="0">
                <a:solidFill>
                  <a:schemeClr val="tx1"/>
                </a:solidFill>
              </a:rPr>
            </a:br>
            <a:r>
              <a:rPr lang="en-US" altLang="en-US" sz="4000" b="1" dirty="0" smtClean="0">
                <a:solidFill>
                  <a:schemeClr val="bg2"/>
                </a:solidFill>
                <a:effectLst/>
                <a:latin typeface="Arabic Typesetting" panose="03020402040406030203" pitchFamily="66" charset="-78"/>
                <a:cs typeface="Arabic Typesetting" panose="03020402040406030203" pitchFamily="66" charset="-78"/>
              </a:rPr>
              <a:t> </a:t>
            </a:r>
            <a:endParaRPr lang="en-US" altLang="en-US" dirty="0" smtClean="0">
              <a:solidFill>
                <a:schemeClr val="bg2"/>
              </a:solidFill>
              <a:effectLst/>
            </a:endParaRPr>
          </a:p>
        </p:txBody>
      </p:sp>
      <p:sp>
        <p:nvSpPr>
          <p:cNvPr id="5" name="Content Placeholder 4"/>
          <p:cNvSpPr>
            <a:spLocks noGrp="1"/>
          </p:cNvSpPr>
          <p:nvPr>
            <p:ph idx="1"/>
          </p:nvPr>
        </p:nvSpPr>
        <p:spPr/>
        <p:txBody>
          <a:bodyPr>
            <a:normAutofit/>
          </a:bodyPr>
          <a:lstStyle/>
          <a:p>
            <a:r>
              <a:rPr lang="en-US" dirty="0" smtClean="0">
                <a:solidFill>
                  <a:schemeClr val="bg2"/>
                </a:solidFill>
                <a:latin typeface="Times New Roman" panose="02020603050405020304" pitchFamily="18" charset="0"/>
                <a:cs typeface="Times New Roman" panose="02020603050405020304" pitchFamily="18" charset="0"/>
              </a:rPr>
              <a:t>Different mental processes that we use to form impressions of other people</a:t>
            </a:r>
          </a:p>
          <a:p>
            <a:pPr marL="0" indent="0">
              <a:buNone/>
            </a:pPr>
            <a:endParaRPr lang="en-US" sz="1050" dirty="0" smtClean="0">
              <a:solidFill>
                <a:schemeClr val="bg2"/>
              </a:solidFill>
              <a:latin typeface="Times New Roman" panose="02020603050405020304" pitchFamily="18" charset="0"/>
              <a:cs typeface="Times New Roman" panose="02020603050405020304" pitchFamily="18" charset="0"/>
            </a:endParaRPr>
          </a:p>
          <a:p>
            <a:pPr marL="0" indent="0">
              <a:buNone/>
            </a:pPr>
            <a:endParaRPr lang="en-US" sz="1100" dirty="0" smtClean="0">
              <a:solidFill>
                <a:schemeClr val="bg2"/>
              </a:solidFill>
              <a:latin typeface="Times New Roman" panose="02020603050405020304" pitchFamily="18" charset="0"/>
              <a:cs typeface="Times New Roman" panose="02020603050405020304" pitchFamily="18" charset="0"/>
            </a:endParaRPr>
          </a:p>
          <a:p>
            <a:pPr lvl="1"/>
            <a:r>
              <a:rPr lang="en-US" dirty="0" smtClean="0">
                <a:solidFill>
                  <a:schemeClr val="bg2"/>
                </a:solidFill>
                <a:latin typeface="Times New Roman" panose="02020603050405020304" pitchFamily="18" charset="0"/>
                <a:cs typeface="Times New Roman" panose="02020603050405020304" pitchFamily="18" charset="0"/>
              </a:rPr>
              <a:t>Consider how often you make these kind of  judgments everyday</a:t>
            </a:r>
          </a:p>
          <a:p>
            <a:pPr marL="457200" lvl="1" indent="0">
              <a:buNone/>
            </a:pPr>
            <a:endParaRPr lang="en-US" sz="105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You might draw conclusions even though you know very little about the person</a:t>
            </a:r>
          </a:p>
          <a:p>
            <a:pPr marL="0" indent="0">
              <a:buNone/>
            </a:pPr>
            <a:endParaRPr lang="en-US" sz="1100" dirty="0" smtClean="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363376A0-13C0-41B9-8DE9-FB1DA80EAFB1}" type="slidenum">
              <a:rPr lang="en-US" altLang="en-US" smtClean="0"/>
              <a:pPr>
                <a:defRPr/>
              </a:pPr>
              <a:t>109</a:t>
            </a:fld>
            <a:endParaRPr lang="en-US" altLang="en-US" dirty="0"/>
          </a:p>
        </p:txBody>
      </p:sp>
      <p:sp>
        <p:nvSpPr>
          <p:cNvPr id="6" name="Footer Placeholder 5"/>
          <p:cNvSpPr>
            <a:spLocks noGrp="1"/>
          </p:cNvSpPr>
          <p:nvPr>
            <p:ph type="ftr" sz="quarter" idx="11"/>
          </p:nvPr>
        </p:nvSpPr>
        <p:spPr>
          <a:xfrm>
            <a:off x="914400" y="6356350"/>
            <a:ext cx="5867400" cy="365125"/>
          </a:xfrm>
        </p:spPr>
        <p:txBody>
          <a:bodyPr/>
          <a:lstStyle/>
          <a:p>
            <a:pPr>
              <a:defRPr/>
            </a:pPr>
            <a:r>
              <a:rPr lang="en-US" altLang="en-US" sz="1000" dirty="0" smtClean="0">
                <a:latin typeface="Times New Roman" panose="02020603050405020304" pitchFamily="18" charset="0"/>
                <a:cs typeface="Times New Roman" panose="02020603050405020304" pitchFamily="18" charset="0"/>
              </a:rPr>
              <a:t>https://www.verywell.com/person-perception-2795900</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938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50000"/>
                  </a:schemeClr>
                </a:solidFill>
              </a:rPr>
              <a:t>Employee Training </a:t>
            </a:r>
            <a:r>
              <a:rPr lang="en-US" dirty="0" smtClean="0">
                <a:solidFill>
                  <a:schemeClr val="tx2">
                    <a:lumMod val="50000"/>
                  </a:schemeClr>
                </a:solidFill>
              </a:rPr>
              <a:t>Goals, cont.</a:t>
            </a:r>
            <a:r>
              <a:rPr lang="en-US" dirty="0">
                <a:solidFill>
                  <a:schemeClr val="tx2">
                    <a:lumMod val="50000"/>
                  </a:schemeClr>
                </a:solidFill>
              </a:rPr>
              <a:t/>
            </a:r>
            <a:br>
              <a:rPr lang="en-US" dirty="0">
                <a:solidFill>
                  <a:schemeClr val="tx2">
                    <a:lumMod val="50000"/>
                  </a:schemeClr>
                </a:solidFill>
              </a:rPr>
            </a:br>
            <a:r>
              <a:rPr lang="en-US" sz="2800" dirty="0">
                <a:solidFill>
                  <a:schemeClr val="tx2">
                    <a:lumMod val="50000"/>
                  </a:schemeClr>
                </a:solidFill>
              </a:rPr>
              <a:t>115.31</a:t>
            </a:r>
            <a:endParaRPr lang="en-US" dirty="0"/>
          </a:p>
        </p:txBody>
      </p:sp>
      <p:sp>
        <p:nvSpPr>
          <p:cNvPr id="3" name="Content Placeholder 2"/>
          <p:cNvSpPr>
            <a:spLocks noGrp="1"/>
          </p:cNvSpPr>
          <p:nvPr>
            <p:ph idx="1"/>
          </p:nvPr>
        </p:nvSpPr>
        <p:spPr/>
        <p:txBody>
          <a:bodyPr>
            <a:normAutofit fontScale="92500" lnSpcReduction="10000"/>
          </a:bodyPr>
          <a:lstStyle/>
          <a:p>
            <a:pPr marL="457200" lvl="1" indent="0">
              <a:buNone/>
            </a:pPr>
            <a:r>
              <a:rPr lang="en-US" dirty="0" smtClean="0">
                <a:solidFill>
                  <a:schemeClr val="bg2"/>
                </a:solidFill>
              </a:rPr>
              <a:t>6-Common </a:t>
            </a:r>
            <a:r>
              <a:rPr lang="en-US" dirty="0">
                <a:solidFill>
                  <a:schemeClr val="bg2"/>
                </a:solidFill>
              </a:rPr>
              <a:t>reactions of sexual abuse and sexual harassment </a:t>
            </a:r>
            <a:r>
              <a:rPr lang="en-US" dirty="0" smtClean="0">
                <a:solidFill>
                  <a:schemeClr val="bg2"/>
                </a:solidFill>
              </a:rPr>
              <a:t>victims</a:t>
            </a:r>
          </a:p>
          <a:p>
            <a:pPr marL="457200" lvl="1" indent="0">
              <a:buNone/>
            </a:pPr>
            <a:endParaRPr lang="en-US" sz="900" dirty="0">
              <a:solidFill>
                <a:schemeClr val="bg2"/>
              </a:solidFill>
            </a:endParaRPr>
          </a:p>
          <a:p>
            <a:pPr marL="457200" lvl="1" indent="0">
              <a:buNone/>
            </a:pPr>
            <a:r>
              <a:rPr lang="en-US" dirty="0" smtClean="0">
                <a:solidFill>
                  <a:schemeClr val="bg2"/>
                </a:solidFill>
              </a:rPr>
              <a:t>7-How </a:t>
            </a:r>
            <a:r>
              <a:rPr lang="en-US" dirty="0">
                <a:solidFill>
                  <a:schemeClr val="bg2"/>
                </a:solidFill>
              </a:rPr>
              <a:t>to detect and respond to signs of threatened and actual sexual </a:t>
            </a:r>
            <a:r>
              <a:rPr lang="en-US" dirty="0" smtClean="0">
                <a:solidFill>
                  <a:schemeClr val="bg2"/>
                </a:solidFill>
              </a:rPr>
              <a:t>abuse</a:t>
            </a:r>
          </a:p>
          <a:p>
            <a:pPr marL="457200" lvl="1" indent="0">
              <a:buNone/>
            </a:pPr>
            <a:endParaRPr lang="en-US" sz="900" dirty="0">
              <a:solidFill>
                <a:schemeClr val="bg2"/>
              </a:solidFill>
            </a:endParaRPr>
          </a:p>
          <a:p>
            <a:pPr marL="457200" lvl="1" indent="0">
              <a:buNone/>
            </a:pPr>
            <a:r>
              <a:rPr lang="en-US" dirty="0" smtClean="0">
                <a:solidFill>
                  <a:schemeClr val="bg2"/>
                </a:solidFill>
              </a:rPr>
              <a:t>8-How </a:t>
            </a:r>
            <a:r>
              <a:rPr lang="en-US" dirty="0">
                <a:solidFill>
                  <a:schemeClr val="bg2"/>
                </a:solidFill>
              </a:rPr>
              <a:t>to avoid inappropriate relationships with </a:t>
            </a:r>
            <a:r>
              <a:rPr lang="en-US" dirty="0" smtClean="0">
                <a:solidFill>
                  <a:schemeClr val="bg2"/>
                </a:solidFill>
              </a:rPr>
              <a:t>inmates</a:t>
            </a:r>
          </a:p>
          <a:p>
            <a:pPr marL="457200" lvl="1" indent="0">
              <a:buNone/>
            </a:pPr>
            <a:endParaRPr lang="en-US" sz="900" dirty="0">
              <a:solidFill>
                <a:schemeClr val="bg2"/>
              </a:solidFill>
            </a:endParaRPr>
          </a:p>
          <a:p>
            <a:pPr marL="457200" lvl="1" indent="0">
              <a:buNone/>
            </a:pPr>
            <a:r>
              <a:rPr lang="en-US" dirty="0" smtClean="0">
                <a:solidFill>
                  <a:schemeClr val="bg2"/>
                </a:solidFill>
              </a:rPr>
              <a:t>9-How </a:t>
            </a:r>
            <a:r>
              <a:rPr lang="en-US" dirty="0">
                <a:solidFill>
                  <a:schemeClr val="bg2"/>
                </a:solidFill>
              </a:rPr>
              <a:t>to communicate effectively and professionally with LGBTI/conforming and non conforming </a:t>
            </a:r>
            <a:r>
              <a:rPr lang="en-US" dirty="0" smtClean="0">
                <a:solidFill>
                  <a:schemeClr val="bg2"/>
                </a:solidFill>
              </a:rPr>
              <a:t>inmates</a:t>
            </a:r>
          </a:p>
          <a:p>
            <a:pPr marL="457200" lvl="1" indent="0">
              <a:buNone/>
            </a:pPr>
            <a:endParaRPr lang="en-US" sz="900" dirty="0">
              <a:solidFill>
                <a:schemeClr val="bg2"/>
              </a:solidFill>
            </a:endParaRPr>
          </a:p>
          <a:p>
            <a:pPr marL="457200" lvl="1" indent="0">
              <a:buNone/>
            </a:pPr>
            <a:r>
              <a:rPr lang="en-US" dirty="0" smtClean="0">
                <a:solidFill>
                  <a:schemeClr val="bg2"/>
                </a:solidFill>
              </a:rPr>
              <a:t>10-How </a:t>
            </a:r>
            <a:r>
              <a:rPr lang="en-US" dirty="0">
                <a:solidFill>
                  <a:schemeClr val="bg2"/>
                </a:solidFill>
              </a:rPr>
              <a:t>to comply with relevant laws related to mandatory reporting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a:t>
            </a:fld>
            <a:endParaRPr lang="en-US" altLang="en-US"/>
          </a:p>
        </p:txBody>
      </p:sp>
    </p:spTree>
    <p:extLst>
      <p:ext uri="{BB962C8B-B14F-4D97-AF65-F5344CB8AC3E}">
        <p14:creationId xmlns:p14="http://schemas.microsoft.com/office/powerpoint/2010/main" val="554867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What is Person Perception</a:t>
            </a:r>
            <a:r>
              <a:rPr lang="en-US" altLang="en-US" dirty="0" smtClean="0"/>
              <a: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a:solidFill>
                  <a:schemeClr val="bg2"/>
                </a:solidFill>
                <a:latin typeface="Times New Roman" panose="02020603050405020304" pitchFamily="18" charset="0"/>
                <a:cs typeface="Times New Roman" panose="02020603050405020304" pitchFamily="18" charset="0"/>
              </a:rPr>
              <a:t>Some factors that can influence the impression you form</a:t>
            </a:r>
            <a:r>
              <a:rPr lang="en-US" dirty="0" smtClean="0">
                <a:solidFill>
                  <a:schemeClr val="bg2"/>
                </a:solidFill>
                <a:latin typeface="Times New Roman" panose="02020603050405020304" pitchFamily="18" charset="0"/>
                <a:cs typeface="Times New Roman" panose="02020603050405020304" pitchFamily="18" charset="0"/>
              </a:rPr>
              <a:t>:</a:t>
            </a:r>
          </a:p>
          <a:p>
            <a:pPr marL="0" indent="0">
              <a:buNone/>
            </a:pPr>
            <a:endParaRPr lang="en-US" sz="1100" dirty="0">
              <a:solidFill>
                <a:schemeClr val="bg2"/>
              </a:solidFill>
              <a:latin typeface="Times New Roman" panose="02020603050405020304" pitchFamily="18" charset="0"/>
              <a:cs typeface="Times New Roman" panose="02020603050405020304" pitchFamily="18" charset="0"/>
            </a:endParaRPr>
          </a:p>
          <a:p>
            <a:pPr lvl="1"/>
            <a:r>
              <a:rPr lang="en-US" dirty="0">
                <a:solidFill>
                  <a:schemeClr val="bg2"/>
                </a:solidFill>
                <a:latin typeface="Times New Roman" panose="02020603050405020304" pitchFamily="18" charset="0"/>
                <a:cs typeface="Times New Roman" panose="02020603050405020304" pitchFamily="18" charset="0"/>
              </a:rPr>
              <a:t>Characteristics of the person you are observing</a:t>
            </a:r>
          </a:p>
          <a:p>
            <a:pPr lvl="1"/>
            <a:r>
              <a:rPr lang="en-US" dirty="0">
                <a:solidFill>
                  <a:schemeClr val="bg2"/>
                </a:solidFill>
                <a:latin typeface="Times New Roman" panose="02020603050405020304" pitchFamily="18" charset="0"/>
                <a:cs typeface="Times New Roman" panose="02020603050405020304" pitchFamily="18" charset="0"/>
              </a:rPr>
              <a:t>Context of situation</a:t>
            </a:r>
          </a:p>
          <a:p>
            <a:pPr marL="0" indent="0">
              <a:buNone/>
            </a:pPr>
            <a:endParaRPr lang="en-US" sz="1300" dirty="0">
              <a:solidFill>
                <a:schemeClr val="bg2"/>
              </a:solidFill>
              <a:latin typeface="Times New Roman" panose="02020603050405020304" pitchFamily="18" charset="0"/>
              <a:cs typeface="Times New Roman" panose="02020603050405020304" pitchFamily="18" charset="0"/>
            </a:endParaRPr>
          </a:p>
          <a:p>
            <a:r>
              <a:rPr lang="en-US" dirty="0">
                <a:solidFill>
                  <a:schemeClr val="bg2"/>
                </a:solidFill>
                <a:latin typeface="Times New Roman" panose="02020603050405020304" pitchFamily="18" charset="0"/>
                <a:cs typeface="Times New Roman" panose="02020603050405020304" pitchFamily="18" charset="0"/>
              </a:rPr>
              <a:t>Roles and social norms we expect from people</a:t>
            </a:r>
          </a:p>
          <a:p>
            <a:pPr lvl="1"/>
            <a:r>
              <a:rPr lang="en-US" dirty="0">
                <a:solidFill>
                  <a:schemeClr val="bg2"/>
                </a:solidFill>
                <a:latin typeface="Times New Roman" panose="02020603050405020304" pitchFamily="18" charset="0"/>
                <a:cs typeface="Times New Roman" panose="02020603050405020304" pitchFamily="18" charset="0"/>
              </a:rPr>
              <a:t>Social categorization</a:t>
            </a:r>
          </a:p>
          <a:p>
            <a:pPr lvl="2"/>
            <a:r>
              <a:rPr lang="en-US" dirty="0">
                <a:solidFill>
                  <a:schemeClr val="bg2"/>
                </a:solidFill>
                <a:latin typeface="Times New Roman" panose="02020603050405020304" pitchFamily="18" charset="0"/>
                <a:cs typeface="Times New Roman" panose="02020603050405020304" pitchFamily="18" charset="0"/>
              </a:rPr>
              <a:t>Mentally categorize people into different groups</a:t>
            </a:r>
          </a:p>
          <a:p>
            <a:pPr lvl="3"/>
            <a:r>
              <a:rPr lang="en-US" dirty="0">
                <a:solidFill>
                  <a:schemeClr val="bg2"/>
                </a:solidFill>
                <a:latin typeface="Times New Roman" panose="02020603050405020304" pitchFamily="18" charset="0"/>
                <a:cs typeface="Times New Roman" panose="02020603050405020304" pitchFamily="18" charset="0"/>
              </a:rPr>
              <a:t>Most common grouping include</a:t>
            </a:r>
          </a:p>
          <a:p>
            <a:pPr lvl="3"/>
            <a:r>
              <a:rPr lang="en-US" dirty="0">
                <a:solidFill>
                  <a:schemeClr val="bg2"/>
                </a:solidFill>
                <a:latin typeface="Times New Roman" panose="02020603050405020304" pitchFamily="18" charset="0"/>
                <a:cs typeface="Times New Roman" panose="02020603050405020304" pitchFamily="18" charset="0"/>
              </a:rPr>
              <a:t>Age</a:t>
            </a:r>
          </a:p>
          <a:p>
            <a:pPr lvl="3"/>
            <a:r>
              <a:rPr lang="en-US" dirty="0">
                <a:solidFill>
                  <a:schemeClr val="bg2"/>
                </a:solidFill>
                <a:latin typeface="Times New Roman" panose="02020603050405020304" pitchFamily="18" charset="0"/>
                <a:cs typeface="Times New Roman" panose="02020603050405020304" pitchFamily="18" charset="0"/>
              </a:rPr>
              <a:t>Gender</a:t>
            </a:r>
          </a:p>
          <a:p>
            <a:pPr lvl="3"/>
            <a:r>
              <a:rPr lang="en-US" dirty="0">
                <a:solidFill>
                  <a:schemeClr val="bg2"/>
                </a:solidFill>
                <a:latin typeface="Times New Roman" panose="02020603050405020304" pitchFamily="18" charset="0"/>
                <a:cs typeface="Times New Roman" panose="02020603050405020304" pitchFamily="18" charset="0"/>
              </a:rPr>
              <a:t>Occupation and</a:t>
            </a:r>
          </a:p>
          <a:p>
            <a:pPr lvl="3"/>
            <a:r>
              <a:rPr lang="en-US" dirty="0">
                <a:solidFill>
                  <a:schemeClr val="bg2"/>
                </a:solidFill>
                <a:latin typeface="Times New Roman" panose="02020603050405020304" pitchFamily="18" charset="0"/>
                <a:cs typeface="Times New Roman" panose="02020603050405020304" pitchFamily="18" charset="0"/>
              </a:rPr>
              <a:t>Race</a:t>
            </a:r>
          </a:p>
          <a:p>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110</a:t>
            </a:fld>
            <a:endParaRPr lang="en-US" altLang="en-US"/>
          </a:p>
        </p:txBody>
      </p:sp>
      <p:sp>
        <p:nvSpPr>
          <p:cNvPr id="5" name="Footer Placeholder 4"/>
          <p:cNvSpPr>
            <a:spLocks noGrp="1"/>
          </p:cNvSpPr>
          <p:nvPr>
            <p:ph type="ftr" sz="quarter" idx="11"/>
          </p:nvPr>
        </p:nvSpPr>
        <p:spPr>
          <a:xfrm>
            <a:off x="990600" y="6356350"/>
            <a:ext cx="5943600" cy="365125"/>
          </a:xfrm>
        </p:spPr>
        <p:txBody>
          <a:bodyPr/>
          <a:lstStyle/>
          <a:p>
            <a:pPr>
              <a:defRPr/>
            </a:pPr>
            <a:r>
              <a:rPr lang="en-US" altLang="en-US" dirty="0" smtClean="0"/>
              <a:t>https://www.verywell.com/person-perception-2795900</a:t>
            </a:r>
            <a:endParaRPr lang="en-US" altLang="en-US" dirty="0"/>
          </a:p>
        </p:txBody>
      </p:sp>
    </p:spTree>
    <p:extLst>
      <p:ext uri="{BB962C8B-B14F-4D97-AF65-F5344CB8AC3E}">
        <p14:creationId xmlns:p14="http://schemas.microsoft.com/office/powerpoint/2010/main" val="275734729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a:solidFill>
                  <a:schemeClr val="bg2"/>
                </a:solidFill>
                <a:latin typeface="Times New Roman" panose="02020603050405020304" pitchFamily="18" charset="0"/>
                <a:cs typeface="Times New Roman" panose="02020603050405020304" pitchFamily="18" charset="0"/>
              </a:rPr>
              <a:t>Communication must be done at a mutual respect level and even if the level is </a:t>
            </a:r>
            <a:r>
              <a:rPr lang="en-US" dirty="0" smtClean="0">
                <a:solidFill>
                  <a:schemeClr val="bg2"/>
                </a:solidFill>
                <a:latin typeface="Times New Roman" panose="02020603050405020304" pitchFamily="18" charset="0"/>
                <a:cs typeface="Times New Roman" panose="02020603050405020304" pitchFamily="18" charset="0"/>
              </a:rPr>
              <a:t>disrespectful</a:t>
            </a:r>
            <a:r>
              <a:rPr lang="en-US" dirty="0">
                <a:solidFill>
                  <a:schemeClr val="bg2"/>
                </a:solidFill>
                <a:latin typeface="Times New Roman" panose="02020603050405020304" pitchFamily="18" charset="0"/>
                <a:cs typeface="Times New Roman" panose="02020603050405020304" pitchFamily="18" charset="0"/>
              </a:rPr>
              <a:t>, you CAN’T allow yourself to be drawn to a lower level</a:t>
            </a:r>
            <a:r>
              <a:rPr lang="en-US" dirty="0" smtClean="0">
                <a:solidFill>
                  <a:schemeClr val="bg2"/>
                </a:solidFill>
                <a:latin typeface="Times New Roman" panose="02020603050405020304" pitchFamily="18" charset="0"/>
                <a:cs typeface="Times New Roman" panose="02020603050405020304" pitchFamily="18" charset="0"/>
              </a:rPr>
              <a:t>.</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To communicate effectively, one must listen effectively and respond accordingly.</a:t>
            </a:r>
          </a:p>
          <a:p>
            <a:pPr marL="0" indent="0">
              <a:buNone/>
            </a:pPr>
            <a:endParaRPr lang="en-US" sz="1000" dirty="0" smtClean="0">
              <a:solidFill>
                <a:schemeClr val="bg2"/>
              </a:solidFill>
              <a:latin typeface="Times New Roman" panose="02020603050405020304" pitchFamily="18" charset="0"/>
              <a:cs typeface="Times New Roman" panose="02020603050405020304" pitchFamily="18" charset="0"/>
            </a:endParaRPr>
          </a:p>
          <a:p>
            <a:pPr lvl="1"/>
            <a:r>
              <a:rPr lang="en-US" dirty="0" smtClean="0">
                <a:solidFill>
                  <a:schemeClr val="bg2"/>
                </a:solidFill>
                <a:latin typeface="Times New Roman" panose="02020603050405020304" pitchFamily="18" charset="0"/>
                <a:cs typeface="Times New Roman" panose="02020603050405020304" pitchFamily="18" charset="0"/>
              </a:rPr>
              <a:t>Remove any personal stigmas, biases or prejudices</a:t>
            </a:r>
            <a:endParaRPr lang="en-US" dirty="0">
              <a:solidFill>
                <a:schemeClr val="bg2"/>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111</a:t>
            </a:fld>
            <a:endParaRPr lang="en-US" altLang="en-US"/>
          </a:p>
        </p:txBody>
      </p:sp>
      <p:sp>
        <p:nvSpPr>
          <p:cNvPr id="5" name="Footer Placeholder 4"/>
          <p:cNvSpPr>
            <a:spLocks noGrp="1"/>
          </p:cNvSpPr>
          <p:nvPr>
            <p:ph type="ftr" sz="quarter" idx="11"/>
          </p:nvPr>
        </p:nvSpPr>
        <p:spPr>
          <a:xfrm>
            <a:off x="685800" y="6400800"/>
            <a:ext cx="7315200" cy="320675"/>
          </a:xfrm>
        </p:spPr>
        <p:txBody>
          <a:bodyPr/>
          <a:lstStyle/>
          <a:p>
            <a:pPr>
              <a:defRPr/>
            </a:pPr>
            <a:r>
              <a:rPr lang="en-US" altLang="en-US" sz="1000" dirty="0" smtClean="0">
                <a:latin typeface="Times New Roman" panose="02020603050405020304" pitchFamily="18" charset="0"/>
                <a:cs typeface="Times New Roman" panose="02020603050405020304" pitchFamily="18" charset="0"/>
              </a:rPr>
              <a:t>corrections.com:  working with people (prisoners) you don't like; by Carl </a:t>
            </a:r>
            <a:r>
              <a:rPr lang="en-US" altLang="en-US" sz="1000" dirty="0" err="1" smtClean="0">
                <a:latin typeface="Times New Roman" panose="02020603050405020304" pitchFamily="18" charset="0"/>
                <a:cs typeface="Times New Roman" panose="02020603050405020304" pitchFamily="18" charset="0"/>
              </a:rPr>
              <a:t>ToersBijns</a:t>
            </a:r>
            <a:r>
              <a:rPr lang="en-US" altLang="en-US" sz="1000" dirty="0" smtClean="0">
                <a:latin typeface="Times New Roman" panose="02020603050405020304" pitchFamily="18" charset="0"/>
                <a:cs typeface="Times New Roman" panose="02020603050405020304" pitchFamily="18" charset="0"/>
              </a:rPr>
              <a:t>, former deputy warden, ASPC, </a:t>
            </a:r>
            <a:r>
              <a:rPr lang="en-US" altLang="en-US" sz="1000" dirty="0" err="1" smtClean="0">
                <a:latin typeface="Times New Roman" panose="02020603050405020304" pitchFamily="18" charset="0"/>
                <a:cs typeface="Times New Roman" panose="02020603050405020304" pitchFamily="18" charset="0"/>
              </a:rPr>
              <a:t>Eyman</a:t>
            </a:r>
            <a:r>
              <a:rPr lang="en-US" altLang="en-US" sz="1000" dirty="0" smtClean="0">
                <a:latin typeface="Times New Roman" panose="02020603050405020304" pitchFamily="18" charset="0"/>
                <a:cs typeface="Times New Roman" panose="02020603050405020304" pitchFamily="18" charset="0"/>
              </a:rPr>
              <a:t>, Florence AZ; 12/26/2011</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077758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Words We Use Are Powerful</a:t>
            </a:r>
            <a:endParaRPr lang="en-US" dirty="0"/>
          </a:p>
        </p:txBody>
      </p:sp>
      <p:sp>
        <p:nvSpPr>
          <p:cNvPr id="3" name="Content Placeholder 2"/>
          <p:cNvSpPr>
            <a:spLocks noGrp="1"/>
          </p:cNvSpPr>
          <p:nvPr>
            <p:ph idx="1"/>
          </p:nvPr>
        </p:nvSpPr>
        <p:spPr/>
        <p:txBody>
          <a:bodyPr/>
          <a:lstStyle/>
          <a:p>
            <a:r>
              <a:rPr lang="en-US" dirty="0" smtClean="0">
                <a:solidFill>
                  <a:schemeClr val="accent5"/>
                </a:solidFill>
                <a:latin typeface="Times New Roman" panose="02020603050405020304" pitchFamily="18" charset="0"/>
                <a:cs typeface="Times New Roman" panose="02020603050405020304" pitchFamily="18" charset="0"/>
              </a:rPr>
              <a:t>The language staff uses helps to create a culture of safety and respect</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If staff use disrespectful, offensive or abusive language, it creates an environment that condones the same behavior from the inmates</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Consider that you may not always be aware which staff or inmates identify as LGBTI</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112</a:t>
            </a:fld>
            <a:endParaRPr lang="en-US" altLang="en-US"/>
          </a:p>
        </p:txBody>
      </p:sp>
    </p:spTree>
    <p:extLst>
      <p:ext uri="{BB962C8B-B14F-4D97-AF65-F5344CB8AC3E}">
        <p14:creationId xmlns:p14="http://schemas.microsoft.com/office/powerpoint/2010/main" val="264966266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Words We Use Are Powerful</a:t>
            </a:r>
          </a:p>
        </p:txBody>
      </p:sp>
      <p:sp>
        <p:nvSpPr>
          <p:cNvPr id="3" name="Content Placeholder 2"/>
          <p:cNvSpPr>
            <a:spLocks noGrp="1"/>
          </p:cNvSpPr>
          <p:nvPr>
            <p:ph idx="1"/>
          </p:nvPr>
        </p:nvSpPr>
        <p:spPr/>
        <p:txBody>
          <a:bodyPr>
            <a:normAutofit fontScale="92500"/>
          </a:bodyPr>
          <a:lstStyle/>
          <a:p>
            <a:r>
              <a:rPr lang="en-US" dirty="0" smtClean="0">
                <a:solidFill>
                  <a:schemeClr val="accent5"/>
                </a:solidFill>
                <a:latin typeface="Times New Roman" panose="02020603050405020304" pitchFamily="18" charset="0"/>
                <a:cs typeface="Times New Roman" panose="02020603050405020304" pitchFamily="18" charset="0"/>
              </a:rPr>
              <a:t>Use Professional and culturally appropriate language as opposed to slang or slurs</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Accept that sometimes you will say the wrong thing</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Be aware of how your own beliefs affect your perceptions</a:t>
            </a:r>
          </a:p>
          <a:p>
            <a:r>
              <a:rPr lang="en-US" dirty="0" smtClean="0">
                <a:solidFill>
                  <a:schemeClr val="accent5"/>
                </a:solidFill>
                <a:latin typeface="Times New Roman" panose="02020603050405020304" pitchFamily="18" charset="0"/>
                <a:cs typeface="Times New Roman" panose="02020603050405020304" pitchFamily="18" charset="0"/>
              </a:rPr>
              <a:t>Staff gain respect from inmates when carrying out professional day to day interactions with inmates.</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113</a:t>
            </a:fld>
            <a:endParaRPr lang="en-US" altLang="en-US"/>
          </a:p>
        </p:txBody>
      </p:sp>
    </p:spTree>
    <p:extLst>
      <p:ext uri="{BB962C8B-B14F-4D97-AF65-F5344CB8AC3E}">
        <p14:creationId xmlns:p14="http://schemas.microsoft.com/office/powerpoint/2010/main" val="252514503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 Neutral Language</a:t>
            </a:r>
            <a:endParaRPr lang="en-US" dirty="0"/>
          </a:p>
        </p:txBody>
      </p:sp>
      <p:sp>
        <p:nvSpPr>
          <p:cNvPr id="3" name="Content Placeholder 2"/>
          <p:cNvSpPr>
            <a:spLocks noGrp="1"/>
          </p:cNvSpPr>
          <p:nvPr>
            <p:ph idx="1"/>
          </p:nvPr>
        </p:nvSpPr>
        <p:spPr/>
        <p:txBody>
          <a:bodyPr/>
          <a:lstStyle/>
          <a:p>
            <a:r>
              <a:rPr lang="en-US" dirty="0" smtClean="0">
                <a:solidFill>
                  <a:schemeClr val="accent5"/>
                </a:solidFill>
                <a:latin typeface="Times New Roman" panose="02020603050405020304" pitchFamily="18" charset="0"/>
                <a:cs typeface="Times New Roman" panose="02020603050405020304" pitchFamily="18" charset="0"/>
              </a:rPr>
              <a:t>Staff shall use gender neutral language when addressing inmates</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When staff are addressing or referring to an inmate it will always be by their legal last name such as “inmate Jones”</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114</a:t>
            </a:fld>
            <a:endParaRPr lang="en-US" altLang="en-US"/>
          </a:p>
        </p:txBody>
      </p:sp>
    </p:spTree>
    <p:extLst>
      <p:ext uri="{BB962C8B-B14F-4D97-AF65-F5344CB8AC3E}">
        <p14:creationId xmlns:p14="http://schemas.microsoft.com/office/powerpoint/2010/main" val="136040430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Non-Verbal 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5"/>
                </a:solidFill>
                <a:latin typeface="Times New Roman" panose="02020603050405020304" pitchFamily="18" charset="0"/>
                <a:cs typeface="Times New Roman" panose="02020603050405020304" pitchFamily="18" charset="0"/>
              </a:rPr>
              <a:t>Language can be verbal or nonverbal</a:t>
            </a:r>
          </a:p>
          <a:p>
            <a:pPr marL="0" indent="0">
              <a:buNone/>
            </a:pPr>
            <a:endParaRPr lang="en-US" sz="9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Over 70% of our communication in nonverbal</a:t>
            </a:r>
          </a:p>
          <a:p>
            <a:pPr marL="0" indent="0">
              <a:buNone/>
            </a:pPr>
            <a:endParaRPr lang="en-US" sz="9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Nonverbal communication can include:</a:t>
            </a:r>
          </a:p>
          <a:p>
            <a:pPr lvl="1"/>
            <a:r>
              <a:rPr lang="en-US" dirty="0" smtClean="0">
                <a:solidFill>
                  <a:schemeClr val="accent5"/>
                </a:solidFill>
                <a:latin typeface="Times New Roman" panose="02020603050405020304" pitchFamily="18" charset="0"/>
                <a:cs typeface="Times New Roman" panose="02020603050405020304" pitchFamily="18" charset="0"/>
              </a:rPr>
              <a:t>Gestures</a:t>
            </a:r>
          </a:p>
          <a:p>
            <a:pPr lvl="1"/>
            <a:r>
              <a:rPr lang="en-US" dirty="0" smtClean="0">
                <a:solidFill>
                  <a:schemeClr val="accent5"/>
                </a:solidFill>
                <a:latin typeface="Times New Roman" panose="02020603050405020304" pitchFamily="18" charset="0"/>
                <a:cs typeface="Times New Roman" panose="02020603050405020304" pitchFamily="18" charset="0"/>
              </a:rPr>
              <a:t>Laughing</a:t>
            </a:r>
          </a:p>
          <a:p>
            <a:pPr lvl="1"/>
            <a:r>
              <a:rPr lang="en-US" dirty="0" smtClean="0">
                <a:solidFill>
                  <a:schemeClr val="accent5"/>
                </a:solidFill>
                <a:latin typeface="Times New Roman" panose="02020603050405020304" pitchFamily="18" charset="0"/>
                <a:cs typeface="Times New Roman" panose="02020603050405020304" pitchFamily="18" charset="0"/>
              </a:rPr>
              <a:t>Facial expressions</a:t>
            </a:r>
          </a:p>
          <a:p>
            <a:pPr lvl="1"/>
            <a:r>
              <a:rPr lang="en-US" dirty="0" smtClean="0">
                <a:solidFill>
                  <a:schemeClr val="accent5"/>
                </a:solidFill>
                <a:latin typeface="Times New Roman" panose="02020603050405020304" pitchFamily="18" charset="0"/>
                <a:cs typeface="Times New Roman" panose="02020603050405020304" pitchFamily="18" charset="0"/>
              </a:rPr>
              <a:t>Body language</a:t>
            </a:r>
          </a:p>
          <a:p>
            <a:pPr lvl="1"/>
            <a:r>
              <a:rPr lang="en-US" dirty="0" smtClean="0">
                <a:solidFill>
                  <a:schemeClr val="accent5"/>
                </a:solidFill>
                <a:latin typeface="Times New Roman" panose="02020603050405020304" pitchFamily="18" charset="0"/>
                <a:cs typeface="Times New Roman" panose="02020603050405020304" pitchFamily="18" charset="0"/>
              </a:rPr>
              <a:t>Ignoring</a:t>
            </a:r>
          </a:p>
          <a:p>
            <a:pPr lvl="1"/>
            <a:r>
              <a:rPr lang="en-US" dirty="0" smtClean="0">
                <a:solidFill>
                  <a:schemeClr val="accent5"/>
                </a:solidFill>
                <a:latin typeface="Times New Roman" panose="02020603050405020304" pitchFamily="18" charset="0"/>
                <a:cs typeface="Times New Roman" panose="02020603050405020304" pitchFamily="18" charset="0"/>
              </a:rPr>
              <a:t>Rolling Eyes</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115</a:t>
            </a:fld>
            <a:endParaRPr lang="en-US" altLang="en-US"/>
          </a:p>
        </p:txBody>
      </p:sp>
    </p:spTree>
    <p:extLst>
      <p:ext uri="{BB962C8B-B14F-4D97-AF65-F5344CB8AC3E}">
        <p14:creationId xmlns:p14="http://schemas.microsoft.com/office/powerpoint/2010/main" val="4027965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SOGIE</a:t>
            </a:r>
            <a:endParaRPr lang="en-US" dirty="0"/>
          </a:p>
        </p:txBody>
      </p:sp>
      <p:sp>
        <p:nvSpPr>
          <p:cNvPr id="8" name="Content Placeholder 7"/>
          <p:cNvSpPr>
            <a:spLocks noGrp="1"/>
          </p:cNvSpPr>
          <p:nvPr>
            <p:ph idx="1"/>
          </p:nvPr>
        </p:nvSpPr>
        <p:spPr/>
        <p:txBody>
          <a:bodyPr/>
          <a:lstStyle/>
          <a:p>
            <a:r>
              <a:rPr lang="en-US" dirty="0" smtClean="0">
                <a:solidFill>
                  <a:schemeClr val="bg2"/>
                </a:solidFill>
                <a:latin typeface="Times New Roman" panose="02020603050405020304" pitchFamily="18" charset="0"/>
                <a:cs typeface="Times New Roman" panose="02020603050405020304" pitchFamily="18" charset="0"/>
              </a:rPr>
              <a:t>What is the meaning/definition of SOGIE?	</a:t>
            </a:r>
          </a:p>
          <a:p>
            <a:pPr marL="0" indent="0">
              <a:buNone/>
            </a:pPr>
            <a:endParaRPr lang="en-US" sz="10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SOGIE is the acronym for:</a:t>
            </a:r>
          </a:p>
          <a:p>
            <a:pPr lvl="2"/>
            <a:r>
              <a:rPr lang="en-US" dirty="0" smtClean="0">
                <a:solidFill>
                  <a:schemeClr val="bg2"/>
                </a:solidFill>
                <a:latin typeface="Times New Roman" panose="02020603050405020304" pitchFamily="18" charset="0"/>
                <a:cs typeface="Times New Roman" panose="02020603050405020304" pitchFamily="18" charset="0"/>
              </a:rPr>
              <a:t>Sexuality</a:t>
            </a:r>
          </a:p>
          <a:p>
            <a:pPr lvl="2"/>
            <a:r>
              <a:rPr lang="en-US" dirty="0" smtClean="0">
                <a:solidFill>
                  <a:schemeClr val="bg2"/>
                </a:solidFill>
                <a:latin typeface="Times New Roman" panose="02020603050405020304" pitchFamily="18" charset="0"/>
                <a:cs typeface="Times New Roman" panose="02020603050405020304" pitchFamily="18" charset="0"/>
              </a:rPr>
              <a:t>Orientation</a:t>
            </a:r>
          </a:p>
          <a:p>
            <a:pPr lvl="2"/>
            <a:r>
              <a:rPr lang="en-US" dirty="0" smtClean="0">
                <a:solidFill>
                  <a:schemeClr val="bg2"/>
                </a:solidFill>
                <a:latin typeface="Times New Roman" panose="02020603050405020304" pitchFamily="18" charset="0"/>
                <a:cs typeface="Times New Roman" panose="02020603050405020304" pitchFamily="18" charset="0"/>
              </a:rPr>
              <a:t>Gender </a:t>
            </a:r>
          </a:p>
          <a:p>
            <a:pPr lvl="2"/>
            <a:r>
              <a:rPr lang="en-US" dirty="0" smtClean="0">
                <a:solidFill>
                  <a:schemeClr val="bg2"/>
                </a:solidFill>
                <a:latin typeface="Times New Roman" panose="02020603050405020304" pitchFamily="18" charset="0"/>
                <a:cs typeface="Times New Roman" panose="02020603050405020304" pitchFamily="18" charset="0"/>
              </a:rPr>
              <a:t>Identity </a:t>
            </a:r>
          </a:p>
          <a:p>
            <a:pPr lvl="2"/>
            <a:r>
              <a:rPr lang="en-US" dirty="0" smtClean="0">
                <a:solidFill>
                  <a:schemeClr val="bg2"/>
                </a:solidFill>
                <a:latin typeface="Times New Roman" panose="02020603050405020304" pitchFamily="18" charset="0"/>
                <a:cs typeface="Times New Roman" panose="02020603050405020304" pitchFamily="18" charset="0"/>
              </a:rPr>
              <a:t>Expression</a:t>
            </a:r>
          </a:p>
          <a:p>
            <a:pPr lvl="1"/>
            <a:endParaRPr lang="en-US" dirty="0"/>
          </a:p>
          <a:p>
            <a:pPr marL="457200" lvl="1" indent="0">
              <a:buNone/>
            </a:pPr>
            <a:endParaRPr lang="en-US" dirty="0"/>
          </a:p>
        </p:txBody>
      </p:sp>
      <p:sp>
        <p:nvSpPr>
          <p:cNvPr id="2" name="Slide Number Placeholder 1"/>
          <p:cNvSpPr>
            <a:spLocks noGrp="1"/>
          </p:cNvSpPr>
          <p:nvPr>
            <p:ph type="sldNum" sz="quarter" idx="12"/>
          </p:nvPr>
        </p:nvSpPr>
        <p:spPr/>
        <p:txBody>
          <a:bodyPr/>
          <a:lstStyle/>
          <a:p>
            <a:pPr>
              <a:defRPr/>
            </a:pPr>
            <a:fld id="{D2074192-3E26-46A0-AC67-79541CAE358C}" type="slidenum">
              <a:rPr lang="en-US" altLang="en-US" smtClean="0"/>
              <a:pPr>
                <a:defRPr/>
              </a:pPr>
              <a:t>116</a:t>
            </a:fld>
            <a:endParaRPr lang="en-US" altLang="en-US" dirty="0"/>
          </a:p>
        </p:txBody>
      </p:sp>
    </p:spTree>
    <p:extLst>
      <p:ext uri="{BB962C8B-B14F-4D97-AF65-F5344CB8AC3E}">
        <p14:creationId xmlns:p14="http://schemas.microsoft.com/office/powerpoint/2010/main" val="3377594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Sexual Orientation</a:t>
            </a:r>
            <a:endParaRPr lang="en-US" dirty="0"/>
          </a:p>
        </p:txBody>
      </p:sp>
      <p:sp>
        <p:nvSpPr>
          <p:cNvPr id="50179" name="Content Placeholder 2"/>
          <p:cNvSpPr>
            <a:spLocks noGrp="1"/>
          </p:cNvSpPr>
          <p:nvPr>
            <p:ph idx="1"/>
          </p:nvPr>
        </p:nvSpPr>
        <p:spPr/>
        <p:txBody>
          <a:bodyPr>
            <a:normAutofit/>
          </a:bodyPr>
          <a:lstStyle/>
          <a:p>
            <a:pPr marL="109537" indent="0" eaLnBrk="1" hangingPunct="1">
              <a:buNone/>
            </a:pPr>
            <a:endParaRPr lang="en-US" altLang="en-US" sz="1200" dirty="0" smtClean="0">
              <a:latin typeface="+mn-lt"/>
              <a:cs typeface="Times New Roman" pitchFamily="18" charset="0"/>
            </a:endParaRPr>
          </a:p>
          <a:p>
            <a:pPr marL="109537" indent="0" eaLnBrk="1" hangingPunct="1">
              <a:buNone/>
            </a:pPr>
            <a:r>
              <a:rPr lang="en-US" altLang="en-US" sz="2800" dirty="0" smtClean="0">
                <a:solidFill>
                  <a:schemeClr val="bg2"/>
                </a:solidFill>
                <a:latin typeface="Times New Roman" panose="02020603050405020304" pitchFamily="18" charset="0"/>
                <a:cs typeface="Times New Roman" panose="02020603050405020304" pitchFamily="18" charset="0"/>
              </a:rPr>
              <a:t>Sexual orientation is the term used to describe what gender(s) someone is sexually and/or romantically attracted to.</a:t>
            </a:r>
          </a:p>
          <a:p>
            <a:pPr marL="109537" indent="0" eaLnBrk="1" hangingPunct="1">
              <a:buNone/>
            </a:pPr>
            <a:endParaRPr lang="en-US" altLang="en-US" sz="1200" dirty="0" smtClean="0">
              <a:solidFill>
                <a:schemeClr val="bg2"/>
              </a:solidFill>
              <a:latin typeface="Times New Roman" panose="02020603050405020304" pitchFamily="18" charset="0"/>
              <a:cs typeface="Times New Roman" panose="02020603050405020304" pitchFamily="18" charset="0"/>
            </a:endParaRPr>
          </a:p>
          <a:p>
            <a:pPr marL="109537" indent="0" eaLnBrk="1" hangingPunct="1">
              <a:buNone/>
            </a:pPr>
            <a:r>
              <a:rPr lang="en-US" altLang="en-US" sz="2800" dirty="0" smtClean="0">
                <a:solidFill>
                  <a:schemeClr val="bg2"/>
                </a:solidFill>
                <a:latin typeface="Times New Roman" panose="02020603050405020304" pitchFamily="18" charset="0"/>
                <a:cs typeface="Times New Roman" panose="02020603050405020304" pitchFamily="18" charset="0"/>
              </a:rPr>
              <a:t>You </a:t>
            </a:r>
            <a:r>
              <a:rPr lang="en-US" altLang="en-US" sz="2800" i="1" u="sng" dirty="0" smtClean="0">
                <a:solidFill>
                  <a:schemeClr val="bg2"/>
                </a:solidFill>
                <a:latin typeface="Times New Roman" panose="02020603050405020304" pitchFamily="18" charset="0"/>
                <a:cs typeface="Times New Roman" panose="02020603050405020304" pitchFamily="18" charset="0"/>
              </a:rPr>
              <a:t>CAN’T</a:t>
            </a:r>
            <a:r>
              <a:rPr lang="en-US" altLang="en-US" sz="2800" dirty="0" smtClean="0">
                <a:solidFill>
                  <a:schemeClr val="bg2"/>
                </a:solidFill>
                <a:latin typeface="Times New Roman" panose="02020603050405020304" pitchFamily="18" charset="0"/>
                <a:cs typeface="Times New Roman" panose="02020603050405020304" pitchFamily="18" charset="0"/>
              </a:rPr>
              <a:t> tell a person’s sexual orientation by the way they look, their job or hobbies.  The only way to know is if they tell you.</a:t>
            </a:r>
          </a:p>
          <a:p>
            <a:pPr marL="109537" indent="0" eaLnBrk="1" hangingPunct="1">
              <a:buNone/>
            </a:pPr>
            <a:endParaRPr lang="en-US" altLang="en-US" sz="2000" dirty="0">
              <a:latin typeface="+mn-lt"/>
              <a:cs typeface="Times New Roman" pitchFamily="18" charset="0"/>
            </a:endParaRPr>
          </a:p>
          <a:p>
            <a:pPr marL="109537" indent="0" eaLnBrk="1" hangingPunct="1">
              <a:buNone/>
            </a:pPr>
            <a:endParaRPr lang="en-US" altLang="en-US" sz="2000" dirty="0" smtClean="0">
              <a:latin typeface="+mn-lt"/>
              <a:cs typeface="Times New Roman"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pPr>
                <a:defRPr/>
              </a:pPr>
              <a:t>117</a:t>
            </a:fld>
            <a:endParaRPr lang="en-US" altLang="en-US" dirty="0"/>
          </a:p>
        </p:txBody>
      </p:sp>
      <p:sp>
        <p:nvSpPr>
          <p:cNvPr id="4" name="Footer Placeholder 3"/>
          <p:cNvSpPr>
            <a:spLocks noGrp="1"/>
          </p:cNvSpPr>
          <p:nvPr>
            <p:ph type="ftr" sz="quarter" idx="11"/>
          </p:nvPr>
        </p:nvSpPr>
        <p:spPr>
          <a:xfrm>
            <a:off x="1905000" y="6356350"/>
            <a:ext cx="5334000" cy="365125"/>
          </a:xfrm>
        </p:spPr>
        <p:txBody>
          <a:bodyPr/>
          <a:lstStyle/>
          <a:p>
            <a:pPr>
              <a:defRPr/>
            </a:pPr>
            <a:r>
              <a:rPr lang="en-US" altLang="en-US" sz="1000" dirty="0" smtClean="0">
                <a:latin typeface="Times New Roman" panose="02020603050405020304" pitchFamily="18" charset="0"/>
                <a:cs typeface="Times New Roman" panose="02020603050405020304" pitchFamily="18" charset="0"/>
              </a:rPr>
              <a:t>http://gayteens.about.com/od/glossary/g/nonconform.htm</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032474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Gender?</a:t>
            </a:r>
            <a:endParaRPr lang="en-US" dirty="0"/>
          </a:p>
        </p:txBody>
      </p:sp>
      <p:sp>
        <p:nvSpPr>
          <p:cNvPr id="3" name="Content Placeholder 2"/>
          <p:cNvSpPr>
            <a:spLocks noGrp="1"/>
          </p:cNvSpPr>
          <p:nvPr>
            <p:ph idx="1"/>
          </p:nvPr>
        </p:nvSpPr>
        <p:spPr/>
        <p:txBody>
          <a:bodyPr/>
          <a:lstStyle/>
          <a:p>
            <a:r>
              <a:rPr lang="en-US" dirty="0" smtClean="0">
                <a:solidFill>
                  <a:schemeClr val="bg2"/>
                </a:solidFill>
              </a:rPr>
              <a:t>Refers to society’s expectations about how we should think and act as girls, boys, women and men.  It is our biological, social and legal status as women and men.</a:t>
            </a:r>
            <a:endParaRPr 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118</a:t>
            </a:fld>
            <a:endParaRPr lang="en-US" altLang="en-US"/>
          </a:p>
        </p:txBody>
      </p:sp>
      <p:sp>
        <p:nvSpPr>
          <p:cNvPr id="5" name="Footer Placeholder 4"/>
          <p:cNvSpPr>
            <a:spLocks noGrp="1"/>
          </p:cNvSpPr>
          <p:nvPr>
            <p:ph type="ftr" sz="quarter" idx="11"/>
          </p:nvPr>
        </p:nvSpPr>
        <p:spPr>
          <a:xfrm>
            <a:off x="990600" y="6324600"/>
            <a:ext cx="6324600" cy="365125"/>
          </a:xfrm>
        </p:spPr>
        <p:txBody>
          <a:bodyPr/>
          <a:lstStyle/>
          <a:p>
            <a:pPr>
              <a:defRPr/>
            </a:pPr>
            <a:r>
              <a:rPr lang="en-US" altLang="en-US" sz="1000" dirty="0" smtClean="0">
                <a:latin typeface="Times New Roman" panose="02020603050405020304" pitchFamily="18" charset="0"/>
                <a:cs typeface="Times New Roman" panose="02020603050405020304" pitchFamily="18" charset="0"/>
              </a:rPr>
              <a:t>https://www.plannedparenthood.org/learn/sexual-orientation-gender/gender-gender-identity</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85696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What is Gender Identity and Expression??</a:t>
            </a:r>
            <a:endParaRPr lang="en-US" sz="3600" dirty="0"/>
          </a:p>
        </p:txBody>
      </p:sp>
      <p:sp>
        <p:nvSpPr>
          <p:cNvPr id="6" name="Content Placeholder 5"/>
          <p:cNvSpPr>
            <a:spLocks noGrp="1"/>
          </p:cNvSpPr>
          <p:nvPr>
            <p:ph idx="1"/>
          </p:nvPr>
        </p:nvSpPr>
        <p:spPr/>
        <p:txBody>
          <a:bodyPr>
            <a:normAutofit/>
          </a:bodyPr>
          <a:lstStyle/>
          <a:p>
            <a:r>
              <a:rPr lang="en-US" altLang="en-US" sz="4000" dirty="0" smtClean="0">
                <a:solidFill>
                  <a:schemeClr val="bg2"/>
                </a:solidFill>
                <a:cs typeface="Times New Roman" pitchFamily="18" charset="0"/>
              </a:rPr>
              <a:t>Gender identity and expression is how we feel about and express our gender and gender roles:</a:t>
            </a:r>
          </a:p>
          <a:p>
            <a:pPr lvl="1"/>
            <a:r>
              <a:rPr lang="en-US" altLang="en-US" sz="3600" dirty="0" smtClean="0">
                <a:solidFill>
                  <a:schemeClr val="bg2"/>
                </a:solidFill>
                <a:cs typeface="Times New Roman" pitchFamily="18" charset="0"/>
              </a:rPr>
              <a:t>Clothing</a:t>
            </a:r>
          </a:p>
          <a:p>
            <a:pPr lvl="1"/>
            <a:r>
              <a:rPr lang="en-US" altLang="en-US" sz="3600" dirty="0" smtClean="0">
                <a:solidFill>
                  <a:schemeClr val="bg2"/>
                </a:solidFill>
                <a:cs typeface="Times New Roman" pitchFamily="18" charset="0"/>
              </a:rPr>
              <a:t>Behavior and;</a:t>
            </a:r>
          </a:p>
          <a:p>
            <a:pPr lvl="1"/>
            <a:r>
              <a:rPr lang="en-US" altLang="en-US" sz="3600" dirty="0" smtClean="0">
                <a:solidFill>
                  <a:schemeClr val="bg2"/>
                </a:solidFill>
                <a:cs typeface="Times New Roman" pitchFamily="18" charset="0"/>
              </a:rPr>
              <a:t>Personal appearance</a:t>
            </a:r>
            <a:endParaRPr lang="en-US" dirty="0"/>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pPr>
                <a:defRPr/>
              </a:pPr>
              <a:t>119</a:t>
            </a:fld>
            <a:endParaRPr lang="en-US" altLang="en-US" dirty="0"/>
          </a:p>
        </p:txBody>
      </p:sp>
      <p:sp>
        <p:nvSpPr>
          <p:cNvPr id="4" name="Footer Placeholder 3"/>
          <p:cNvSpPr>
            <a:spLocks noGrp="1"/>
          </p:cNvSpPr>
          <p:nvPr>
            <p:ph type="ftr" sz="quarter" idx="11"/>
          </p:nvPr>
        </p:nvSpPr>
        <p:spPr>
          <a:xfrm>
            <a:off x="533400" y="6356350"/>
            <a:ext cx="6553200" cy="365125"/>
          </a:xfrm>
        </p:spPr>
        <p:txBody>
          <a:bodyPr/>
          <a:lstStyle/>
          <a:p>
            <a:pPr>
              <a:defRPr/>
            </a:pPr>
            <a:r>
              <a:rPr lang="en-US" altLang="en-US" sz="1000" dirty="0" smtClean="0">
                <a:latin typeface="Times New Roman" panose="02020603050405020304" pitchFamily="18" charset="0"/>
                <a:cs typeface="Times New Roman" panose="02020603050405020304" pitchFamily="18" charset="0"/>
              </a:rPr>
              <a:t>https://www.plannedparenthood.org/learn/sexual-orientation-gender/gender-gender-identity</a:t>
            </a:r>
            <a:endParaRPr lang="en-US" alt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690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a:gradFill>
            <a:gsLst>
              <a:gs pos="0">
                <a:srgbClr val="5E9EFF"/>
              </a:gs>
              <a:gs pos="39999">
                <a:srgbClr val="85C2FF"/>
              </a:gs>
              <a:gs pos="13000">
                <a:srgbClr val="C4D6EB"/>
              </a:gs>
              <a:gs pos="100000">
                <a:srgbClr val="FFEBFA"/>
              </a:gs>
            </a:gsLst>
            <a:lin ang="5400000" scaled="0"/>
          </a:gradFill>
        </p:spPr>
        <p:txBody>
          <a:bodyPr>
            <a:normAutofit/>
          </a:bodyPr>
          <a:lstStyle/>
          <a:p>
            <a:r>
              <a:rPr lang="en-US" sz="3200" dirty="0" smtClean="0">
                <a:solidFill>
                  <a:schemeClr val="bg2"/>
                </a:solidFill>
              </a:rPr>
              <a:t>Zero Tolerance Policy For Sexual Abuse and Sexual Harassment</a:t>
            </a:r>
            <a:br>
              <a:rPr lang="en-US" sz="3200" dirty="0" smtClean="0">
                <a:solidFill>
                  <a:schemeClr val="bg2"/>
                </a:solidFill>
              </a:rPr>
            </a:br>
            <a:r>
              <a:rPr lang="en-US" sz="3200" dirty="0" smtClean="0">
                <a:solidFill>
                  <a:schemeClr val="bg2"/>
                </a:solidFill>
              </a:rPr>
              <a:t/>
            </a:r>
            <a:br>
              <a:rPr lang="en-US" sz="3200" dirty="0" smtClean="0">
                <a:solidFill>
                  <a:schemeClr val="bg2"/>
                </a:solidFill>
              </a:rPr>
            </a:br>
            <a:r>
              <a:rPr lang="en-US" sz="1200" dirty="0" smtClean="0">
                <a:solidFill>
                  <a:schemeClr val="bg2"/>
                </a:solidFill>
              </a:rPr>
              <a:t>Employee Training Goal #1</a:t>
            </a:r>
            <a:br>
              <a:rPr lang="en-US" sz="1200" dirty="0" smtClean="0">
                <a:solidFill>
                  <a:schemeClr val="bg2"/>
                </a:solidFill>
              </a:rPr>
            </a:br>
            <a:r>
              <a:rPr lang="en-US" sz="1200" dirty="0" smtClean="0">
                <a:solidFill>
                  <a:schemeClr val="bg2"/>
                </a:solidFill>
              </a:rPr>
              <a:t>115.31 (1)</a:t>
            </a:r>
            <a:endParaRPr lang="en-US" sz="3200" dirty="0">
              <a:solidFill>
                <a:schemeClr val="bg2"/>
              </a:solidFill>
            </a:endParaRPr>
          </a:p>
        </p:txBody>
      </p:sp>
      <p:sp>
        <p:nvSpPr>
          <p:cNvPr id="3" name="Content Placeholder 2"/>
          <p:cNvSpPr>
            <a:spLocks noGrp="1"/>
          </p:cNvSpPr>
          <p:nvPr>
            <p:ph idx="1"/>
          </p:nvPr>
        </p:nvSpPr>
        <p:spPr>
          <a:xfrm>
            <a:off x="2590800" y="5562600"/>
            <a:ext cx="3733800" cy="487363"/>
          </a:xfrm>
        </p:spPr>
        <p:txBody>
          <a:bodyPr>
            <a:normAutofit/>
          </a:bodyPr>
          <a:lstStyle/>
          <a:p>
            <a:pPr marL="0" indent="0" algn="ctr">
              <a:buNone/>
            </a:pPr>
            <a:r>
              <a:rPr lang="en-US" sz="1000" dirty="0" smtClean="0">
                <a:solidFill>
                  <a:schemeClr val="bg2"/>
                </a:solidFill>
                <a:latin typeface="Arial" panose="020B0604020202020204" pitchFamily="34" charset="0"/>
                <a:cs typeface="Arial" panose="020B0604020202020204" pitchFamily="34" charset="0"/>
              </a:rPr>
              <a:t>PRE-AUDIT QUESTIONAIRE 115.31  (a)-1</a:t>
            </a:r>
          </a:p>
          <a:p>
            <a:pPr marL="0" indent="0" algn="ctr">
              <a:buNone/>
            </a:pPr>
            <a:r>
              <a:rPr lang="en-US" sz="1000" dirty="0" smtClean="0">
                <a:solidFill>
                  <a:schemeClr val="bg2"/>
                </a:solidFill>
                <a:latin typeface="Arial" panose="020B0604020202020204" pitchFamily="34" charset="0"/>
                <a:cs typeface="Arial" panose="020B0604020202020204" pitchFamily="34" charset="0"/>
              </a:rPr>
              <a:t>1)</a:t>
            </a:r>
            <a:endParaRPr lang="en-US" sz="1000" dirty="0">
              <a:solidFill>
                <a:schemeClr val="bg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12</a:t>
            </a:fld>
            <a:endParaRPr lang="en-US" altLang="en-US"/>
          </a:p>
        </p:txBody>
      </p:sp>
    </p:spTree>
    <p:extLst>
      <p:ext uri="{BB962C8B-B14F-4D97-AF65-F5344CB8AC3E}">
        <p14:creationId xmlns:p14="http://schemas.microsoft.com/office/powerpoint/2010/main" val="724926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Gender Conforming</a:t>
            </a:r>
            <a:b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br>
            <a:endParaRPr lang="en-US" sz="3600" dirty="0" smtClean="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51203" name="Content Placeholder 3"/>
          <p:cNvSpPr>
            <a:spLocks noGrp="1"/>
          </p:cNvSpPr>
          <p:nvPr>
            <p:ph idx="1"/>
          </p:nvPr>
        </p:nvSpPr>
        <p:spPr>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marL="0" indent="0" eaLnBrk="1" hangingPunct="1">
              <a:buFont typeface="Wingdings" pitchFamily="2" charset="2"/>
              <a:buNone/>
            </a:pPr>
            <a:r>
              <a:rPr lang="en-US" altLang="en-US" sz="3200" dirty="0" smtClean="0">
                <a:solidFill>
                  <a:schemeClr val="bg2"/>
                </a:solidFill>
                <a:latin typeface="+mn-lt"/>
                <a:cs typeface="Times New Roman" pitchFamily="18" charset="0"/>
              </a:rPr>
              <a:t>Gender conformity can be defined most simply as behavior and appearance that conforms to the </a:t>
            </a:r>
            <a:r>
              <a:rPr lang="en-US" altLang="en-US" sz="3200" i="1" u="sng" dirty="0" smtClean="0">
                <a:solidFill>
                  <a:srgbClr val="FF00FF"/>
                </a:solidFill>
                <a:latin typeface="+mn-lt"/>
                <a:cs typeface="Times New Roman" pitchFamily="18" charset="0"/>
              </a:rPr>
              <a:t>social expectations </a:t>
            </a:r>
            <a:r>
              <a:rPr lang="en-US" altLang="en-US" sz="3200" dirty="0" smtClean="0">
                <a:solidFill>
                  <a:schemeClr val="bg2"/>
                </a:solidFill>
                <a:latin typeface="+mn-lt"/>
                <a:cs typeface="Times New Roman" pitchFamily="18" charset="0"/>
              </a:rPr>
              <a:t>for one’s gender.</a:t>
            </a:r>
          </a:p>
          <a:p>
            <a:pPr marL="0" indent="0" eaLnBrk="1" hangingPunct="1">
              <a:buFont typeface="Wingdings" pitchFamily="2" charset="2"/>
              <a:buNone/>
            </a:pPr>
            <a:endParaRPr lang="en-US" altLang="en-US" sz="2000" dirty="0" smtClean="0">
              <a:latin typeface="+mn-lt"/>
              <a:cs typeface="Times New Roman" pitchFamily="18" charset="0"/>
            </a:endParaRPr>
          </a:p>
          <a:p>
            <a:pPr marL="0" indent="0" eaLnBrk="1" hangingPunct="1">
              <a:buFont typeface="Wingdings" pitchFamily="2" charset="2"/>
              <a:buNone/>
            </a:pPr>
            <a:endParaRPr lang="en-US" altLang="en-US" sz="2800" dirty="0" smtClean="0">
              <a:latin typeface="Times New Roman" pitchFamily="18" charset="0"/>
              <a:cs typeface="Times New Roman" pitchFamily="18" charset="0"/>
            </a:endParaRPr>
          </a:p>
          <a:p>
            <a:pPr marL="0" indent="0" eaLnBrk="1" hangingPunct="1">
              <a:buFont typeface="Wingdings" pitchFamily="2" charset="2"/>
              <a:buNone/>
            </a:pPr>
            <a:endParaRPr lang="en-US" altLang="en-US" sz="2800" dirty="0" smtClean="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pPr>
              <a:defRPr/>
            </a:pPr>
            <a:fld id="{EA770A25-898A-4D7F-91A2-651DF92000AB}" type="slidenum">
              <a:rPr lang="en-US" altLang="en-US" smtClean="0"/>
              <a:pPr>
                <a:defRPr/>
              </a:pPr>
              <a:t>120</a:t>
            </a:fld>
            <a:endParaRPr lang="en-US" altLang="en-US" dirty="0"/>
          </a:p>
        </p:txBody>
      </p:sp>
    </p:spTree>
    <p:extLst>
      <p:ext uri="{BB962C8B-B14F-4D97-AF65-F5344CB8AC3E}">
        <p14:creationId xmlns:p14="http://schemas.microsoft.com/office/powerpoint/2010/main" val="36985355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2">
                    <a:lumMod val="50000"/>
                  </a:schemeClr>
                </a:solidFill>
                <a:effectLst/>
                <a:latin typeface="Times New Roman" panose="02020603050405020304" pitchFamily="18" charset="0"/>
                <a:cs typeface="Times New Roman" panose="02020603050405020304" pitchFamily="18" charset="0"/>
              </a:rPr>
              <a:t>Gender </a:t>
            </a:r>
            <a:r>
              <a:rPr lang="en-US" dirty="0">
                <a:solidFill>
                  <a:schemeClr val="tx2">
                    <a:lumMod val="50000"/>
                  </a:schemeClr>
                </a:solidFill>
                <a:effectLst/>
                <a:latin typeface="Times New Roman" panose="02020603050405020304" pitchFamily="18" charset="0"/>
                <a:cs typeface="Times New Roman" panose="02020603050405020304" pitchFamily="18" charset="0"/>
              </a:rPr>
              <a:t>N</a:t>
            </a:r>
            <a:r>
              <a:rPr lang="en-US" dirty="0" smtClean="0">
                <a:solidFill>
                  <a:schemeClr val="tx2">
                    <a:lumMod val="50000"/>
                  </a:schemeClr>
                </a:solidFill>
                <a:effectLst/>
                <a:latin typeface="Times New Roman" panose="02020603050405020304" pitchFamily="18" charset="0"/>
                <a:cs typeface="Times New Roman" panose="02020603050405020304" pitchFamily="18" charset="0"/>
              </a:rPr>
              <a:t>on </a:t>
            </a:r>
            <a:r>
              <a:rPr lang="en-US" dirty="0">
                <a:solidFill>
                  <a:schemeClr val="tx2">
                    <a:lumMod val="50000"/>
                  </a:schemeClr>
                </a:solidFill>
                <a:effectLst/>
                <a:latin typeface="Times New Roman" panose="02020603050405020304" pitchFamily="18" charset="0"/>
                <a:cs typeface="Times New Roman" panose="02020603050405020304" pitchFamily="18" charset="0"/>
              </a:rPr>
              <a:t>C</a:t>
            </a:r>
            <a:r>
              <a:rPr lang="en-US" dirty="0" smtClean="0">
                <a:solidFill>
                  <a:schemeClr val="tx2">
                    <a:lumMod val="50000"/>
                  </a:schemeClr>
                </a:solidFill>
                <a:effectLst/>
                <a:latin typeface="Times New Roman" panose="02020603050405020304" pitchFamily="18" charset="0"/>
                <a:cs typeface="Times New Roman" panose="02020603050405020304" pitchFamily="18" charset="0"/>
              </a:rPr>
              <a:t>onforming</a:t>
            </a:r>
            <a:endParaRPr lang="en-US"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1600200"/>
            <a:ext cx="7543800" cy="4572000"/>
          </a:xfrm>
        </p:spPr>
        <p:txBody>
          <a:bodyPr>
            <a:normAutofit/>
          </a:bodyPr>
          <a:lstStyle/>
          <a:p>
            <a:pPr marL="0" indent="0" eaLnBrk="1" hangingPunct="1">
              <a:spcBef>
                <a:spcPct val="0"/>
              </a:spcBef>
              <a:buFont typeface="Wingdings" pitchFamily="2" charset="2"/>
              <a:buNone/>
              <a:defRPr/>
            </a:pPr>
            <a:r>
              <a:rPr lang="en-US" altLang="en-US" sz="2800" dirty="0" smtClean="0">
                <a:solidFill>
                  <a:schemeClr val="bg2"/>
                </a:solidFill>
                <a:latin typeface="Times New Roman" panose="02020603050405020304" pitchFamily="18" charset="0"/>
                <a:cs typeface="Times New Roman" panose="02020603050405020304" pitchFamily="18" charset="0"/>
              </a:rPr>
              <a:t>Those who are gender non-conforming shun or ignore the dress, fashion or behavior of their own sex and adopt a sense of style all their own without regard to gender stereo</a:t>
            </a:r>
            <a:r>
              <a:rPr lang="en-US" altLang="en-US" dirty="0" smtClean="0">
                <a:solidFill>
                  <a:schemeClr val="bg2"/>
                </a:solidFill>
                <a:latin typeface="Times New Roman" panose="02020603050405020304" pitchFamily="18" charset="0"/>
                <a:cs typeface="Times New Roman" panose="02020603050405020304" pitchFamily="18" charset="0"/>
              </a:rPr>
              <a:t>-</a:t>
            </a:r>
            <a:r>
              <a:rPr lang="en-US" altLang="en-US" sz="2800" dirty="0" smtClean="0">
                <a:solidFill>
                  <a:schemeClr val="bg2"/>
                </a:solidFill>
                <a:latin typeface="Times New Roman" panose="02020603050405020304" pitchFamily="18" charset="0"/>
                <a:cs typeface="Times New Roman" panose="02020603050405020304" pitchFamily="18" charset="0"/>
              </a:rPr>
              <a:t>types or norms</a:t>
            </a:r>
            <a:r>
              <a:rPr lang="en-US" altLang="en-US" sz="2800" dirty="0" smtClean="0">
                <a:solidFill>
                  <a:schemeClr val="bg2"/>
                </a:solidFill>
                <a:latin typeface="Times New Roman" panose="02020603050405020304" pitchFamily="18" charset="0"/>
                <a:cs typeface="Times New Roman" panose="02020603050405020304" pitchFamily="18" charset="0"/>
              </a:rPr>
              <a:t>.</a:t>
            </a:r>
          </a:p>
          <a:p>
            <a:pPr marL="0" indent="0" eaLnBrk="1" hangingPunct="1">
              <a:spcBef>
                <a:spcPct val="0"/>
              </a:spcBef>
              <a:buFont typeface="Wingdings" pitchFamily="2" charset="2"/>
              <a:buNone/>
              <a:defRPr/>
            </a:pPr>
            <a:endParaRPr lang="en-US" altLang="en-US" sz="800" dirty="0" smtClean="0">
              <a:solidFill>
                <a:schemeClr val="bg2"/>
              </a:solidFill>
              <a:latin typeface="Times New Roman" panose="02020603050405020304" pitchFamily="18" charset="0"/>
              <a:cs typeface="Times New Roman" panose="02020603050405020304" pitchFamily="18" charset="0"/>
            </a:endParaRPr>
          </a:p>
          <a:p>
            <a:pPr marL="0" indent="0" eaLnBrk="1" hangingPunct="1">
              <a:spcBef>
                <a:spcPct val="0"/>
              </a:spcBef>
              <a:buFont typeface="Wingdings" pitchFamily="2" charset="2"/>
              <a:buNone/>
              <a:defRPr/>
            </a:pPr>
            <a:endParaRPr lang="en-US" altLang="en-US" sz="900" dirty="0" smtClean="0">
              <a:solidFill>
                <a:schemeClr val="bg2"/>
              </a:solidFill>
              <a:latin typeface="Times New Roman" panose="02020603050405020304" pitchFamily="18" charset="0"/>
              <a:cs typeface="Times New Roman" panose="02020603050405020304" pitchFamily="18" charset="0"/>
            </a:endParaRPr>
          </a:p>
          <a:p>
            <a:pPr marL="0" indent="0" eaLnBrk="1" hangingPunct="1">
              <a:spcBef>
                <a:spcPct val="0"/>
              </a:spcBef>
              <a:buFont typeface="Wingdings" pitchFamily="2" charset="2"/>
              <a:buNone/>
              <a:defRPr/>
            </a:pPr>
            <a:r>
              <a:rPr lang="en-US" altLang="en-US" dirty="0" smtClean="0">
                <a:solidFill>
                  <a:schemeClr val="bg2"/>
                </a:solidFill>
                <a:latin typeface="Times New Roman" panose="02020603050405020304" pitchFamily="18" charset="0"/>
                <a:cs typeface="Times New Roman" panose="02020603050405020304" pitchFamily="18" charset="0"/>
              </a:rPr>
              <a:t>Some gender non-conforming people identify as transgender, but others don’t.</a:t>
            </a:r>
          </a:p>
          <a:p>
            <a:pPr marL="0" indent="0" eaLnBrk="1" hangingPunct="1">
              <a:spcBef>
                <a:spcPct val="0"/>
              </a:spcBef>
              <a:buFont typeface="Wingdings" pitchFamily="2" charset="2"/>
              <a:buNone/>
              <a:defRPr/>
            </a:pPr>
            <a:endParaRPr lang="en-US" altLang="en-US" sz="800" dirty="0" smtClean="0">
              <a:solidFill>
                <a:schemeClr val="bg2"/>
              </a:solidFill>
              <a:latin typeface="Times New Roman" panose="02020603050405020304" pitchFamily="18" charset="0"/>
              <a:cs typeface="Times New Roman" panose="02020603050405020304" pitchFamily="18" charset="0"/>
            </a:endParaRPr>
          </a:p>
          <a:p>
            <a:pPr marL="0" indent="0" eaLnBrk="1" hangingPunct="1">
              <a:spcBef>
                <a:spcPct val="0"/>
              </a:spcBef>
              <a:buFont typeface="Wingdings" pitchFamily="2" charset="2"/>
              <a:buNone/>
              <a:defRPr/>
            </a:pPr>
            <a:endParaRPr lang="en-US" altLang="en-US" sz="900" dirty="0" smtClean="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4509C0B-696C-413F-A27B-08B0940EC63B}" type="slidenum">
              <a:rPr lang="en-US" altLang="en-US" smtClean="0"/>
              <a:pPr>
                <a:defRPr/>
              </a:pPr>
              <a:t>121</a:t>
            </a:fld>
            <a:endParaRPr lang="en-US" altLang="en-US" dirty="0"/>
          </a:p>
        </p:txBody>
      </p:sp>
      <p:sp>
        <p:nvSpPr>
          <p:cNvPr id="5" name="Footer Placeholder 4"/>
          <p:cNvSpPr>
            <a:spLocks noGrp="1"/>
          </p:cNvSpPr>
          <p:nvPr>
            <p:ph type="ftr" sz="quarter" idx="11"/>
          </p:nvPr>
        </p:nvSpPr>
        <p:spPr>
          <a:xfrm>
            <a:off x="914400" y="6356350"/>
            <a:ext cx="6172200" cy="365125"/>
          </a:xfrm>
        </p:spPr>
        <p:txBody>
          <a:bodyPr/>
          <a:lstStyle/>
          <a:p>
            <a:pPr>
              <a:defRPr/>
            </a:pPr>
            <a:r>
              <a:rPr lang="en-US" altLang="en-US" sz="1000" dirty="0" smtClean="0">
                <a:solidFill>
                  <a:schemeClr val="tx1">
                    <a:lumMod val="40000"/>
                    <a:lumOff val="60000"/>
                  </a:schemeClr>
                </a:solidFill>
                <a:latin typeface="Times New Roman" panose="02020603050405020304" pitchFamily="18" charset="0"/>
                <a:cs typeface="Times New Roman" panose="02020603050405020304" pitchFamily="18" charset="0"/>
              </a:rPr>
              <a:t>http://lesbianlife.about.com/od/trans/f/What-Is-Gender-Non-conforming.htm</a:t>
            </a:r>
            <a:endParaRPr lang="en-US" altLang="en-US" sz="1000" dirty="0">
              <a:solidFill>
                <a:schemeClr val="tx1">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671262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ctr" eaLnBrk="1" fontAlgn="auto" hangingPunct="1">
              <a:spcAft>
                <a:spcPts val="0"/>
              </a:spcAft>
              <a:defRPr/>
            </a:pPr>
            <a:r>
              <a:rPr lang="en-US" altLang="en-US" sz="4800" dirty="0" smtClean="0">
                <a:solidFill>
                  <a:schemeClr val="tx2">
                    <a:lumMod val="50000"/>
                  </a:schemeClr>
                </a:solidFill>
                <a:effectLst/>
                <a:cs typeface="Times New Roman" panose="02020603050405020304" pitchFamily="18" charset="0"/>
              </a:rPr>
              <a:t>LGB</a:t>
            </a:r>
            <a:br>
              <a:rPr lang="en-US" altLang="en-US" sz="4800" dirty="0" smtClean="0">
                <a:solidFill>
                  <a:schemeClr val="tx2">
                    <a:lumMod val="50000"/>
                  </a:schemeClr>
                </a:solidFill>
                <a:effectLst/>
                <a:cs typeface="Times New Roman" panose="02020603050405020304" pitchFamily="18" charset="0"/>
              </a:rPr>
            </a:br>
            <a:endParaRPr lang="en-US" altLang="en-US" sz="800" dirty="0" smtClean="0">
              <a:solidFill>
                <a:schemeClr val="tx2">
                  <a:lumMod val="50000"/>
                </a:schemeClr>
              </a:solidFill>
              <a:effectLst/>
            </a:endParaRPr>
          </a:p>
        </p:txBody>
      </p:sp>
      <p:sp>
        <p:nvSpPr>
          <p:cNvPr id="50179" name="Content Placeholder 2"/>
          <p:cNvSpPr>
            <a:spLocks noGrp="1"/>
          </p:cNvSpPr>
          <p:nvPr>
            <p:ph idx="1"/>
          </p:nvPr>
        </p:nvSpPr>
        <p:spPr>
          <a:xfrm>
            <a:off x="457200" y="1600202"/>
            <a:ext cx="7924800" cy="4873625"/>
          </a:xfrm>
        </p:spPr>
        <p:txBody>
          <a:bodyPr/>
          <a:lstStyle/>
          <a:p>
            <a:pPr eaLnBrk="1" hangingPunct="1">
              <a:defRPr/>
            </a:pPr>
            <a:r>
              <a:rPr lang="en-US" altLang="en-US" sz="2800" b="1" dirty="0" smtClean="0">
                <a:solidFill>
                  <a:schemeClr val="bg2"/>
                </a:solidFill>
                <a:latin typeface="+mn-lt"/>
                <a:cs typeface="Times New Roman" panose="02020603050405020304" pitchFamily="18" charset="0"/>
              </a:rPr>
              <a:t>Lesbian - </a:t>
            </a:r>
            <a:r>
              <a:rPr lang="en-US" altLang="en-US" sz="2800" dirty="0" smtClean="0">
                <a:solidFill>
                  <a:schemeClr val="bg2"/>
                </a:solidFill>
                <a:latin typeface="+mn-lt"/>
                <a:cs typeface="Times New Roman" panose="02020603050405020304" pitchFamily="18" charset="0"/>
              </a:rPr>
              <a:t>A woman who is emotionally, romantically and sexually attracted to other women.</a:t>
            </a:r>
          </a:p>
          <a:p>
            <a:pPr marL="0" indent="0" eaLnBrk="1" hangingPunct="1">
              <a:buFont typeface="Wingdings" pitchFamily="2" charset="2"/>
              <a:buNone/>
              <a:defRPr/>
            </a:pPr>
            <a:endParaRPr lang="en-US" altLang="en-US" sz="800" dirty="0" smtClean="0">
              <a:solidFill>
                <a:schemeClr val="bg2"/>
              </a:solidFill>
              <a:latin typeface="+mn-lt"/>
              <a:cs typeface="Times New Roman" panose="02020603050405020304" pitchFamily="18" charset="0"/>
            </a:endParaRPr>
          </a:p>
          <a:p>
            <a:pPr eaLnBrk="1" hangingPunct="1">
              <a:defRPr/>
            </a:pPr>
            <a:r>
              <a:rPr lang="en-US" altLang="en-US" sz="2800" b="1" dirty="0" smtClean="0">
                <a:solidFill>
                  <a:schemeClr val="bg2"/>
                </a:solidFill>
                <a:latin typeface="+mn-lt"/>
                <a:cs typeface="Times New Roman" panose="02020603050405020304" pitchFamily="18" charset="0"/>
              </a:rPr>
              <a:t>Gay - </a:t>
            </a:r>
            <a:r>
              <a:rPr lang="en-US" altLang="en-US" sz="2800" dirty="0" smtClean="0">
                <a:solidFill>
                  <a:schemeClr val="bg2"/>
                </a:solidFill>
                <a:latin typeface="+mn-lt"/>
                <a:cs typeface="Times New Roman" panose="02020603050405020304" pitchFamily="18" charset="0"/>
              </a:rPr>
              <a:t>A man who is emotionally, romantically and sexually attracted to other men. </a:t>
            </a:r>
          </a:p>
          <a:p>
            <a:pPr marL="0" indent="0" eaLnBrk="1" hangingPunct="1">
              <a:buFont typeface="Wingdings" pitchFamily="2" charset="2"/>
              <a:buNone/>
              <a:defRPr/>
            </a:pPr>
            <a:endParaRPr lang="en-US" altLang="en-US" sz="900" dirty="0">
              <a:solidFill>
                <a:schemeClr val="bg2"/>
              </a:solidFill>
              <a:latin typeface="+mn-lt"/>
              <a:cs typeface="Times New Roman" panose="02020603050405020304" pitchFamily="18" charset="0"/>
            </a:endParaRPr>
          </a:p>
          <a:p>
            <a:pPr eaLnBrk="1" hangingPunct="1">
              <a:defRPr/>
            </a:pPr>
            <a:r>
              <a:rPr lang="en-US" altLang="en-US" sz="2800" b="1" dirty="0" smtClean="0">
                <a:solidFill>
                  <a:schemeClr val="bg2"/>
                </a:solidFill>
                <a:latin typeface="+mn-lt"/>
                <a:cs typeface="Times New Roman" panose="02020603050405020304" pitchFamily="18" charset="0"/>
              </a:rPr>
              <a:t>Bisexual - </a:t>
            </a:r>
            <a:r>
              <a:rPr lang="en-US" altLang="en-US" sz="2800" dirty="0" smtClean="0">
                <a:solidFill>
                  <a:schemeClr val="bg2"/>
                </a:solidFill>
                <a:latin typeface="+mn-lt"/>
                <a:cs typeface="Times New Roman" panose="02020603050405020304" pitchFamily="18" charset="0"/>
              </a:rPr>
              <a:t>A man or woman who is emotionally, romantically and sexually attracted to both men and women.</a:t>
            </a:r>
          </a:p>
          <a:p>
            <a:pPr marL="0" indent="0" eaLnBrk="1" hangingPunct="1">
              <a:buFont typeface="Wingdings" pitchFamily="2" charset="2"/>
              <a:buNone/>
              <a:defRPr/>
            </a:pPr>
            <a:r>
              <a:rPr lang="en-US" altLang="en-US" sz="800" dirty="0" smtClean="0">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pPr>
                <a:defRPr/>
              </a:pPr>
              <a:t>122</a:t>
            </a:fld>
            <a:endParaRPr lang="en-US" altLang="en-US" dirty="0"/>
          </a:p>
        </p:txBody>
      </p:sp>
    </p:spTree>
    <p:extLst>
      <p:ext uri="{BB962C8B-B14F-4D97-AF65-F5344CB8AC3E}">
        <p14:creationId xmlns:p14="http://schemas.microsoft.com/office/powerpoint/2010/main" val="350295076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altLang="en-US" sz="4800" dirty="0" smtClean="0">
                <a:solidFill>
                  <a:schemeClr val="tx2">
                    <a:lumMod val="50000"/>
                  </a:schemeClr>
                </a:solidFill>
                <a:cs typeface="Times New Roman" panose="02020603050405020304" pitchFamily="18" charset="0"/>
              </a:rPr>
              <a:t>Transgender (T)</a:t>
            </a:r>
            <a:r>
              <a:rPr lang="en-US" altLang="en-US" sz="4800" dirty="0" smtClean="0">
                <a:solidFill>
                  <a:schemeClr val="tx2">
                    <a:lumMod val="50000"/>
                  </a:schemeClr>
                </a:solidFill>
                <a:effectLst/>
                <a:cs typeface="Times New Roman" panose="02020603050405020304" pitchFamily="18" charset="0"/>
              </a:rPr>
              <a:t/>
            </a:r>
            <a:br>
              <a:rPr lang="en-US" altLang="en-US" sz="4800" dirty="0" smtClean="0">
                <a:solidFill>
                  <a:schemeClr val="tx2">
                    <a:lumMod val="50000"/>
                  </a:schemeClr>
                </a:solidFill>
                <a:effectLst/>
                <a:cs typeface="Times New Roman" panose="02020603050405020304" pitchFamily="18" charset="0"/>
              </a:rPr>
            </a:br>
            <a:endParaRPr lang="en-US" sz="800" dirty="0">
              <a:solidFill>
                <a:schemeClr val="tx2">
                  <a:lumMod val="50000"/>
                </a:schemeClr>
              </a:solidFill>
              <a:effectLst/>
              <a:cs typeface="Times New Roman" panose="02020603050405020304" pitchFamily="18" charset="0"/>
            </a:endParaRPr>
          </a:p>
        </p:txBody>
      </p:sp>
      <p:sp>
        <p:nvSpPr>
          <p:cNvPr id="3" name="Content Placeholder 2"/>
          <p:cNvSpPr>
            <a:spLocks noGrp="1"/>
          </p:cNvSpPr>
          <p:nvPr>
            <p:ph idx="1"/>
          </p:nvPr>
        </p:nvSpPr>
        <p:spPr>
          <a:ln>
            <a:solidFill>
              <a:schemeClr val="accent1"/>
            </a:solidFill>
          </a:ln>
        </p:spPr>
        <p:txBody>
          <a:bodyPr>
            <a:normAutofit/>
          </a:bodyPr>
          <a:lstStyle/>
          <a:p>
            <a:pPr marL="365760" indent="-283464" eaLnBrk="1" fontAlgn="auto" hangingPunct="1">
              <a:spcAft>
                <a:spcPts val="0"/>
              </a:spcAft>
              <a:buFont typeface="Wingdings 2"/>
              <a:buChar char=""/>
              <a:defRPr/>
            </a:pPr>
            <a:r>
              <a:rPr lang="en-US" altLang="en-US" sz="3300" dirty="0" smtClean="0">
                <a:solidFill>
                  <a:schemeClr val="bg2"/>
                </a:solidFill>
                <a:latin typeface="+mn-lt"/>
                <a:cs typeface="Times New Roman" panose="02020603050405020304" pitchFamily="18" charset="0"/>
              </a:rPr>
              <a:t>Umbrella term used for a </a:t>
            </a:r>
            <a:r>
              <a:rPr lang="en-US" altLang="en-US" sz="3300" dirty="0">
                <a:solidFill>
                  <a:schemeClr val="bg2"/>
                </a:solidFill>
                <a:latin typeface="+mn-lt"/>
                <a:cs typeface="Times New Roman" panose="02020603050405020304" pitchFamily="18" charset="0"/>
              </a:rPr>
              <a:t>person whose gender identity </a:t>
            </a:r>
            <a:r>
              <a:rPr lang="en-US" altLang="en-US" sz="3300" dirty="0" smtClean="0">
                <a:solidFill>
                  <a:schemeClr val="bg2"/>
                </a:solidFill>
                <a:latin typeface="+mn-lt"/>
                <a:cs typeface="Times New Roman" panose="02020603050405020304" pitchFamily="18" charset="0"/>
              </a:rPr>
              <a:t>&amp; expression </a:t>
            </a:r>
            <a:r>
              <a:rPr lang="en-US" altLang="en-US" sz="3300" dirty="0">
                <a:solidFill>
                  <a:schemeClr val="bg2"/>
                </a:solidFill>
                <a:latin typeface="+mn-lt"/>
                <a:cs typeface="Times New Roman" panose="02020603050405020304" pitchFamily="18" charset="0"/>
              </a:rPr>
              <a:t>does not match </a:t>
            </a:r>
            <a:r>
              <a:rPr lang="en-US" altLang="en-US" sz="3300" dirty="0" smtClean="0">
                <a:solidFill>
                  <a:schemeClr val="bg2"/>
                </a:solidFill>
                <a:latin typeface="+mn-lt"/>
                <a:cs typeface="Times New Roman" panose="02020603050405020304" pitchFamily="18" charset="0"/>
              </a:rPr>
              <a:t>the gender they </a:t>
            </a:r>
            <a:r>
              <a:rPr lang="en-US" altLang="en-US" sz="3300" dirty="0">
                <a:solidFill>
                  <a:schemeClr val="bg2"/>
                </a:solidFill>
                <a:latin typeface="+mn-lt"/>
                <a:cs typeface="Times New Roman" panose="02020603050405020304" pitchFamily="18" charset="0"/>
              </a:rPr>
              <a:t>were assigned at birth</a:t>
            </a:r>
            <a:r>
              <a:rPr lang="en-US" altLang="en-US" sz="3300" dirty="0" smtClean="0">
                <a:solidFill>
                  <a:schemeClr val="bg2"/>
                </a:solidFill>
                <a:latin typeface="+mn-lt"/>
                <a:cs typeface="Times New Roman" panose="02020603050405020304" pitchFamily="18" charset="0"/>
              </a:rPr>
              <a:t>.</a:t>
            </a:r>
          </a:p>
          <a:p>
            <a:pPr marL="82296" indent="0" eaLnBrk="1" fontAlgn="auto" hangingPunct="1">
              <a:spcAft>
                <a:spcPts val="0"/>
              </a:spcAft>
              <a:buNone/>
              <a:defRPr/>
            </a:pPr>
            <a:endParaRPr lang="en-US" altLang="en-US" sz="800" dirty="0">
              <a:solidFill>
                <a:schemeClr val="bg2"/>
              </a:solidFill>
              <a:latin typeface="+mn-lt"/>
              <a:cs typeface="Times New Roman" panose="02020603050405020304" pitchFamily="18" charset="0"/>
            </a:endParaRPr>
          </a:p>
          <a:p>
            <a:pPr marL="631571" lvl="2" indent="0" eaLnBrk="1" fontAlgn="auto" hangingPunct="1">
              <a:spcAft>
                <a:spcPts val="0"/>
              </a:spcAft>
              <a:buNone/>
              <a:defRPr/>
            </a:pPr>
            <a:r>
              <a:rPr lang="en-US" altLang="en-US" sz="3000" dirty="0" smtClean="0">
                <a:solidFill>
                  <a:schemeClr val="bg2"/>
                </a:solidFill>
                <a:latin typeface="+mn-lt"/>
                <a:cs typeface="Times New Roman" panose="02020603050405020304" pitchFamily="18" charset="0"/>
              </a:rPr>
              <a:t>FTM:  Person assigned female at birth but who’s identity is that </a:t>
            </a:r>
            <a:r>
              <a:rPr lang="en-US" altLang="en-US" sz="3000" dirty="0" smtClean="0">
                <a:solidFill>
                  <a:schemeClr val="bg2"/>
                </a:solidFill>
                <a:cs typeface="Times New Roman" panose="02020603050405020304" pitchFamily="18" charset="0"/>
              </a:rPr>
              <a:t>of a man.</a:t>
            </a:r>
          </a:p>
          <a:p>
            <a:pPr marL="631571" lvl="2" indent="0" eaLnBrk="1" fontAlgn="auto" hangingPunct="1">
              <a:spcAft>
                <a:spcPts val="0"/>
              </a:spcAft>
              <a:buNone/>
              <a:defRPr/>
            </a:pPr>
            <a:endParaRPr lang="en-US" altLang="en-US" sz="800" dirty="0" smtClean="0">
              <a:solidFill>
                <a:schemeClr val="bg2"/>
              </a:solidFill>
              <a:latin typeface="+mn-lt"/>
              <a:cs typeface="Times New Roman" panose="02020603050405020304" pitchFamily="18" charset="0"/>
            </a:endParaRPr>
          </a:p>
          <a:p>
            <a:pPr marL="631571" lvl="2" indent="0" eaLnBrk="1" fontAlgn="auto" hangingPunct="1">
              <a:spcAft>
                <a:spcPts val="0"/>
              </a:spcAft>
              <a:buNone/>
              <a:defRPr/>
            </a:pPr>
            <a:r>
              <a:rPr lang="en-US" altLang="en-US" sz="3000" dirty="0" smtClean="0">
                <a:solidFill>
                  <a:schemeClr val="bg2"/>
                </a:solidFill>
                <a:latin typeface="+mn-lt"/>
                <a:cs typeface="Times New Roman" panose="02020603050405020304" pitchFamily="18" charset="0"/>
              </a:rPr>
              <a:t>MTF:  Person assigned male at birth but who’d identity is that of a woman. </a:t>
            </a: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123</a:t>
            </a:fld>
            <a:endParaRPr lang="en-US" altLang="en-US" dirty="0"/>
          </a:p>
        </p:txBody>
      </p:sp>
    </p:spTree>
    <p:extLst>
      <p:ext uri="{BB962C8B-B14F-4D97-AF65-F5344CB8AC3E}">
        <p14:creationId xmlns:p14="http://schemas.microsoft.com/office/powerpoint/2010/main" val="304357609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fontAlgn="auto" hangingPunct="1">
              <a:spcAft>
                <a:spcPts val="0"/>
              </a:spcAft>
              <a:defRPr/>
            </a:pPr>
            <a:r>
              <a:rPr lang="en-US" altLang="en-US" dirty="0" smtClean="0">
                <a:solidFill>
                  <a:schemeClr val="tx2">
                    <a:lumMod val="50000"/>
                  </a:schemeClr>
                </a:solidFill>
                <a:effectLst/>
                <a:latin typeface="Times New Roman" panose="02020603050405020304" pitchFamily="18" charset="0"/>
                <a:cs typeface="Times New Roman" panose="02020603050405020304" pitchFamily="18" charset="0"/>
              </a:rPr>
              <a:t>Intersex</a:t>
            </a:r>
          </a:p>
        </p:txBody>
      </p:sp>
      <p:sp>
        <p:nvSpPr>
          <p:cNvPr id="22531" name="Content Placeholder 2"/>
          <p:cNvSpPr>
            <a:spLocks noGrp="1"/>
          </p:cNvSpPr>
          <p:nvPr>
            <p:ph idx="1"/>
          </p:nvPr>
        </p:nvSpPr>
        <p:spPr>
          <a:xfrm>
            <a:off x="457200" y="1600202"/>
            <a:ext cx="8153400" cy="4873625"/>
          </a:xfrm>
        </p:spPr>
        <p:txBody>
          <a:bodyPr>
            <a:normAutofit lnSpcReduction="10000"/>
          </a:bodyPr>
          <a:lstStyle/>
          <a:p>
            <a:pPr marL="82296" indent="0" eaLnBrk="1" fontAlgn="auto" hangingPunct="1">
              <a:spcAft>
                <a:spcPts val="0"/>
              </a:spcAft>
              <a:buFont typeface="Wingdings"/>
              <a:buNone/>
              <a:defRPr/>
            </a:pPr>
            <a:endParaRPr lang="en-US" altLang="en-US" dirty="0" smtClean="0">
              <a:latin typeface="JasmineUPC" pitchFamily="18" charset="-34"/>
              <a:cs typeface="JasmineUPC" pitchFamily="18" charset="-34"/>
            </a:endParaRPr>
          </a:p>
          <a:p>
            <a:pPr marL="82296" indent="0" algn="ctr" eaLnBrk="1" fontAlgn="auto" hangingPunct="1">
              <a:spcAft>
                <a:spcPts val="0"/>
              </a:spcAft>
              <a:buFont typeface="Wingdings" pitchFamily="2" charset="2"/>
              <a:buNone/>
              <a:defRPr/>
            </a:pPr>
            <a:endParaRPr lang="en-US" altLang="en-US" sz="800" dirty="0">
              <a:latin typeface="Times New Roman" panose="02020603050405020304" pitchFamily="18" charset="0"/>
              <a:cs typeface="Times New Roman" panose="02020603050405020304" pitchFamily="18" charset="0"/>
            </a:endParaRPr>
          </a:p>
          <a:p>
            <a:pPr marL="365760" indent="-283464" eaLnBrk="1" fontAlgn="auto" hangingPunct="1">
              <a:spcAft>
                <a:spcPts val="0"/>
              </a:spcAft>
              <a:buFont typeface="Wingdings 2"/>
              <a:buChar char=""/>
              <a:defRPr/>
            </a:pPr>
            <a:r>
              <a:rPr lang="en-US" altLang="en-US" b="1" dirty="0">
                <a:solidFill>
                  <a:schemeClr val="bg2"/>
                </a:solidFill>
                <a:latin typeface="Times New Roman" panose="02020603050405020304" pitchFamily="18" charset="0"/>
                <a:cs typeface="Times New Roman" panose="02020603050405020304" pitchFamily="18" charset="0"/>
              </a:rPr>
              <a:t>Intersex </a:t>
            </a:r>
            <a:r>
              <a:rPr lang="en-US" altLang="en-US" dirty="0">
                <a:solidFill>
                  <a:schemeClr val="bg2"/>
                </a:solidFill>
                <a:latin typeface="Times New Roman" panose="02020603050405020304" pitchFamily="18" charset="0"/>
                <a:cs typeface="Times New Roman" panose="02020603050405020304" pitchFamily="18" charset="0"/>
              </a:rPr>
              <a:t>A general term used for a variety of conditions in which a person is born with a reproductive or sexual anatomy, or chromosome pattern, that doesn’t seem to fit the typical definitions of female or male. </a:t>
            </a:r>
            <a:endParaRPr lang="en-US" altLang="en-US" dirty="0" smtClean="0">
              <a:solidFill>
                <a:schemeClr val="bg2"/>
              </a:solidFill>
              <a:latin typeface="Times New Roman" panose="02020603050405020304" pitchFamily="18" charset="0"/>
              <a:cs typeface="Times New Roman" panose="02020603050405020304" pitchFamily="18" charset="0"/>
            </a:endParaRPr>
          </a:p>
          <a:p>
            <a:pPr marL="82296" indent="0" eaLnBrk="1" fontAlgn="auto" hangingPunct="1">
              <a:spcAft>
                <a:spcPts val="0"/>
              </a:spcAft>
              <a:buNone/>
              <a:defRPr/>
            </a:pPr>
            <a:endParaRPr lang="en-US" altLang="en-US" sz="800" dirty="0">
              <a:solidFill>
                <a:schemeClr val="bg2"/>
              </a:solidFill>
              <a:latin typeface="Times New Roman" panose="02020603050405020304" pitchFamily="18" charset="0"/>
              <a:cs typeface="Times New Roman" panose="02020603050405020304" pitchFamily="18" charset="0"/>
            </a:endParaRPr>
          </a:p>
          <a:p>
            <a:pPr marL="82296" indent="0" eaLnBrk="1" fontAlgn="auto" hangingPunct="1">
              <a:spcAft>
                <a:spcPts val="0"/>
              </a:spcAft>
              <a:buFont typeface="Wingdings"/>
              <a:buNone/>
              <a:defRPr/>
            </a:pPr>
            <a:r>
              <a:rPr lang="en-US" altLang="en-US" dirty="0">
                <a:solidFill>
                  <a:schemeClr val="bg2"/>
                </a:solidFill>
                <a:latin typeface="Times New Roman" panose="02020603050405020304" pitchFamily="18" charset="0"/>
                <a:cs typeface="Times New Roman" panose="02020603050405020304" pitchFamily="18" charset="0"/>
              </a:rPr>
              <a:t>	</a:t>
            </a:r>
            <a:r>
              <a:rPr lang="en-US" altLang="en-US" dirty="0" smtClean="0">
                <a:solidFill>
                  <a:schemeClr val="bg2"/>
                </a:solidFill>
                <a:latin typeface="Times New Roman" panose="02020603050405020304" pitchFamily="18" charset="0"/>
                <a:cs typeface="Times New Roman" panose="02020603050405020304" pitchFamily="18" charset="0"/>
              </a:rPr>
              <a:t>• </a:t>
            </a:r>
            <a:r>
              <a:rPr lang="en-US" altLang="en-US" sz="2200" dirty="0" smtClean="0">
                <a:solidFill>
                  <a:schemeClr val="bg2"/>
                </a:solidFill>
                <a:latin typeface="Times New Roman" panose="02020603050405020304" pitchFamily="18" charset="0"/>
                <a:cs typeface="Times New Roman" panose="02020603050405020304" pitchFamily="18" charset="0"/>
              </a:rPr>
              <a:t>Approximately(1) in 1,500-2000 </a:t>
            </a:r>
            <a:r>
              <a:rPr lang="en-US" altLang="en-US" sz="2200" dirty="0">
                <a:solidFill>
                  <a:schemeClr val="bg2"/>
                </a:solidFill>
                <a:latin typeface="Times New Roman" panose="02020603050405020304" pitchFamily="18" charset="0"/>
                <a:cs typeface="Times New Roman" panose="02020603050405020304" pitchFamily="18" charset="0"/>
              </a:rPr>
              <a:t>people are born intersex</a:t>
            </a:r>
            <a:r>
              <a:rPr lang="en-US" altLang="en-US" sz="2200" dirty="0">
                <a:solidFill>
                  <a:schemeClr val="tx1"/>
                </a:solidFill>
                <a:latin typeface="Times New Roman" panose="02020603050405020304" pitchFamily="18" charset="0"/>
                <a:cs typeface="Times New Roman" panose="02020603050405020304" pitchFamily="18" charset="0"/>
              </a:rPr>
              <a:t>. </a:t>
            </a:r>
          </a:p>
          <a:p>
            <a:pPr marL="0" indent="0">
              <a:buNone/>
              <a:defRPr/>
            </a:pPr>
            <a:endParaRPr lang="en-US" dirty="0" smtClean="0">
              <a:latin typeface="Times New Roman" panose="02020603050405020304" pitchFamily="18" charset="0"/>
              <a:cs typeface="Times New Roman" panose="02020603050405020304" pitchFamily="18" charset="0"/>
            </a:endParaRPr>
          </a:p>
          <a:p>
            <a:pPr marL="82296" indent="0" eaLnBrk="1" fontAlgn="auto" hangingPunct="1">
              <a:spcAft>
                <a:spcPts val="0"/>
              </a:spcAft>
              <a:buFont typeface="Wingdings" pitchFamily="2" charset="2"/>
              <a:buNone/>
              <a:defRPr/>
            </a:pPr>
            <a:endParaRPr lang="en-US" altLang="en-US" sz="1100" dirty="0" smtClean="0">
              <a:latin typeface="Times New Roman" panose="02020603050405020304" pitchFamily="18" charset="0"/>
              <a:cs typeface="Times New Roman" panose="02020603050405020304" pitchFamily="18" charset="0"/>
            </a:endParaRPr>
          </a:p>
          <a:p>
            <a:pPr marL="82296" indent="0" eaLnBrk="1" fontAlgn="auto" hangingPunct="1">
              <a:spcAft>
                <a:spcPts val="0"/>
              </a:spcAft>
              <a:buFont typeface="Wingdings" pitchFamily="2" charset="2"/>
              <a:buNone/>
              <a:defRPr/>
            </a:pPr>
            <a:r>
              <a:rPr lang="en-US" altLang="en-US" sz="1100" dirty="0" smtClean="0">
                <a:latin typeface="Times New Roman" panose="02020603050405020304" pitchFamily="18" charset="0"/>
                <a:cs typeface="Times New Roman" panose="02020603050405020304" pitchFamily="18" charset="0"/>
              </a:rPr>
              <a:t>**(See Intersex Society of North America and Advocates for Informed Choice) </a:t>
            </a: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pPr>
                <a:defRPr/>
              </a:pPr>
              <a:t>124</a:t>
            </a:fld>
            <a:endParaRPr lang="en-US" altLang="en-US" dirty="0"/>
          </a:p>
        </p:txBody>
      </p:sp>
    </p:spTree>
    <p:extLst>
      <p:ext uri="{BB962C8B-B14F-4D97-AF65-F5344CB8AC3E}">
        <p14:creationId xmlns:p14="http://schemas.microsoft.com/office/powerpoint/2010/main" val="170406903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altLang="en-US" sz="4800" dirty="0" smtClean="0">
                <a:solidFill>
                  <a:schemeClr val="tx2">
                    <a:lumMod val="50000"/>
                  </a:schemeClr>
                </a:solidFill>
                <a:effectLst/>
              </a:rPr>
              <a:t>Straight</a:t>
            </a:r>
            <a:br>
              <a:rPr lang="en-US" altLang="en-US" sz="4800" dirty="0" smtClean="0">
                <a:solidFill>
                  <a:schemeClr val="tx2">
                    <a:lumMod val="50000"/>
                  </a:schemeClr>
                </a:solidFill>
                <a:effectLst/>
              </a:rPr>
            </a:br>
            <a:endParaRPr lang="en-US" sz="800" dirty="0">
              <a:solidFill>
                <a:schemeClr val="tx2">
                  <a:lumMod val="50000"/>
                </a:schemeClr>
              </a:solidFill>
              <a:effectLst/>
            </a:endParaRPr>
          </a:p>
        </p:txBody>
      </p:sp>
      <p:sp>
        <p:nvSpPr>
          <p:cNvPr id="3" name="Content Placeholder 2"/>
          <p:cNvSpPr>
            <a:spLocks noGrp="1"/>
          </p:cNvSpPr>
          <p:nvPr>
            <p:ph idx="1"/>
          </p:nvPr>
        </p:nvSpPr>
        <p:spPr/>
        <p:txBody>
          <a:bodyPr/>
          <a:lstStyle/>
          <a:p>
            <a:pPr eaLnBrk="1" hangingPunct="1">
              <a:defRPr/>
            </a:pPr>
            <a:r>
              <a:rPr lang="en-US" altLang="en-US" b="1" dirty="0" smtClean="0">
                <a:solidFill>
                  <a:schemeClr val="bg2"/>
                </a:solidFill>
                <a:latin typeface="+mn-lt"/>
                <a:cs typeface="Times New Roman" panose="02020603050405020304" pitchFamily="18" charset="0"/>
              </a:rPr>
              <a:t>Straight </a:t>
            </a:r>
            <a:r>
              <a:rPr lang="en-US" altLang="en-US" dirty="0" smtClean="0">
                <a:solidFill>
                  <a:schemeClr val="bg2"/>
                </a:solidFill>
                <a:latin typeface="+mn-lt"/>
                <a:cs typeface="Times New Roman" panose="02020603050405020304" pitchFamily="18" charset="0"/>
              </a:rPr>
              <a:t>(aka heterosexual)  - A person who is emotionally, romantically and sexually attracted to another person who is of a different sex and/or gender. </a:t>
            </a:r>
          </a:p>
          <a:p>
            <a:pPr marL="0" indent="0" eaLnBrk="1" hangingPunct="1">
              <a:buFont typeface="Wingdings" pitchFamily="2" charset="2"/>
              <a:buNone/>
              <a:defRPr/>
            </a:pPr>
            <a:endParaRPr lang="en-US" altLang="en-US" dirty="0" smtClean="0">
              <a:solidFill>
                <a:schemeClr val="bg2"/>
              </a:solidFill>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125</a:t>
            </a:fld>
            <a:endParaRPr lang="en-US" altLang="en-US" dirty="0"/>
          </a:p>
        </p:txBody>
      </p:sp>
    </p:spTree>
    <p:extLst>
      <p:ext uri="{BB962C8B-B14F-4D97-AF65-F5344CB8AC3E}">
        <p14:creationId xmlns:p14="http://schemas.microsoft.com/office/powerpoint/2010/main" val="35853560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914400"/>
            <a:ext cx="8229600" cy="2362200"/>
          </a:xfrm>
          <a:gradFill>
            <a:gsLst>
              <a:gs pos="0">
                <a:srgbClr val="5E9EFF"/>
              </a:gs>
              <a:gs pos="39999">
                <a:srgbClr val="85C2FF"/>
              </a:gs>
              <a:gs pos="13000">
                <a:srgbClr val="C4D6EB"/>
              </a:gs>
              <a:gs pos="100000">
                <a:srgbClr val="FFEBFA"/>
              </a:gs>
            </a:gsLst>
            <a:lin ang="5400000" scaled="0"/>
          </a:gradFill>
        </p:spPr>
        <p:txBody>
          <a:bodyPr/>
          <a:lstStyle/>
          <a:p>
            <a:r>
              <a:rPr lang="en-US" dirty="0" smtClean="0">
                <a:solidFill>
                  <a:schemeClr val="bg2"/>
                </a:solidFill>
                <a:effectLst/>
              </a:rPr>
              <a:t>Complying </a:t>
            </a:r>
            <a:r>
              <a:rPr lang="en-US" dirty="0">
                <a:solidFill>
                  <a:schemeClr val="bg2"/>
                </a:solidFill>
                <a:effectLst/>
              </a:rPr>
              <a:t>W</a:t>
            </a:r>
            <a:r>
              <a:rPr lang="en-US" dirty="0" smtClean="0">
                <a:solidFill>
                  <a:schemeClr val="bg2"/>
                </a:solidFill>
                <a:effectLst/>
              </a:rPr>
              <a:t>ith </a:t>
            </a:r>
            <a:r>
              <a:rPr lang="en-US" dirty="0">
                <a:solidFill>
                  <a:schemeClr val="bg2"/>
                </a:solidFill>
                <a:effectLst/>
              </a:rPr>
              <a:t>R</a:t>
            </a:r>
            <a:r>
              <a:rPr lang="en-US" dirty="0" smtClean="0">
                <a:solidFill>
                  <a:schemeClr val="bg2"/>
                </a:solidFill>
                <a:effectLst/>
              </a:rPr>
              <a:t>elevant </a:t>
            </a:r>
            <a:r>
              <a:rPr lang="en-US" dirty="0">
                <a:solidFill>
                  <a:schemeClr val="bg2"/>
                </a:solidFill>
                <a:effectLst/>
              </a:rPr>
              <a:t>L</a:t>
            </a:r>
            <a:r>
              <a:rPr lang="en-US" dirty="0" smtClean="0">
                <a:solidFill>
                  <a:schemeClr val="bg2"/>
                </a:solidFill>
                <a:effectLst/>
              </a:rPr>
              <a:t>aws </a:t>
            </a:r>
            <a:r>
              <a:rPr lang="en-US" dirty="0">
                <a:solidFill>
                  <a:schemeClr val="bg2"/>
                </a:solidFill>
                <a:effectLst/>
              </a:rPr>
              <a:t>R</a:t>
            </a:r>
            <a:r>
              <a:rPr lang="en-US" dirty="0" smtClean="0">
                <a:solidFill>
                  <a:schemeClr val="bg2"/>
                </a:solidFill>
                <a:effectLst/>
              </a:rPr>
              <a:t>elated to Mandatory Reporting</a:t>
            </a:r>
            <a:br>
              <a:rPr lang="en-US" dirty="0" smtClean="0">
                <a:solidFill>
                  <a:schemeClr val="bg2"/>
                </a:solidFill>
                <a:effectLst/>
              </a:rPr>
            </a:br>
            <a:r>
              <a:rPr lang="en-US" sz="1200" dirty="0" smtClean="0">
                <a:solidFill>
                  <a:schemeClr val="bg2"/>
                </a:solidFill>
              </a:rPr>
              <a:t>Employee Training Goal #10</a:t>
            </a:r>
            <a:r>
              <a:rPr lang="en-US" sz="1200" dirty="0" smtClean="0"/>
              <a:t/>
            </a:r>
            <a:br>
              <a:rPr lang="en-US" sz="1200" dirty="0" smtClean="0"/>
            </a:br>
            <a:r>
              <a:rPr lang="en-US" sz="1200" dirty="0" smtClean="0">
                <a:solidFill>
                  <a:schemeClr val="bg2"/>
                </a:solidFill>
              </a:rPr>
              <a:t>115.32 (10)</a:t>
            </a:r>
            <a:endParaRPr lang="en-US" sz="1200" dirty="0">
              <a:solidFill>
                <a:schemeClr val="bg2"/>
              </a:solidFill>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126</a:t>
            </a:fld>
            <a:endParaRPr lang="en-US" altLang="en-US" dirty="0">
              <a:solidFill>
                <a:srgbClr val="0070C0">
                  <a:tint val="75000"/>
                </a:srgbClr>
              </a:solidFill>
            </a:endParaRPr>
          </a:p>
        </p:txBody>
      </p:sp>
      <p:sp>
        <p:nvSpPr>
          <p:cNvPr id="3" name="TextBox 2"/>
          <p:cNvSpPr txBox="1"/>
          <p:nvPr/>
        </p:nvSpPr>
        <p:spPr>
          <a:xfrm>
            <a:off x="2514600" y="5964793"/>
            <a:ext cx="4114800" cy="400110"/>
          </a:xfrm>
          <a:prstGeom prst="rect">
            <a:avLst/>
          </a:prstGeom>
          <a:noFill/>
        </p:spPr>
        <p:txBody>
          <a:bodyPr wrap="square" rtlCol="0">
            <a:spAutoFit/>
          </a:bodyPr>
          <a:lstStyle/>
          <a:p>
            <a:r>
              <a:rPr lang="en-US" sz="1000" dirty="0" smtClean="0">
                <a:solidFill>
                  <a:srgbClr val="000000"/>
                </a:solidFill>
              </a:rPr>
              <a:t>PRE-AUDIT QUESTIONAIRE 115.31 (a)-1</a:t>
            </a:r>
          </a:p>
          <a:p>
            <a:r>
              <a:rPr lang="en-US" sz="1000" dirty="0" smtClean="0">
                <a:solidFill>
                  <a:srgbClr val="000000"/>
                </a:solidFill>
              </a:rPr>
              <a:t>10)</a:t>
            </a:r>
            <a:endParaRPr lang="en-US" sz="1000" dirty="0">
              <a:solidFill>
                <a:srgbClr val="000000"/>
              </a:solidFill>
            </a:endParaRPr>
          </a:p>
        </p:txBody>
      </p:sp>
    </p:spTree>
    <p:extLst>
      <p:ext uri="{BB962C8B-B14F-4D97-AF65-F5344CB8AC3E}">
        <p14:creationId xmlns:p14="http://schemas.microsoft.com/office/powerpoint/2010/main" val="24394854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2">
                    <a:lumMod val="50000"/>
                  </a:schemeClr>
                </a:solidFill>
                <a:effectLst/>
              </a:rPr>
              <a:t>Staff &amp; Agency Mandatory Reporting Responsibilities</a:t>
            </a:r>
            <a:r>
              <a:rPr lang="en-US" sz="2400" dirty="0" smtClean="0">
                <a:solidFill>
                  <a:schemeClr val="tx2">
                    <a:lumMod val="50000"/>
                  </a:schemeClr>
                </a:solidFill>
              </a:rPr>
              <a:t/>
            </a:r>
            <a:br>
              <a:rPr lang="en-US" sz="2400" dirty="0" smtClean="0">
                <a:solidFill>
                  <a:schemeClr val="tx2">
                    <a:lumMod val="50000"/>
                  </a:schemeClr>
                </a:solidFill>
              </a:rPr>
            </a:br>
            <a:r>
              <a:rPr lang="en-US" sz="2400" dirty="0" smtClean="0">
                <a:solidFill>
                  <a:schemeClr val="tx2">
                    <a:lumMod val="50000"/>
                  </a:schemeClr>
                </a:solidFill>
                <a:effectLst/>
              </a:rPr>
              <a:t>115.61(c)</a:t>
            </a:r>
            <a:endParaRPr lang="en-US" sz="2400" dirty="0">
              <a:solidFill>
                <a:schemeClr val="tx2">
                  <a:lumMod val="50000"/>
                </a:schemeClr>
              </a:solidFill>
              <a:effectLst/>
            </a:endParaRPr>
          </a:p>
        </p:txBody>
      </p:sp>
      <p:sp>
        <p:nvSpPr>
          <p:cNvPr id="3" name="Content Placeholder 2"/>
          <p:cNvSpPr>
            <a:spLocks noGrp="1"/>
          </p:cNvSpPr>
          <p:nvPr>
            <p:ph idx="1"/>
          </p:nvPr>
        </p:nvSpPr>
        <p:spPr/>
        <p:txBody>
          <a:bodyPr>
            <a:normAutofit lnSpcReduction="10000"/>
          </a:bodyPr>
          <a:lstStyle/>
          <a:p>
            <a:pPr marL="0" indent="0">
              <a:buNone/>
            </a:pPr>
            <a:r>
              <a:rPr lang="en-US" dirty="0" smtClean="0">
                <a:solidFill>
                  <a:schemeClr val="bg2"/>
                </a:solidFill>
                <a:latin typeface="+mn-lt"/>
              </a:rPr>
              <a:t>Unless otherwise precluded by Federal, State, or local law, </a:t>
            </a:r>
            <a:r>
              <a:rPr lang="en-US" b="1" u="sng" dirty="0" smtClean="0">
                <a:solidFill>
                  <a:srgbClr val="FF00FF"/>
                </a:solidFill>
                <a:latin typeface="+mn-lt"/>
              </a:rPr>
              <a:t>medical and mental health </a:t>
            </a:r>
            <a:r>
              <a:rPr lang="en-US" dirty="0" smtClean="0">
                <a:solidFill>
                  <a:schemeClr val="bg2"/>
                </a:solidFill>
                <a:latin typeface="+mn-lt"/>
              </a:rPr>
              <a:t>practitioners shall be required to report sexual abuse.  </a:t>
            </a:r>
          </a:p>
          <a:p>
            <a:pPr marL="0" indent="0">
              <a:buNone/>
            </a:pPr>
            <a:endParaRPr lang="en-US" sz="900" dirty="0">
              <a:solidFill>
                <a:schemeClr val="bg2"/>
              </a:solidFill>
              <a:latin typeface="+mn-lt"/>
            </a:endParaRPr>
          </a:p>
          <a:p>
            <a:r>
              <a:rPr lang="en-US" dirty="0" smtClean="0">
                <a:solidFill>
                  <a:schemeClr val="bg2"/>
                </a:solidFill>
                <a:latin typeface="+mn-lt"/>
              </a:rPr>
              <a:t>Inmates shall be informed of the practitioners duty to report</a:t>
            </a:r>
          </a:p>
          <a:p>
            <a:pPr marL="0" indent="0">
              <a:buNone/>
            </a:pPr>
            <a:endParaRPr lang="en-US" sz="1000" dirty="0" smtClean="0">
              <a:solidFill>
                <a:schemeClr val="bg2"/>
              </a:solidFill>
              <a:latin typeface="+mn-lt"/>
            </a:endParaRPr>
          </a:p>
          <a:p>
            <a:r>
              <a:rPr lang="en-US" dirty="0" smtClean="0">
                <a:solidFill>
                  <a:schemeClr val="bg2"/>
                </a:solidFill>
                <a:latin typeface="+mn-lt"/>
              </a:rPr>
              <a:t>Limitations to confidentiality must be provided at the initiation of services</a:t>
            </a:r>
            <a:endParaRPr lang="en-US" dirty="0">
              <a:solidFill>
                <a:schemeClr val="bg2"/>
              </a:solidFill>
              <a:latin typeface="+mn-l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127</a:t>
            </a:fld>
            <a:endParaRPr lang="en-US" altLang="en-US" dirty="0">
              <a:solidFill>
                <a:srgbClr val="0070C0">
                  <a:tint val="75000"/>
                </a:srgbClr>
              </a:solidFill>
            </a:endParaRPr>
          </a:p>
        </p:txBody>
      </p:sp>
    </p:spTree>
    <p:extLst>
      <p:ext uri="{BB962C8B-B14F-4D97-AF65-F5344CB8AC3E}">
        <p14:creationId xmlns:p14="http://schemas.microsoft.com/office/powerpoint/2010/main" val="354423767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2">
                    <a:lumMod val="50000"/>
                  </a:schemeClr>
                </a:solidFill>
                <a:effectLst/>
              </a:rPr>
              <a:t>Staff and Agency Mandatory Reporting Responsibilities</a:t>
            </a:r>
            <a:r>
              <a:rPr lang="en-US" sz="2400" dirty="0" smtClean="0">
                <a:solidFill>
                  <a:schemeClr val="tx2">
                    <a:lumMod val="50000"/>
                  </a:schemeClr>
                </a:solidFill>
              </a:rPr>
              <a:t/>
            </a:r>
            <a:br>
              <a:rPr lang="en-US" sz="2400" dirty="0" smtClean="0">
                <a:solidFill>
                  <a:schemeClr val="tx2">
                    <a:lumMod val="50000"/>
                  </a:schemeClr>
                </a:solidFill>
              </a:rPr>
            </a:br>
            <a:r>
              <a:rPr lang="en-US" sz="2400" dirty="0" smtClean="0">
                <a:solidFill>
                  <a:schemeClr val="tx2">
                    <a:lumMod val="50000"/>
                  </a:schemeClr>
                </a:solidFill>
                <a:effectLst/>
              </a:rPr>
              <a:t>115.61</a:t>
            </a:r>
            <a:endParaRPr lang="en-US" sz="2400" dirty="0">
              <a:solidFill>
                <a:schemeClr val="tx2">
                  <a:lumMod val="50000"/>
                </a:schemeClr>
              </a:solidFill>
              <a:effectLst/>
            </a:endParaRPr>
          </a:p>
        </p:txBody>
      </p:sp>
      <p:sp>
        <p:nvSpPr>
          <p:cNvPr id="5" name="Content Placeholder 4"/>
          <p:cNvSpPr>
            <a:spLocks noGrp="1"/>
          </p:cNvSpPr>
          <p:nvPr>
            <p:ph idx="1"/>
          </p:nvPr>
        </p:nvSpPr>
        <p:spPr>
          <a:prstGeom prst="rect">
            <a:avLst/>
          </a:prstGeom>
        </p:spPr>
        <p:txBody>
          <a:bodyPr>
            <a:normAutofit/>
          </a:bodyPr>
          <a:lstStyle/>
          <a:p>
            <a:pPr marL="0" indent="0">
              <a:buNone/>
            </a:pPr>
            <a:r>
              <a:rPr lang="en-US" dirty="0" smtClean="0">
                <a:solidFill>
                  <a:schemeClr val="bg2"/>
                </a:solidFill>
                <a:latin typeface="+mn-lt"/>
              </a:rPr>
              <a:t>If the alleged victim is </a:t>
            </a:r>
            <a:r>
              <a:rPr lang="en-US" b="1" dirty="0" smtClean="0">
                <a:solidFill>
                  <a:srgbClr val="FF00FF"/>
                </a:solidFill>
                <a:latin typeface="+mn-lt"/>
              </a:rPr>
              <a:t>under the age of 18 </a:t>
            </a:r>
            <a:r>
              <a:rPr lang="en-US" dirty="0" smtClean="0">
                <a:solidFill>
                  <a:schemeClr val="bg2"/>
                </a:solidFill>
                <a:latin typeface="+mn-lt"/>
              </a:rPr>
              <a:t>or </a:t>
            </a:r>
            <a:r>
              <a:rPr lang="en-US" b="1" i="1" u="sng" dirty="0" smtClean="0">
                <a:solidFill>
                  <a:schemeClr val="bg2"/>
                </a:solidFill>
                <a:latin typeface="+mn-lt"/>
              </a:rPr>
              <a:t>considered a vulnerable adult under State or local vulnerability persons statute</a:t>
            </a:r>
            <a:r>
              <a:rPr lang="en-US" i="1" u="sng" dirty="0" smtClean="0">
                <a:solidFill>
                  <a:schemeClr val="bg2"/>
                </a:solidFill>
                <a:latin typeface="+mn-lt"/>
              </a:rPr>
              <a:t>,</a:t>
            </a:r>
            <a:r>
              <a:rPr lang="en-US" dirty="0" smtClean="0">
                <a:solidFill>
                  <a:schemeClr val="bg2"/>
                </a:solidFill>
                <a:latin typeface="+mn-lt"/>
              </a:rPr>
              <a:t> The agency shall report to the designated State or local services agency under applicable mandatory reporting laws</a:t>
            </a:r>
            <a:r>
              <a:rPr lang="en-US" sz="1600" dirty="0" smtClean="0">
                <a:solidFill>
                  <a:schemeClr val="bg2"/>
                </a:solidFill>
                <a:latin typeface="+mn-lt"/>
              </a:rPr>
              <a:t>.</a:t>
            </a:r>
          </a:p>
          <a:p>
            <a:pPr marL="0" indent="0">
              <a:buNone/>
            </a:pPr>
            <a:endParaRPr lang="en-US" sz="1600" dirty="0">
              <a:solidFill>
                <a:schemeClr val="bg2"/>
              </a:solidFill>
            </a:endParaRPr>
          </a:p>
          <a:p>
            <a:pPr marL="0" indent="0">
              <a:buNone/>
            </a:pPr>
            <a:r>
              <a:rPr lang="en-US" sz="1600" dirty="0" smtClean="0">
                <a:solidFill>
                  <a:srgbClr val="FF00FF"/>
                </a:solidFill>
              </a:rPr>
              <a:t>*****Regardless if a person under the age of 18 has been adjudicated as an adult and sentenced to “Prison” this law still applies.</a:t>
            </a:r>
            <a:endParaRPr lang="en-US" sz="1800" dirty="0" smtClean="0">
              <a:solidFill>
                <a:srgbClr val="FF00FF"/>
              </a:solidFill>
              <a:latin typeface="+mn-lt"/>
            </a:endParaRPr>
          </a:p>
        </p:txBody>
      </p:sp>
      <p:sp>
        <p:nvSpPr>
          <p:cNvPr id="7" name="Slide Number Placeholder 6"/>
          <p:cNvSpPr>
            <a:spLocks noGrp="1"/>
          </p:cNvSpPr>
          <p:nvPr>
            <p:ph type="sldNum" sz="quarter" idx="12"/>
          </p:nvPr>
        </p:nvSpPr>
        <p:spPr/>
        <p:txBody>
          <a:bodyPr/>
          <a:lstStyle/>
          <a:p>
            <a:pPr>
              <a:defRPr/>
            </a:pPr>
            <a:fld id="{7CF247F5-2A33-465D-8D2B-49465A0B865D}" type="slidenum">
              <a:rPr lang="en-US" altLang="en-US" smtClean="0">
                <a:solidFill>
                  <a:srgbClr val="0070C0">
                    <a:tint val="75000"/>
                  </a:srgbClr>
                </a:solidFill>
              </a:rPr>
              <a:pPr>
                <a:defRPr/>
              </a:pPr>
              <a:t>128</a:t>
            </a:fld>
            <a:endParaRPr lang="en-US" altLang="en-US" dirty="0">
              <a:solidFill>
                <a:srgbClr val="0070C0">
                  <a:tint val="75000"/>
                </a:srgbClr>
              </a:solidFill>
            </a:endParaRPr>
          </a:p>
        </p:txBody>
      </p:sp>
    </p:spTree>
    <p:extLst>
      <p:ext uri="{BB962C8B-B14F-4D97-AF65-F5344CB8AC3E}">
        <p14:creationId xmlns:p14="http://schemas.microsoft.com/office/powerpoint/2010/main" val="220344017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title"/>
          </p:nvPr>
        </p:nvSpPr>
        <p:spPr/>
        <p:txBody>
          <a:bodyPr/>
          <a:lstStyle/>
          <a:p>
            <a:r>
              <a:rPr lang="en-US" sz="1600" dirty="0" smtClean="0"/>
              <a:t>Currently Under </a:t>
            </a:r>
            <a:r>
              <a:rPr lang="en-US" sz="1600" dirty="0"/>
              <a:t>18 </a:t>
            </a:r>
            <a:r>
              <a:rPr lang="en-US" sz="1600" dirty="0" smtClean="0"/>
              <a:t/>
            </a:r>
            <a:br>
              <a:rPr lang="en-US" sz="1600" dirty="0" smtClean="0"/>
            </a:br>
            <a:r>
              <a:rPr lang="en-US" sz="1600" dirty="0" smtClean="0"/>
              <a:t>or</a:t>
            </a:r>
            <a:endParaRPr lang="en-US" sz="1600" dirty="0"/>
          </a:p>
          <a:p>
            <a:r>
              <a:rPr lang="en-US" sz="2000" dirty="0">
                <a:solidFill>
                  <a:schemeClr val="tx2">
                    <a:lumMod val="50000"/>
                  </a:schemeClr>
                </a:solidFill>
                <a:effectLst/>
              </a:rPr>
              <a:t>Over 18  &amp; Incident occurred under 18</a:t>
            </a:r>
          </a:p>
          <a:p>
            <a:endParaRPr lang="en-US" sz="1600" dirty="0">
              <a:solidFill>
                <a:schemeClr val="tx1"/>
              </a:solidFill>
              <a:latin typeface="+mn-lt"/>
            </a:endParaRPr>
          </a:p>
        </p:txBody>
      </p:sp>
      <p:sp>
        <p:nvSpPr>
          <p:cNvPr id="2" name="Text Placeholder 1"/>
          <p:cNvSpPr>
            <a:spLocks noGrp="1"/>
          </p:cNvSpPr>
          <p:nvPr>
            <p:ph type="body" idx="1"/>
          </p:nvPr>
        </p:nvSpPr>
        <p:spPr>
          <a:ln>
            <a:solidFill>
              <a:srgbClr val="FF00FF"/>
            </a:solidFill>
          </a:ln>
        </p:spPr>
        <p:txBody>
          <a:bodyPr>
            <a:normAutofit/>
          </a:bodyPr>
          <a:lstStyle/>
          <a:p>
            <a:r>
              <a:rPr lang="en-US" sz="2000" dirty="0" smtClean="0">
                <a:solidFill>
                  <a:schemeClr val="bg2"/>
                </a:solidFill>
              </a:rPr>
              <a:t>Institutions</a:t>
            </a:r>
            <a:r>
              <a:rPr lang="en-US" sz="2000" dirty="0" smtClean="0"/>
              <a:t> </a:t>
            </a:r>
            <a:r>
              <a:rPr lang="en-US" sz="2000" i="1" u="sng" dirty="0" smtClean="0">
                <a:solidFill>
                  <a:srgbClr val="FF00FF"/>
                </a:solidFill>
              </a:rPr>
              <a:t>outside</a:t>
            </a:r>
            <a:r>
              <a:rPr lang="en-US" sz="2000" dirty="0" smtClean="0"/>
              <a:t> </a:t>
            </a:r>
            <a:r>
              <a:rPr lang="en-US" sz="2000" dirty="0" smtClean="0">
                <a:solidFill>
                  <a:schemeClr val="bg2"/>
                </a:solidFill>
              </a:rPr>
              <a:t>Clark County</a:t>
            </a:r>
          </a:p>
        </p:txBody>
      </p:sp>
      <p:sp>
        <p:nvSpPr>
          <p:cNvPr id="4" name="Content Placeholder 3"/>
          <p:cNvSpPr>
            <a:spLocks noGrp="1"/>
          </p:cNvSpPr>
          <p:nvPr>
            <p:ph sz="half" idx="2"/>
          </p:nvPr>
        </p:nvSpPr>
        <p:spPr>
          <a:ln>
            <a:solidFill>
              <a:srgbClr val="FF00FF"/>
            </a:solidFill>
          </a:ln>
        </p:spPr>
        <p:txBody>
          <a:bodyPr>
            <a:normAutofit lnSpcReduction="10000"/>
          </a:bodyPr>
          <a:lstStyle/>
          <a:p>
            <a:pPr marL="0" indent="0" algn="ctr">
              <a:buNone/>
            </a:pPr>
            <a:r>
              <a:rPr lang="en-US" dirty="0">
                <a:solidFill>
                  <a:schemeClr val="bg2"/>
                </a:solidFill>
              </a:rPr>
              <a:t>Nevada Health &amp; Human Services</a:t>
            </a:r>
          </a:p>
          <a:p>
            <a:pPr marL="0" indent="0">
              <a:buNone/>
            </a:pPr>
            <a:endParaRPr lang="en-US" dirty="0" smtClean="0">
              <a:solidFill>
                <a:schemeClr val="bg2"/>
              </a:solidFill>
            </a:endParaRPr>
          </a:p>
          <a:p>
            <a:pPr marL="0" indent="0">
              <a:buNone/>
            </a:pPr>
            <a:r>
              <a:rPr lang="en-US" dirty="0" smtClean="0">
                <a:solidFill>
                  <a:schemeClr val="bg2"/>
                </a:solidFill>
              </a:rPr>
              <a:t>DOC </a:t>
            </a:r>
            <a:r>
              <a:rPr lang="en-US" dirty="0">
                <a:solidFill>
                  <a:schemeClr val="bg2"/>
                </a:solidFill>
              </a:rPr>
              <a:t>form 2099 will be completed &amp; sent the same shift via fax to</a:t>
            </a:r>
            <a:r>
              <a:rPr lang="en-US" dirty="0" smtClean="0">
                <a:solidFill>
                  <a:schemeClr val="bg2"/>
                </a:solidFill>
              </a:rPr>
              <a:t>:</a:t>
            </a:r>
          </a:p>
          <a:p>
            <a:pPr marL="0" indent="0">
              <a:buNone/>
            </a:pPr>
            <a:endParaRPr lang="en-US" dirty="0">
              <a:solidFill>
                <a:schemeClr val="bg2"/>
              </a:solidFill>
            </a:endParaRPr>
          </a:p>
          <a:p>
            <a:pPr marL="0" indent="0" algn="ctr">
              <a:buNone/>
            </a:pPr>
            <a:r>
              <a:rPr lang="en-US" dirty="0" smtClean="0">
                <a:solidFill>
                  <a:schemeClr val="bg2"/>
                </a:solidFill>
              </a:rPr>
              <a:t>Child Protective Services, Fallon</a:t>
            </a:r>
          </a:p>
          <a:p>
            <a:pPr marL="0" indent="0" algn="ctr">
              <a:buNone/>
            </a:pPr>
            <a:r>
              <a:rPr lang="en-US" dirty="0" smtClean="0">
                <a:solidFill>
                  <a:schemeClr val="bg2"/>
                </a:solidFill>
              </a:rPr>
              <a:t>(775) 423-8057</a:t>
            </a:r>
            <a:endParaRPr lang="en-US" dirty="0">
              <a:solidFill>
                <a:schemeClr val="bg2"/>
              </a:solidFill>
            </a:endParaRPr>
          </a:p>
        </p:txBody>
      </p:sp>
      <p:sp>
        <p:nvSpPr>
          <p:cNvPr id="3" name="Text Placeholder 2"/>
          <p:cNvSpPr>
            <a:spLocks noGrp="1"/>
          </p:cNvSpPr>
          <p:nvPr>
            <p:ph type="body" sz="quarter" idx="3"/>
          </p:nvPr>
        </p:nvSpPr>
        <p:spPr>
          <a:xfrm>
            <a:off x="4648200" y="1600200"/>
            <a:ext cx="4117975" cy="609600"/>
          </a:xfrm>
          <a:ln>
            <a:solidFill>
              <a:srgbClr val="00B050"/>
            </a:solidFill>
          </a:ln>
        </p:spPr>
        <p:txBody>
          <a:bodyPr>
            <a:normAutofit/>
          </a:bodyPr>
          <a:lstStyle/>
          <a:p>
            <a:pPr algn="ctr"/>
            <a:r>
              <a:rPr lang="en-US" sz="2000" dirty="0" smtClean="0">
                <a:solidFill>
                  <a:schemeClr val="bg2"/>
                </a:solidFill>
              </a:rPr>
              <a:t>Institutions</a:t>
            </a:r>
            <a:r>
              <a:rPr lang="en-US" sz="2000" dirty="0" smtClean="0"/>
              <a:t> </a:t>
            </a:r>
            <a:r>
              <a:rPr lang="en-US" sz="2000" i="1" u="sng" dirty="0" smtClean="0">
                <a:solidFill>
                  <a:srgbClr val="00B050"/>
                </a:solidFill>
              </a:rPr>
              <a:t>within</a:t>
            </a:r>
            <a:r>
              <a:rPr lang="en-US" sz="2000" dirty="0" smtClean="0"/>
              <a:t> </a:t>
            </a:r>
            <a:r>
              <a:rPr lang="en-US" sz="2000" dirty="0" smtClean="0">
                <a:solidFill>
                  <a:schemeClr val="bg2"/>
                </a:solidFill>
              </a:rPr>
              <a:t>Clark County</a:t>
            </a:r>
          </a:p>
        </p:txBody>
      </p:sp>
      <p:sp>
        <p:nvSpPr>
          <p:cNvPr id="5" name="Content Placeholder 4"/>
          <p:cNvSpPr>
            <a:spLocks noGrp="1"/>
          </p:cNvSpPr>
          <p:nvPr>
            <p:ph sz="quarter" idx="4"/>
          </p:nvPr>
        </p:nvSpPr>
        <p:spPr>
          <a:ln>
            <a:solidFill>
              <a:srgbClr val="00B050"/>
            </a:solidFill>
          </a:ln>
        </p:spPr>
        <p:txBody>
          <a:bodyPr>
            <a:normAutofit lnSpcReduction="10000"/>
          </a:bodyPr>
          <a:lstStyle/>
          <a:p>
            <a:pPr marL="0" indent="0" algn="ctr">
              <a:buNone/>
            </a:pPr>
            <a:r>
              <a:rPr lang="en-US" dirty="0">
                <a:solidFill>
                  <a:schemeClr val="bg2"/>
                </a:solidFill>
              </a:rPr>
              <a:t>Nevada Health &amp; Human Services</a:t>
            </a:r>
          </a:p>
          <a:p>
            <a:pPr marL="0" indent="0">
              <a:buNone/>
            </a:pPr>
            <a:endParaRPr lang="en-US" sz="1400" dirty="0">
              <a:solidFill>
                <a:schemeClr val="bg2"/>
              </a:solidFill>
            </a:endParaRPr>
          </a:p>
          <a:p>
            <a:pPr marL="0" indent="0">
              <a:buNone/>
            </a:pPr>
            <a:r>
              <a:rPr lang="en-US" dirty="0" smtClean="0">
                <a:solidFill>
                  <a:schemeClr val="bg2"/>
                </a:solidFill>
              </a:rPr>
              <a:t>DOC form 2099 will be completed &amp; sent the same shift via fax to:</a:t>
            </a:r>
          </a:p>
          <a:p>
            <a:pPr marL="0" indent="0">
              <a:buNone/>
            </a:pPr>
            <a:endParaRPr lang="en-US" dirty="0" smtClean="0">
              <a:solidFill>
                <a:schemeClr val="bg2"/>
              </a:solidFill>
            </a:endParaRPr>
          </a:p>
          <a:p>
            <a:pPr marL="0" indent="0" algn="ctr">
              <a:buNone/>
            </a:pPr>
            <a:r>
              <a:rPr lang="en-US" dirty="0" smtClean="0">
                <a:solidFill>
                  <a:schemeClr val="bg2"/>
                </a:solidFill>
              </a:rPr>
              <a:t>Child Protective Services, </a:t>
            </a:r>
          </a:p>
          <a:p>
            <a:pPr marL="0" indent="0" algn="ctr">
              <a:buNone/>
            </a:pPr>
            <a:r>
              <a:rPr lang="en-US" dirty="0" smtClean="0">
                <a:solidFill>
                  <a:schemeClr val="bg2"/>
                </a:solidFill>
              </a:rPr>
              <a:t>Las Vegas</a:t>
            </a:r>
            <a:endParaRPr lang="en-US" sz="2000" dirty="0">
              <a:solidFill>
                <a:schemeClr val="bg2"/>
              </a:solidFill>
            </a:endParaRPr>
          </a:p>
          <a:p>
            <a:pPr marL="0" indent="0" algn="ctr">
              <a:buNone/>
            </a:pPr>
            <a:r>
              <a:rPr lang="en-US" dirty="0" smtClean="0">
                <a:solidFill>
                  <a:schemeClr val="bg2"/>
                </a:solidFill>
              </a:rPr>
              <a:t>(702) 455-6494</a:t>
            </a:r>
            <a:endParaRPr lang="en-US" dirty="0">
              <a:solidFill>
                <a:schemeClr val="bg2"/>
              </a:solidFill>
            </a:endParaRPr>
          </a:p>
          <a:p>
            <a:endParaRPr lang="en-US" dirty="0"/>
          </a:p>
        </p:txBody>
      </p:sp>
      <p:sp>
        <p:nvSpPr>
          <p:cNvPr id="6" name="Slide Number Placeholder 5"/>
          <p:cNvSpPr>
            <a:spLocks noGrp="1"/>
          </p:cNvSpPr>
          <p:nvPr>
            <p:ph type="sldNum" sz="quarter" idx="12"/>
          </p:nvPr>
        </p:nvSpPr>
        <p:spPr/>
        <p:txBody>
          <a:bodyPr/>
          <a:lstStyle/>
          <a:p>
            <a:pPr>
              <a:defRPr/>
            </a:pPr>
            <a:fld id="{538EB7DB-6224-4849-8841-784AEB52BE37}" type="slidenum">
              <a:rPr lang="en-US" altLang="en-US" smtClean="0">
                <a:solidFill>
                  <a:srgbClr val="0070C0">
                    <a:tint val="75000"/>
                  </a:srgbClr>
                </a:solidFill>
              </a:rPr>
              <a:pPr>
                <a:defRPr/>
              </a:pPr>
              <a:t>129</a:t>
            </a:fld>
            <a:endParaRPr lang="en-US" altLang="en-US">
              <a:solidFill>
                <a:srgbClr val="0070C0">
                  <a:tint val="75000"/>
                </a:srgbClr>
              </a:solidFill>
            </a:endParaRPr>
          </a:p>
        </p:txBody>
      </p:sp>
    </p:spTree>
    <p:extLst>
      <p:ext uri="{BB962C8B-B14F-4D97-AF65-F5344CB8AC3E}">
        <p14:creationId xmlns:p14="http://schemas.microsoft.com/office/powerpoint/2010/main" val="34265787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592DD9-1C04-44B9-94B3-1FD56A2C9435}" type="slidenum">
              <a:rPr lang="en-US" altLang="en-US" smtClean="0"/>
              <a:pPr>
                <a:defRPr/>
              </a:pPr>
              <a:t>13</a:t>
            </a:fld>
            <a:endParaRPr lang="en-US" altLang="en-US"/>
          </a:p>
        </p:txBody>
      </p:sp>
      <p:sp>
        <p:nvSpPr>
          <p:cNvPr id="28675" name="Rectangle 3"/>
          <p:cNvSpPr>
            <a:spLocks noGrp="1" noChangeArrowheads="1"/>
          </p:cNvSpPr>
          <p:nvPr>
            <p:ph idx="4294967295"/>
          </p:nvPr>
        </p:nvSpPr>
        <p:spPr>
          <a:xfrm>
            <a:off x="533400" y="228600"/>
            <a:ext cx="8153400" cy="6096000"/>
          </a:xfrm>
        </p:spPr>
        <p:txBody>
          <a:bodyPr>
            <a:normAutofit/>
          </a:bodyPr>
          <a:lstStyle/>
          <a:p>
            <a:pPr marL="274320" indent="-274320" fontAlgn="auto">
              <a:spcAft>
                <a:spcPts val="0"/>
              </a:spcAft>
              <a:buFont typeface="Wingdings 3" pitchFamily="18" charset="2"/>
              <a:buNone/>
              <a:defRPr/>
            </a:pPr>
            <a:r>
              <a:rPr lang="en-US" altLang="en-US" sz="2400" dirty="0" smtClean="0">
                <a:solidFill>
                  <a:schemeClr val="bg2"/>
                </a:solidFill>
                <a:latin typeface="Times New Roman" pitchFamily="18" charset="0"/>
                <a:cs typeface="Times New Roman" pitchFamily="18" charset="0"/>
              </a:rPr>
              <a:t> “The Department of Corrections has a Zero Tolerance policy for any form of sexual misconduct to include staff/contractor/or volunteer on inmate or inmate on inmate sexual harassment, sexual assault, sexual abusive contact and consensual sex. </a:t>
            </a:r>
          </a:p>
          <a:p>
            <a:pPr marL="274320" indent="-274320" fontAlgn="auto">
              <a:spcAft>
                <a:spcPts val="0"/>
              </a:spcAft>
              <a:buFont typeface="Wingdings 3" pitchFamily="18" charset="2"/>
              <a:buNone/>
              <a:defRPr/>
            </a:pPr>
            <a:endParaRPr lang="en-US" altLang="en-US" sz="800" dirty="0">
              <a:solidFill>
                <a:schemeClr val="bg2"/>
              </a:solidFill>
              <a:latin typeface="Times New Roman" pitchFamily="18" charset="0"/>
              <a:cs typeface="Times New Roman" pitchFamily="18" charset="0"/>
            </a:endParaRPr>
          </a:p>
          <a:p>
            <a:pPr marL="274320" indent="-274320" fontAlgn="auto">
              <a:spcAft>
                <a:spcPts val="0"/>
              </a:spcAft>
              <a:buFont typeface="Wingdings 3" pitchFamily="18" charset="2"/>
              <a:buNone/>
              <a:defRPr/>
            </a:pPr>
            <a:r>
              <a:rPr lang="en-US" altLang="en-US" sz="2400" dirty="0" smtClean="0">
                <a:solidFill>
                  <a:schemeClr val="bg2"/>
                </a:solidFill>
                <a:latin typeface="Times New Roman" panose="02020603050405020304" pitchFamily="18" charset="0"/>
                <a:cs typeface="Times New Roman" panose="02020603050405020304" pitchFamily="18" charset="0"/>
              </a:rPr>
              <a:t>    Any </a:t>
            </a:r>
            <a:r>
              <a:rPr lang="en-US" altLang="en-US" sz="2400" dirty="0">
                <a:solidFill>
                  <a:schemeClr val="bg2"/>
                </a:solidFill>
                <a:latin typeface="Times New Roman" panose="02020603050405020304" pitchFamily="18" charset="0"/>
                <a:cs typeface="Times New Roman" panose="02020603050405020304" pitchFamily="18" charset="0"/>
              </a:rPr>
              <a:t>staff member/contractor/volunteer who engages in, fails to report, or knowingly condones sexual harassment or sexual contact with or between inmates shall be subject to disciplinary action and may be subject to criminal prosecution. </a:t>
            </a:r>
          </a:p>
          <a:p>
            <a:pPr marL="274320" indent="-274320" fontAlgn="auto">
              <a:spcAft>
                <a:spcPts val="0"/>
              </a:spcAft>
              <a:buFont typeface="Wingdings 3" pitchFamily="18" charset="2"/>
              <a:buNone/>
              <a:defRPr/>
            </a:pPr>
            <a:endParaRPr lang="en-US" altLang="en-US" sz="800" dirty="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3" pitchFamily="18" charset="2"/>
              <a:buNone/>
              <a:defRPr/>
            </a:pPr>
            <a:r>
              <a:rPr lang="en-US" altLang="en-US" sz="2400" dirty="0" smtClean="0">
                <a:solidFill>
                  <a:schemeClr val="bg2"/>
                </a:solidFill>
                <a:latin typeface="Times New Roman" panose="02020603050405020304" pitchFamily="18" charset="0"/>
                <a:cs typeface="Times New Roman" panose="02020603050405020304" pitchFamily="18" charset="0"/>
              </a:rPr>
              <a:t>   The </a:t>
            </a:r>
            <a:r>
              <a:rPr lang="en-US" altLang="en-US" sz="2400" dirty="0">
                <a:solidFill>
                  <a:schemeClr val="bg2"/>
                </a:solidFill>
                <a:latin typeface="Times New Roman" panose="02020603050405020304" pitchFamily="18" charset="0"/>
                <a:cs typeface="Times New Roman" panose="02020603050405020304" pitchFamily="18" charset="0"/>
              </a:rPr>
              <a:t>Department shall take a proactive approach regarding the prevention, detection, response and punishment of any type of sexual contact.”</a:t>
            </a:r>
          </a:p>
          <a:p>
            <a:pPr>
              <a:buFont typeface="Wingdings" pitchFamily="2" charset="2"/>
              <a:buNone/>
            </a:pPr>
            <a:endParaRPr lang="en-US" altLang="en-US" sz="3200" dirty="0" smtClean="0">
              <a:latin typeface="Times New Roman" pitchFamily="18" charset="0"/>
              <a:cs typeface="Times New Roman" pitchFamily="18" charset="0"/>
            </a:endParaRPr>
          </a:p>
          <a:p>
            <a:pPr>
              <a:buFont typeface="Wingdings" pitchFamily="2" charset="2"/>
              <a:buNone/>
            </a:pPr>
            <a:endParaRPr lang="en-US" altLang="en-US" sz="1000" dirty="0" smtClean="0">
              <a:solidFill>
                <a:srgbClr val="000066"/>
              </a:solidFill>
              <a:latin typeface="Arabic Typesetting" pitchFamily="66" charset="-78"/>
              <a:cs typeface="Arabic Typesetting" pitchFamily="66" charset="-78"/>
            </a:endParaRPr>
          </a:p>
          <a:p>
            <a:pPr>
              <a:buFont typeface="Wingdings" pitchFamily="2" charset="2"/>
              <a:buNone/>
            </a:pPr>
            <a:endParaRPr lang="en-US" altLang="en-US" dirty="0" smtClean="0">
              <a:solidFill>
                <a:srgbClr val="000066"/>
              </a:solidFill>
              <a:latin typeface="Arabic Typesetting" pitchFamily="66" charset="-78"/>
              <a:cs typeface="Arabic Typesetting" pitchFamily="66" charset="-78"/>
            </a:endParaRPr>
          </a:p>
          <a:p>
            <a:pPr>
              <a:buFont typeface="Wingdings" pitchFamily="2" charset="2"/>
              <a:buNone/>
            </a:pPr>
            <a:endParaRPr lang="en-US" altLang="en-US" sz="1800" i="1" dirty="0" smtClean="0">
              <a:solidFill>
                <a:srgbClr val="000066"/>
              </a:solidFill>
              <a:latin typeface="Arabic Typesetting" pitchFamily="66" charset="-78"/>
              <a:cs typeface="Arabic Typesetting" pitchFamily="66" charset="-78"/>
            </a:endParaRPr>
          </a:p>
          <a:p>
            <a:pPr>
              <a:buFont typeface="Wingdings" pitchFamily="2" charset="2"/>
              <a:buNone/>
            </a:pPr>
            <a:endParaRPr lang="en-US" altLang="en-US" sz="1800" i="1" dirty="0" smtClean="0">
              <a:solidFill>
                <a:srgbClr val="000066"/>
              </a:solidFill>
              <a:latin typeface="Arabic Typesetting" pitchFamily="66" charset="-78"/>
              <a:cs typeface="Arabic Typesetting" pitchFamily="66" charset="-78"/>
            </a:endParaRPr>
          </a:p>
          <a:p>
            <a:pPr algn="ctr">
              <a:buFont typeface="Wingdings" pitchFamily="2" charset="2"/>
              <a:buNone/>
            </a:pPr>
            <a:endParaRPr lang="en-US" altLang="en-US" sz="1800" i="1" dirty="0" smtClean="0">
              <a:solidFill>
                <a:srgbClr val="000066"/>
              </a:solidFill>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fontAlgn="auto">
              <a:spcAft>
                <a:spcPts val="0"/>
              </a:spcAft>
              <a:defRPr/>
            </a:pPr>
            <a:r>
              <a:rPr lang="en-US" altLang="en-US" sz="5400" b="1" dirty="0" smtClean="0">
                <a:solidFill>
                  <a:schemeClr val="tx2">
                    <a:lumMod val="50000"/>
                  </a:schemeClr>
                </a:solidFill>
                <a:effectLst>
                  <a:outerShdw blurRad="38100" dist="38100" dir="2700000" algn="tl">
                    <a:srgbClr val="FFFFFF"/>
                  </a:outerShdw>
                </a:effectLst>
                <a:latin typeface="Perpetua" pitchFamily="18" charset="0"/>
              </a:rPr>
              <a:t>Summary</a:t>
            </a:r>
          </a:p>
        </p:txBody>
      </p:sp>
      <p:sp>
        <p:nvSpPr>
          <p:cNvPr id="57347" name="Rectangle 3"/>
          <p:cNvSpPr>
            <a:spLocks noGrp="1" noChangeArrowheads="1"/>
          </p:cNvSpPr>
          <p:nvPr>
            <p:ph type="body" sz="half" idx="1"/>
          </p:nvPr>
        </p:nvSpPr>
        <p:spPr>
          <a:xfrm>
            <a:off x="304800" y="1524000"/>
            <a:ext cx="8458200" cy="4876800"/>
          </a:xfrm>
        </p:spPr>
        <p:txBody>
          <a:bodyPr>
            <a:normAutofit/>
          </a:bodyPr>
          <a:lstStyle/>
          <a:p>
            <a:pPr marL="365760" indent="-283464" fontAlgn="auto">
              <a:spcAft>
                <a:spcPts val="0"/>
              </a:spcAft>
              <a:buFont typeface="Wingdings 2"/>
              <a:buChar char=""/>
              <a:defRPr/>
            </a:pPr>
            <a:r>
              <a:rPr lang="en-US" altLang="en-US" sz="2800" b="1" dirty="0" smtClean="0">
                <a:solidFill>
                  <a:srgbClr val="000000"/>
                </a:solidFill>
                <a:effectLst>
                  <a:outerShdw blurRad="38100" dist="38100" dir="2700000" algn="tl">
                    <a:srgbClr val="FFFFFF"/>
                  </a:outerShdw>
                </a:effectLst>
                <a:latin typeface="Perpetua" pitchFamily="18" charset="0"/>
              </a:rPr>
              <a:t>NDOC has a Zero tolerance for any Sexual Abuse or Harassment.</a:t>
            </a:r>
          </a:p>
          <a:p>
            <a:pPr marL="365760" indent="-283464" fontAlgn="auto">
              <a:spcAft>
                <a:spcPts val="0"/>
              </a:spcAft>
              <a:buFont typeface="Wingdings" pitchFamily="2" charset="2"/>
              <a:buNone/>
              <a:defRPr/>
            </a:pPr>
            <a:endParaRPr lang="en-US" altLang="en-US" sz="1200" b="1" dirty="0" smtClean="0">
              <a:solidFill>
                <a:srgbClr val="000000"/>
              </a:solidFill>
              <a:latin typeface="Perpetua" pitchFamily="18" charset="0"/>
            </a:endParaRPr>
          </a:p>
          <a:p>
            <a:pPr marL="365760" indent="-283464" fontAlgn="auto">
              <a:spcAft>
                <a:spcPts val="0"/>
              </a:spcAft>
              <a:buFont typeface="Wingdings 2"/>
              <a:buChar char=""/>
              <a:defRPr/>
            </a:pPr>
            <a:r>
              <a:rPr lang="en-US" altLang="en-US" sz="2800" b="1" dirty="0" smtClean="0">
                <a:solidFill>
                  <a:srgbClr val="000000"/>
                </a:solidFill>
                <a:effectLst>
                  <a:outerShdw blurRad="38100" dist="38100" dir="2700000" algn="tl">
                    <a:srgbClr val="FFFFFF"/>
                  </a:outerShdw>
                </a:effectLst>
                <a:latin typeface="Perpetua" pitchFamily="18" charset="0"/>
              </a:rPr>
              <a:t>Inmate have rights to be free from sexual abuse and sexual harassment</a:t>
            </a:r>
          </a:p>
          <a:p>
            <a:pPr marL="365760" indent="-283464" fontAlgn="auto">
              <a:spcAft>
                <a:spcPts val="0"/>
              </a:spcAft>
              <a:buFont typeface="Wingdings" pitchFamily="2" charset="2"/>
              <a:buNone/>
              <a:defRPr/>
            </a:pPr>
            <a:endParaRPr lang="en-US" altLang="en-US" sz="800" b="1" dirty="0" smtClean="0">
              <a:solidFill>
                <a:srgbClr val="000000"/>
              </a:solidFill>
              <a:effectLst>
                <a:outerShdw blurRad="38100" dist="38100" dir="2700000" algn="tl">
                  <a:srgbClr val="FFFFFF"/>
                </a:outerShdw>
              </a:effectLst>
              <a:latin typeface="Perpetua" pitchFamily="18" charset="0"/>
            </a:endParaRPr>
          </a:p>
          <a:p>
            <a:pPr marL="365760" indent="-283464" fontAlgn="auto">
              <a:spcAft>
                <a:spcPts val="0"/>
              </a:spcAft>
              <a:buFont typeface="Wingdings 2"/>
              <a:buChar char=""/>
              <a:defRPr/>
            </a:pPr>
            <a:r>
              <a:rPr lang="en-US" altLang="en-US" sz="2800" b="1" dirty="0" smtClean="0">
                <a:solidFill>
                  <a:srgbClr val="000000"/>
                </a:solidFill>
                <a:effectLst>
                  <a:outerShdw blurRad="38100" dist="38100" dir="2700000" algn="tl">
                    <a:srgbClr val="FFFFFF"/>
                  </a:outerShdw>
                </a:effectLst>
                <a:latin typeface="Perpetua" pitchFamily="18" charset="0"/>
              </a:rPr>
              <a:t>All allegations of inmate sexual abuse and staff sexual abuse/harassment will be investigated.</a:t>
            </a:r>
          </a:p>
          <a:p>
            <a:pPr marL="365760" indent="-283464" fontAlgn="auto">
              <a:spcAft>
                <a:spcPts val="0"/>
              </a:spcAft>
              <a:buFont typeface="Wingdings" pitchFamily="2" charset="2"/>
              <a:buNone/>
              <a:defRPr/>
            </a:pPr>
            <a:endParaRPr lang="en-US" altLang="en-US" sz="1200" b="1" dirty="0" smtClean="0">
              <a:solidFill>
                <a:srgbClr val="000000"/>
              </a:solidFill>
              <a:effectLst>
                <a:outerShdw blurRad="38100" dist="38100" dir="2700000" algn="tl">
                  <a:srgbClr val="FFFFFF"/>
                </a:outerShdw>
              </a:effectLst>
              <a:latin typeface="Perpetua" pitchFamily="18" charset="0"/>
            </a:endParaRPr>
          </a:p>
          <a:p>
            <a:pPr marL="365760" indent="-283464" fontAlgn="auto">
              <a:spcAft>
                <a:spcPts val="0"/>
              </a:spcAft>
              <a:buFont typeface="Wingdings 2"/>
              <a:buChar char=""/>
              <a:defRPr/>
            </a:pPr>
            <a:r>
              <a:rPr lang="en-US" altLang="en-US" sz="2800" b="1" dirty="0" smtClean="0">
                <a:solidFill>
                  <a:srgbClr val="000000"/>
                </a:solidFill>
                <a:effectLst>
                  <a:outerShdw blurRad="38100" dist="38100" dir="2700000" algn="tl">
                    <a:srgbClr val="FFFFFF"/>
                  </a:outerShdw>
                </a:effectLst>
                <a:latin typeface="Perpetua" pitchFamily="18" charset="0"/>
              </a:rPr>
              <a:t>Staff and inmates have the right to be free of retaliation when they file a report.</a:t>
            </a:r>
            <a:endParaRPr lang="en-US" altLang="en-US" sz="2800" dirty="0" smtClean="0">
              <a:effectLst>
                <a:outerShdw blurRad="38100" dist="38100" dir="2700000" algn="tl">
                  <a:srgbClr val="FFFFFF"/>
                </a:outerShdw>
              </a:effectLst>
            </a:endParaRPr>
          </a:p>
        </p:txBody>
      </p:sp>
      <p:sp>
        <p:nvSpPr>
          <p:cNvPr id="2" name="Slide Number Placeholder 1"/>
          <p:cNvSpPr>
            <a:spLocks noGrp="1"/>
          </p:cNvSpPr>
          <p:nvPr>
            <p:ph type="sldNum" sz="quarter" idx="12"/>
          </p:nvPr>
        </p:nvSpPr>
        <p:spPr/>
        <p:txBody>
          <a:bodyPr/>
          <a:lstStyle/>
          <a:p>
            <a:pPr>
              <a:defRPr/>
            </a:pPr>
            <a:fld id="{9388ABDA-34A4-40FE-8B27-C3A07BD1E979}" type="slidenum">
              <a:rPr lang="en-US" altLang="en-US" smtClean="0"/>
              <a:pPr>
                <a:defRPr/>
              </a:pPr>
              <a:t>130</a:t>
            </a:fld>
            <a:endParaRPr lang="en-US"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898" decel="100000" fill="hold"/>
                                        <p:tgtEl>
                                          <p:spTgt spid="5734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5734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Effect transition="in" filter="fade">
                                      <p:cBhvr>
                                        <p:cTn id="14" dur="2000"/>
                                        <p:tgtEl>
                                          <p:spTgt spid="57347">
                                            <p:txEl>
                                              <p:pRg st="0" end="0"/>
                                            </p:txEl>
                                          </p:spTgt>
                                        </p:tgtEl>
                                      </p:cBhvr>
                                    </p:animEffect>
                                    <p:anim calcmode="lin" valueType="num">
                                      <p:cBhvr>
                                        <p:cTn id="15" dur="2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16" dur="1796" decel="100000" fill="hold"/>
                                        <p:tgtEl>
                                          <p:spTgt spid="57347">
                                            <p:txEl>
                                              <p:pRg st="0" end="0"/>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796"/>
                                          </p:stCondLst>
                                        </p:cTn>
                                        <p:tgtEl>
                                          <p:spTgt spid="5734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57347">
                                            <p:txEl>
                                              <p:pRg st="2" end="2"/>
                                            </p:txEl>
                                          </p:spTgt>
                                        </p:tgtEl>
                                        <p:attrNameLst>
                                          <p:attrName>style.visibility</p:attrName>
                                        </p:attrNameLst>
                                      </p:cBhvr>
                                      <p:to>
                                        <p:strVal val="visible"/>
                                      </p:to>
                                    </p:set>
                                    <p:animEffect transition="in" filter="fade">
                                      <p:cBhvr>
                                        <p:cTn id="22" dur="2000"/>
                                        <p:tgtEl>
                                          <p:spTgt spid="57347">
                                            <p:txEl>
                                              <p:pRg st="2" end="2"/>
                                            </p:txEl>
                                          </p:spTgt>
                                        </p:tgtEl>
                                      </p:cBhvr>
                                    </p:animEffect>
                                    <p:anim calcmode="lin" valueType="num">
                                      <p:cBhvr>
                                        <p:cTn id="23" dur="2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24" dur="1796" decel="100000" fill="hold"/>
                                        <p:tgtEl>
                                          <p:spTgt spid="57347">
                                            <p:txEl>
                                              <p:pRg st="2" end="2"/>
                                            </p:txEl>
                                          </p:spTgt>
                                        </p:tgtEl>
                                        <p:attrNameLst>
                                          <p:attrName>ppt_y</p:attrName>
                                        </p:attrNameLst>
                                      </p:cBhvr>
                                      <p:tavLst>
                                        <p:tav tm="0">
                                          <p:val>
                                            <p:strVal val="#ppt_y+1"/>
                                          </p:val>
                                        </p:tav>
                                        <p:tav tm="100000">
                                          <p:val>
                                            <p:strVal val="#ppt_y-.03"/>
                                          </p:val>
                                        </p:tav>
                                      </p:tavLst>
                                    </p:anim>
                                    <p:anim calcmode="lin" valueType="num">
                                      <p:cBhvr>
                                        <p:cTn id="25" dur="200" accel="100000" fill="hold">
                                          <p:stCondLst>
                                            <p:cond delay="1796"/>
                                          </p:stCondLst>
                                        </p:cTn>
                                        <p:tgtEl>
                                          <p:spTgt spid="57347">
                                            <p:txEl>
                                              <p:pRg st="2" end="2"/>
                                            </p:txEl>
                                          </p:spTgt>
                                        </p:tgtEl>
                                        <p:attrNameLst>
                                          <p:attrName>ppt_y</p:attrName>
                                        </p:attrNameLst>
                                      </p:cBhvr>
                                      <p:tavLst>
                                        <p:tav tm="0">
                                          <p:val>
                                            <p:strVal val="#ppt_y-.03"/>
                                          </p:val>
                                        </p:tav>
                                        <p:tav tm="100000">
                                          <p:val>
                                            <p:strVal val="#ppt_y"/>
                                          </p:val>
                                        </p:tav>
                                      </p:tavLst>
                                    </p:anim>
                                  </p:childTnLst>
                                </p:cTn>
                              </p:par>
                            </p:childTnLst>
                          </p:cTn>
                        </p:par>
                        <p:par>
                          <p:cTn id="26" fill="hold" nodeType="afterGroup">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57347">
                                            <p:txEl>
                                              <p:pRg st="4" end="4"/>
                                            </p:txEl>
                                          </p:spTgt>
                                        </p:tgtEl>
                                        <p:attrNameLst>
                                          <p:attrName>style.visibility</p:attrName>
                                        </p:attrNameLst>
                                      </p:cBhvr>
                                      <p:to>
                                        <p:strVal val="visible"/>
                                      </p:to>
                                    </p:set>
                                    <p:animEffect transition="in" filter="fade">
                                      <p:cBhvr>
                                        <p:cTn id="29" dur="2000"/>
                                        <p:tgtEl>
                                          <p:spTgt spid="57347">
                                            <p:txEl>
                                              <p:pRg st="4" end="4"/>
                                            </p:txEl>
                                          </p:spTgt>
                                        </p:tgtEl>
                                      </p:cBhvr>
                                    </p:animEffect>
                                    <p:anim calcmode="lin" valueType="num">
                                      <p:cBhvr>
                                        <p:cTn id="30" dur="2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31" dur="1796" decel="100000" fill="hold"/>
                                        <p:tgtEl>
                                          <p:spTgt spid="57347">
                                            <p:txEl>
                                              <p:pRg st="4" end="4"/>
                                            </p:txEl>
                                          </p:spTgt>
                                        </p:tgtEl>
                                        <p:attrNameLst>
                                          <p:attrName>ppt_y</p:attrName>
                                        </p:attrNameLst>
                                      </p:cBhvr>
                                      <p:tavLst>
                                        <p:tav tm="0">
                                          <p:val>
                                            <p:strVal val="#ppt_y+1"/>
                                          </p:val>
                                        </p:tav>
                                        <p:tav tm="100000">
                                          <p:val>
                                            <p:strVal val="#ppt_y-.03"/>
                                          </p:val>
                                        </p:tav>
                                      </p:tavLst>
                                    </p:anim>
                                    <p:anim calcmode="lin" valueType="num">
                                      <p:cBhvr>
                                        <p:cTn id="32" dur="200" accel="100000" fill="hold">
                                          <p:stCondLst>
                                            <p:cond delay="1796"/>
                                          </p:stCondLst>
                                        </p:cTn>
                                        <p:tgtEl>
                                          <p:spTgt spid="57347">
                                            <p:txEl>
                                              <p:pRg st="4" end="4"/>
                                            </p:txEl>
                                          </p:spTgt>
                                        </p:tgtEl>
                                        <p:attrNameLst>
                                          <p:attrName>ppt_y</p:attrName>
                                        </p:attrNameLst>
                                      </p:cBhvr>
                                      <p:tavLst>
                                        <p:tav tm="0">
                                          <p:val>
                                            <p:strVal val="#ppt_y-.03"/>
                                          </p:val>
                                        </p:tav>
                                        <p:tav tm="100000">
                                          <p:val>
                                            <p:strVal val="#ppt_y"/>
                                          </p:val>
                                        </p:tav>
                                      </p:tavLst>
                                    </p:anim>
                                  </p:childTnLst>
                                </p:cTn>
                              </p:par>
                            </p:childTnLst>
                          </p:cTn>
                        </p:par>
                        <p:par>
                          <p:cTn id="33" fill="hold" nodeType="afterGroup">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57347">
                                            <p:txEl>
                                              <p:pRg st="6" end="6"/>
                                            </p:txEl>
                                          </p:spTgt>
                                        </p:tgtEl>
                                        <p:attrNameLst>
                                          <p:attrName>style.visibility</p:attrName>
                                        </p:attrNameLst>
                                      </p:cBhvr>
                                      <p:to>
                                        <p:strVal val="visible"/>
                                      </p:to>
                                    </p:set>
                                    <p:animEffect transition="in" filter="fade">
                                      <p:cBhvr>
                                        <p:cTn id="36" dur="2000"/>
                                        <p:tgtEl>
                                          <p:spTgt spid="57347">
                                            <p:txEl>
                                              <p:pRg st="6" end="6"/>
                                            </p:txEl>
                                          </p:spTgt>
                                        </p:tgtEl>
                                      </p:cBhvr>
                                    </p:animEffect>
                                    <p:anim calcmode="lin" valueType="num">
                                      <p:cBhvr>
                                        <p:cTn id="37" dur="20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p:cTn id="38" dur="1796" decel="100000" fill="hold"/>
                                        <p:tgtEl>
                                          <p:spTgt spid="57347">
                                            <p:txEl>
                                              <p:pRg st="6" end="6"/>
                                            </p:txEl>
                                          </p:spTgt>
                                        </p:tgtEl>
                                        <p:attrNameLst>
                                          <p:attrName>ppt_y</p:attrName>
                                        </p:attrNameLst>
                                      </p:cBhvr>
                                      <p:tavLst>
                                        <p:tav tm="0">
                                          <p:val>
                                            <p:strVal val="#ppt_y+1"/>
                                          </p:val>
                                        </p:tav>
                                        <p:tav tm="100000">
                                          <p:val>
                                            <p:strVal val="#ppt_y-.03"/>
                                          </p:val>
                                        </p:tav>
                                      </p:tavLst>
                                    </p:anim>
                                    <p:anim calcmode="lin" valueType="num">
                                      <p:cBhvr>
                                        <p:cTn id="39" dur="200" accel="100000" fill="hold">
                                          <p:stCondLst>
                                            <p:cond delay="1796"/>
                                          </p:stCondLst>
                                        </p:cTn>
                                        <p:tgtEl>
                                          <p:spTgt spid="57347">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1249362"/>
          </a:xfrm>
        </p:spPr>
        <p:txBody>
          <a:bodyPr>
            <a:normAutofit fontScale="90000"/>
          </a:bodyPr>
          <a:lstStyle/>
          <a:p>
            <a:pPr marL="365760" indent="-283464" fontAlgn="auto">
              <a:lnSpc>
                <a:spcPct val="90000"/>
              </a:lnSpc>
              <a:spcAft>
                <a:spcPts val="0"/>
              </a:spcAft>
              <a:defRPr/>
            </a:pPr>
            <a:r>
              <a:rPr lang="en-US" altLang="en-US" sz="3200" b="1" dirty="0" smtClean="0">
                <a:solidFill>
                  <a:schemeClr val="tx2">
                    <a:lumMod val="50000"/>
                  </a:schemeClr>
                </a:solidFill>
                <a:latin typeface="Times New Roman" pitchFamily="18" charset="0"/>
              </a:rPr>
              <a:t>If </a:t>
            </a:r>
            <a:r>
              <a:rPr lang="en-US" altLang="en-US" sz="3200" b="1" dirty="0">
                <a:solidFill>
                  <a:schemeClr val="tx2">
                    <a:lumMod val="50000"/>
                  </a:schemeClr>
                </a:solidFill>
                <a:latin typeface="Times New Roman" pitchFamily="18" charset="0"/>
              </a:rPr>
              <a:t>Y</a:t>
            </a:r>
            <a:r>
              <a:rPr lang="en-US" altLang="en-US" sz="3200" b="1" dirty="0" smtClean="0">
                <a:solidFill>
                  <a:schemeClr val="tx2">
                    <a:lumMod val="50000"/>
                  </a:schemeClr>
                </a:solidFill>
                <a:latin typeface="Times New Roman" pitchFamily="18" charset="0"/>
              </a:rPr>
              <a:t>ou </a:t>
            </a:r>
            <a:r>
              <a:rPr lang="en-US" altLang="en-US" sz="3200" b="1" dirty="0">
                <a:solidFill>
                  <a:schemeClr val="tx2">
                    <a:lumMod val="50000"/>
                  </a:schemeClr>
                </a:solidFill>
                <a:latin typeface="Times New Roman" pitchFamily="18" charset="0"/>
              </a:rPr>
              <a:t>H</a:t>
            </a:r>
            <a:r>
              <a:rPr lang="en-US" altLang="en-US" sz="3200" b="1" dirty="0" smtClean="0">
                <a:solidFill>
                  <a:schemeClr val="tx2">
                    <a:lumMod val="50000"/>
                  </a:schemeClr>
                </a:solidFill>
                <a:latin typeface="Times New Roman" pitchFamily="18" charset="0"/>
              </a:rPr>
              <a:t>ave </a:t>
            </a:r>
            <a:r>
              <a:rPr lang="en-US" altLang="en-US" sz="3200" b="1" dirty="0">
                <a:solidFill>
                  <a:schemeClr val="tx2">
                    <a:lumMod val="50000"/>
                  </a:schemeClr>
                </a:solidFill>
                <a:latin typeface="Times New Roman" pitchFamily="18" charset="0"/>
              </a:rPr>
              <a:t>Q</a:t>
            </a:r>
            <a:r>
              <a:rPr lang="en-US" altLang="en-US" sz="3200" b="1" dirty="0" smtClean="0">
                <a:solidFill>
                  <a:schemeClr val="tx2">
                    <a:lumMod val="50000"/>
                  </a:schemeClr>
                </a:solidFill>
                <a:latin typeface="Times New Roman" pitchFamily="18" charset="0"/>
              </a:rPr>
              <a:t>uestions or </a:t>
            </a:r>
            <a:br>
              <a:rPr lang="en-US" altLang="en-US" sz="3200" b="1" dirty="0" smtClean="0">
                <a:solidFill>
                  <a:schemeClr val="tx2">
                    <a:lumMod val="50000"/>
                  </a:schemeClr>
                </a:solidFill>
                <a:latin typeface="Times New Roman" pitchFamily="18" charset="0"/>
              </a:rPr>
            </a:br>
            <a:r>
              <a:rPr lang="en-US" altLang="en-US" sz="3200" b="1" dirty="0" smtClean="0">
                <a:solidFill>
                  <a:schemeClr val="tx2">
                    <a:lumMod val="50000"/>
                  </a:schemeClr>
                </a:solidFill>
                <a:latin typeface="Times New Roman" pitchFamily="18" charset="0"/>
              </a:rPr>
              <a:t>Want  </a:t>
            </a:r>
            <a:br>
              <a:rPr lang="en-US" altLang="en-US" sz="3200" b="1" dirty="0" smtClean="0">
                <a:solidFill>
                  <a:schemeClr val="tx2">
                    <a:lumMod val="50000"/>
                  </a:schemeClr>
                </a:solidFill>
                <a:latin typeface="Times New Roman" pitchFamily="18" charset="0"/>
              </a:rPr>
            </a:br>
            <a:r>
              <a:rPr lang="en-US" altLang="en-US" sz="3200" b="1" dirty="0">
                <a:solidFill>
                  <a:schemeClr val="tx2">
                    <a:lumMod val="50000"/>
                  </a:schemeClr>
                </a:solidFill>
                <a:latin typeface="Times New Roman" pitchFamily="18" charset="0"/>
              </a:rPr>
              <a:t>t</a:t>
            </a:r>
            <a:r>
              <a:rPr lang="en-US" altLang="en-US" sz="3200" b="1" dirty="0" smtClean="0">
                <a:solidFill>
                  <a:schemeClr val="tx2">
                    <a:lumMod val="50000"/>
                  </a:schemeClr>
                </a:solidFill>
                <a:latin typeface="Times New Roman" pitchFamily="18" charset="0"/>
              </a:rPr>
              <a:t>o </a:t>
            </a:r>
            <a:r>
              <a:rPr lang="en-US" altLang="en-US" sz="3200" b="1" dirty="0">
                <a:solidFill>
                  <a:schemeClr val="tx2">
                    <a:lumMod val="50000"/>
                  </a:schemeClr>
                </a:solidFill>
                <a:latin typeface="Times New Roman" pitchFamily="18" charset="0"/>
              </a:rPr>
              <a:t>F</a:t>
            </a:r>
            <a:r>
              <a:rPr lang="en-US" altLang="en-US" sz="3200" b="1" dirty="0" smtClean="0">
                <a:solidFill>
                  <a:schemeClr val="tx2">
                    <a:lumMod val="50000"/>
                  </a:schemeClr>
                </a:solidFill>
                <a:latin typeface="Times New Roman" pitchFamily="18" charset="0"/>
              </a:rPr>
              <a:t>ile </a:t>
            </a:r>
            <a:r>
              <a:rPr lang="en-US" altLang="en-US" sz="3200" b="1" dirty="0">
                <a:solidFill>
                  <a:schemeClr val="tx2">
                    <a:lumMod val="50000"/>
                  </a:schemeClr>
                </a:solidFill>
                <a:latin typeface="Times New Roman" pitchFamily="18" charset="0"/>
              </a:rPr>
              <a:t>a </a:t>
            </a:r>
            <a:r>
              <a:rPr lang="en-US" altLang="en-US" sz="3200" b="1" dirty="0" smtClean="0">
                <a:solidFill>
                  <a:schemeClr val="tx2">
                    <a:lumMod val="50000"/>
                  </a:schemeClr>
                </a:solidFill>
                <a:latin typeface="Times New Roman" pitchFamily="18" charset="0"/>
              </a:rPr>
              <a:t>Report</a:t>
            </a:r>
            <a:endParaRPr lang="en-US" altLang="en-US" b="1" dirty="0" smtClean="0">
              <a:solidFill>
                <a:schemeClr val="tx2">
                  <a:lumMod val="50000"/>
                </a:schemeClr>
              </a:solidFill>
              <a:latin typeface="Times New Roman" pitchFamily="18" charset="0"/>
            </a:endParaRPr>
          </a:p>
        </p:txBody>
      </p:sp>
      <p:sp>
        <p:nvSpPr>
          <p:cNvPr id="2" name="Slide Number Placeholder 1"/>
          <p:cNvSpPr>
            <a:spLocks noGrp="1"/>
          </p:cNvSpPr>
          <p:nvPr>
            <p:ph type="sldNum" sz="quarter" idx="12"/>
          </p:nvPr>
        </p:nvSpPr>
        <p:spPr/>
        <p:txBody>
          <a:bodyPr/>
          <a:lstStyle/>
          <a:p>
            <a:pPr>
              <a:defRPr/>
            </a:pPr>
            <a:fld id="{2F5B79EA-41DA-4F86-97E1-BD350B0957D4}" type="slidenum">
              <a:rPr lang="en-US" altLang="en-US" smtClean="0"/>
              <a:pPr>
                <a:defRPr/>
              </a:pPr>
              <a:t>131</a:t>
            </a:fld>
            <a:endParaRPr lang="en-US" altLang="en-US"/>
          </a:p>
        </p:txBody>
      </p:sp>
      <p:sp>
        <p:nvSpPr>
          <p:cNvPr id="40963" name="Rectangle 3"/>
          <p:cNvSpPr>
            <a:spLocks noGrp="1" noChangeArrowheads="1"/>
          </p:cNvSpPr>
          <p:nvPr>
            <p:ph type="body" sz="half" idx="4294967295"/>
          </p:nvPr>
        </p:nvSpPr>
        <p:spPr>
          <a:xfrm>
            <a:off x="381000" y="1905000"/>
            <a:ext cx="8382000" cy="4648200"/>
          </a:xfrm>
        </p:spPr>
        <p:txBody>
          <a:bodyPr>
            <a:normAutofit/>
          </a:bodyPr>
          <a:lstStyle/>
          <a:p>
            <a:pPr marL="365760" indent="-283464" algn="ctr" fontAlgn="auto">
              <a:lnSpc>
                <a:spcPct val="90000"/>
              </a:lnSpc>
              <a:spcAft>
                <a:spcPts val="0"/>
              </a:spcAft>
              <a:buFont typeface="Wingdings" pitchFamily="2" charset="2"/>
              <a:buNone/>
              <a:defRPr/>
            </a:pPr>
            <a:r>
              <a:rPr lang="en-US" altLang="en-US" sz="2900" dirty="0" smtClean="0">
                <a:solidFill>
                  <a:schemeClr val="bg2"/>
                </a:solidFill>
                <a:latin typeface="Times New Roman" pitchFamily="18" charset="0"/>
              </a:rPr>
              <a:t>Contact:</a:t>
            </a:r>
          </a:p>
          <a:p>
            <a:pPr marL="365760" indent="-283464" algn="ctr" fontAlgn="auto">
              <a:lnSpc>
                <a:spcPct val="90000"/>
              </a:lnSpc>
              <a:spcAft>
                <a:spcPts val="0"/>
              </a:spcAft>
              <a:buFont typeface="Wingdings" pitchFamily="2" charset="2"/>
              <a:buNone/>
              <a:defRPr/>
            </a:pPr>
            <a:r>
              <a:rPr lang="en-US" altLang="en-US" sz="2900" dirty="0" smtClean="0">
                <a:solidFill>
                  <a:schemeClr val="bg2"/>
                </a:solidFill>
                <a:latin typeface="Times New Roman" pitchFamily="18" charset="0"/>
              </a:rPr>
              <a:t>Office of the Inspector General</a:t>
            </a:r>
          </a:p>
          <a:p>
            <a:pPr marL="365760" indent="-283464" algn="ctr" fontAlgn="auto">
              <a:lnSpc>
                <a:spcPct val="90000"/>
              </a:lnSpc>
              <a:spcAft>
                <a:spcPts val="0"/>
              </a:spcAft>
              <a:buFont typeface="Wingdings" pitchFamily="2" charset="2"/>
              <a:buNone/>
              <a:defRPr/>
            </a:pPr>
            <a:r>
              <a:rPr lang="en-US" altLang="en-US" sz="2900" dirty="0" smtClean="0">
                <a:solidFill>
                  <a:schemeClr val="bg2"/>
                </a:solidFill>
                <a:latin typeface="Times New Roman" pitchFamily="18" charset="0"/>
              </a:rPr>
              <a:t>PREA Management</a:t>
            </a:r>
          </a:p>
          <a:p>
            <a:pPr marL="365760" indent="-283464" algn="ctr" fontAlgn="auto">
              <a:lnSpc>
                <a:spcPct val="90000"/>
              </a:lnSpc>
              <a:spcAft>
                <a:spcPts val="0"/>
              </a:spcAft>
              <a:buFont typeface="Wingdings" pitchFamily="2" charset="2"/>
              <a:buNone/>
              <a:defRPr/>
            </a:pPr>
            <a:r>
              <a:rPr lang="en-US" altLang="en-US" sz="4000" dirty="0" smtClean="0">
                <a:solidFill>
                  <a:schemeClr val="bg2"/>
                </a:solidFill>
                <a:latin typeface="Times New Roman" pitchFamily="18" charset="0"/>
              </a:rPr>
              <a:t>775-887-3142</a:t>
            </a:r>
          </a:p>
          <a:p>
            <a:pPr marL="365760" indent="-283464" algn="ctr" fontAlgn="auto">
              <a:lnSpc>
                <a:spcPct val="90000"/>
              </a:lnSpc>
              <a:spcAft>
                <a:spcPts val="0"/>
              </a:spcAft>
              <a:buFont typeface="Wingdings" pitchFamily="2" charset="2"/>
              <a:buNone/>
              <a:defRPr/>
            </a:pPr>
            <a:endParaRPr lang="en-US" altLang="en-US" sz="1200" dirty="0" smtClean="0">
              <a:solidFill>
                <a:srgbClr val="7030A0"/>
              </a:solidFill>
              <a:latin typeface="Times New Roman" pitchFamily="18" charset="0"/>
              <a:hlinkClick r:id="rId3"/>
            </a:endParaRPr>
          </a:p>
          <a:p>
            <a:pPr marL="365760" indent="-283464" algn="ctr" fontAlgn="auto">
              <a:lnSpc>
                <a:spcPct val="90000"/>
              </a:lnSpc>
              <a:spcAft>
                <a:spcPts val="0"/>
              </a:spcAft>
              <a:buFont typeface="Wingdings" pitchFamily="2" charset="2"/>
              <a:buNone/>
              <a:defRPr/>
            </a:pPr>
            <a:r>
              <a:rPr lang="en-US" altLang="en-US" sz="2900" b="1" u="sng" dirty="0" smtClean="0">
                <a:solidFill>
                  <a:schemeClr val="tx2">
                    <a:lumMod val="50000"/>
                  </a:schemeClr>
                </a:solidFill>
                <a:latin typeface="Times New Roman" pitchFamily="18" charset="0"/>
                <a:hlinkClick r:id="rId3"/>
              </a:rPr>
              <a:t>prea@doc.nv.gov</a:t>
            </a:r>
            <a:endParaRPr lang="en-US" altLang="en-US" sz="2900" b="1" u="sng" dirty="0" smtClean="0">
              <a:solidFill>
                <a:schemeClr val="tx2">
                  <a:lumMod val="50000"/>
                </a:schemeClr>
              </a:solidFill>
              <a:latin typeface="Times New Roman" pitchFamily="18" charset="0"/>
            </a:endParaRPr>
          </a:p>
          <a:p>
            <a:pPr marL="365760" indent="-283464" algn="ctr" fontAlgn="auto">
              <a:lnSpc>
                <a:spcPct val="90000"/>
              </a:lnSpc>
              <a:spcAft>
                <a:spcPts val="0"/>
              </a:spcAft>
              <a:buFont typeface="Wingdings" pitchFamily="2" charset="2"/>
              <a:buNone/>
              <a:defRPr/>
            </a:pPr>
            <a:endParaRPr lang="en-US" altLang="en-US" sz="1400" dirty="0" smtClean="0">
              <a:solidFill>
                <a:schemeClr val="tx2">
                  <a:lumMod val="50000"/>
                </a:schemeClr>
              </a:solidFill>
              <a:latin typeface="Times New Roman" pitchFamily="18" charset="0"/>
              <a:hlinkClick r:id="rId4"/>
            </a:endParaRPr>
          </a:p>
          <a:p>
            <a:pPr marL="365760" indent="-283464" algn="ctr" fontAlgn="auto">
              <a:lnSpc>
                <a:spcPct val="90000"/>
              </a:lnSpc>
              <a:spcAft>
                <a:spcPts val="0"/>
              </a:spcAft>
              <a:buFont typeface="Wingdings" pitchFamily="2" charset="2"/>
              <a:buNone/>
              <a:defRPr/>
            </a:pPr>
            <a:r>
              <a:rPr lang="en-US" altLang="en-US" sz="1400" dirty="0" smtClean="0">
                <a:solidFill>
                  <a:schemeClr val="tx2">
                    <a:lumMod val="50000"/>
                  </a:schemeClr>
                </a:solidFill>
                <a:latin typeface="Times New Roman" pitchFamily="18" charset="0"/>
                <a:hlinkClick r:id="rId4"/>
              </a:rPr>
              <a:t>http</a:t>
            </a:r>
            <a:r>
              <a:rPr lang="en-US" altLang="en-US" sz="1400" dirty="0">
                <a:solidFill>
                  <a:schemeClr val="tx2">
                    <a:lumMod val="50000"/>
                  </a:schemeClr>
                </a:solidFill>
                <a:latin typeface="Times New Roman" pitchFamily="18" charset="0"/>
                <a:hlinkClick r:id="rId4"/>
              </a:rPr>
              <a:t>://doc.nv.gov/About/NDOC_Office_of_the_Inspector_General/PREA_Incident_Report</a:t>
            </a:r>
            <a:r>
              <a:rPr lang="en-US" altLang="en-US" sz="1400" dirty="0" smtClean="0">
                <a:solidFill>
                  <a:schemeClr val="tx2">
                    <a:lumMod val="50000"/>
                  </a:schemeClr>
                </a:solidFill>
                <a:latin typeface="Times New Roman" pitchFamily="18" charset="0"/>
                <a:hlinkClick r:id="rId4"/>
              </a:rPr>
              <a:t>/</a:t>
            </a:r>
            <a:endParaRPr lang="en-US" altLang="en-US" sz="1400" dirty="0" smtClean="0">
              <a:solidFill>
                <a:schemeClr val="tx2">
                  <a:lumMod val="50000"/>
                </a:schemeClr>
              </a:solidFill>
              <a:latin typeface="Times New Roman" pitchFamily="18" charset="0"/>
            </a:endParaRPr>
          </a:p>
          <a:p>
            <a:pPr marL="365760" indent="-283464" algn="ctr" fontAlgn="auto">
              <a:lnSpc>
                <a:spcPct val="90000"/>
              </a:lnSpc>
              <a:spcAft>
                <a:spcPts val="0"/>
              </a:spcAft>
              <a:buFont typeface="Wingdings" pitchFamily="2" charset="2"/>
              <a:buNone/>
              <a:defRPr/>
            </a:pPr>
            <a:endParaRPr lang="en-US" altLang="en-US" sz="1400" dirty="0">
              <a:solidFill>
                <a:schemeClr val="bg2"/>
              </a:solidFill>
              <a:latin typeface="Times New Roman" pitchFamily="18" charset="0"/>
            </a:endParaRPr>
          </a:p>
          <a:p>
            <a:pPr marL="365760" indent="-283464" algn="ctr" fontAlgn="auto">
              <a:lnSpc>
                <a:spcPct val="90000"/>
              </a:lnSpc>
              <a:spcAft>
                <a:spcPts val="0"/>
              </a:spcAft>
              <a:buFont typeface="Wingdings" pitchFamily="2" charset="2"/>
              <a:buNone/>
              <a:defRPr/>
            </a:pPr>
            <a:endParaRPr lang="en-US" altLang="en-US" sz="2900" b="1" dirty="0" smtClean="0">
              <a:solidFill>
                <a:srgbClr val="FFFFCC"/>
              </a:solidFill>
              <a:latin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2000"/>
                                        <p:tgtEl>
                                          <p:spTgt spid="409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63"/>
                                        </p:tgtEl>
                                        <p:attrNameLst>
                                          <p:attrName>style.visibility</p:attrName>
                                        </p:attrNameLst>
                                      </p:cBhvr>
                                      <p:to>
                                        <p:strVal val="visible"/>
                                      </p:to>
                                    </p:set>
                                    <p:animEffect transition="in" filter="fade">
                                      <p:cBhvr>
                                        <p:cTn id="10" dur="2000"/>
                                        <p:tgtEl>
                                          <p:spTgt spid="409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tx2">
                    <a:lumMod val="50000"/>
                  </a:schemeClr>
                </a:solidFill>
                <a:effectLst/>
              </a:rPr>
              <a:t>AR 421 &amp; PREA Manual 421</a:t>
            </a:r>
            <a:r>
              <a:rPr lang="en-US" sz="1800" dirty="0" smtClean="0"/>
              <a:t/>
            </a:r>
            <a:br>
              <a:rPr lang="en-US" sz="1800" dirty="0" smtClean="0"/>
            </a:br>
            <a:endParaRPr lang="en-US" sz="1800" dirty="0"/>
          </a:p>
        </p:txBody>
      </p:sp>
      <p:sp>
        <p:nvSpPr>
          <p:cNvPr id="3" name="Content Placeholder 2"/>
          <p:cNvSpPr>
            <a:spLocks noGrp="1"/>
          </p:cNvSpPr>
          <p:nvPr>
            <p:ph idx="1"/>
          </p:nvPr>
        </p:nvSpPr>
        <p:spPr/>
        <p:txBody>
          <a:bodyPr/>
          <a:lstStyle/>
          <a:p>
            <a:r>
              <a:rPr lang="en-US" dirty="0" smtClean="0">
                <a:solidFill>
                  <a:schemeClr val="bg2"/>
                </a:solidFill>
              </a:rPr>
              <a:t>Establishes Agency “Zero Tolerance” </a:t>
            </a:r>
          </a:p>
          <a:p>
            <a:pPr marL="0" indent="0">
              <a:buNone/>
            </a:pPr>
            <a:endParaRPr lang="en-US" sz="800" dirty="0" smtClean="0">
              <a:solidFill>
                <a:schemeClr val="bg2"/>
              </a:solidFill>
            </a:endParaRPr>
          </a:p>
          <a:p>
            <a:r>
              <a:rPr lang="en-US" dirty="0" smtClean="0">
                <a:solidFill>
                  <a:schemeClr val="bg2"/>
                </a:solidFill>
              </a:rPr>
              <a:t>Outlines procedures for:</a:t>
            </a:r>
          </a:p>
          <a:p>
            <a:pPr lvl="1"/>
            <a:r>
              <a:rPr lang="en-US" dirty="0" smtClean="0">
                <a:solidFill>
                  <a:schemeClr val="bg2"/>
                </a:solidFill>
              </a:rPr>
              <a:t>Prevention</a:t>
            </a:r>
          </a:p>
          <a:p>
            <a:pPr lvl="1"/>
            <a:r>
              <a:rPr lang="en-US" dirty="0" smtClean="0">
                <a:solidFill>
                  <a:schemeClr val="bg2"/>
                </a:solidFill>
              </a:rPr>
              <a:t>Detection</a:t>
            </a:r>
          </a:p>
          <a:p>
            <a:pPr lvl="1"/>
            <a:r>
              <a:rPr lang="en-US" dirty="0" smtClean="0">
                <a:solidFill>
                  <a:schemeClr val="bg2"/>
                </a:solidFill>
              </a:rPr>
              <a:t>Response to;</a:t>
            </a:r>
          </a:p>
          <a:p>
            <a:pPr lvl="1"/>
            <a:r>
              <a:rPr lang="en-US" dirty="0" smtClean="0">
                <a:solidFill>
                  <a:schemeClr val="bg2"/>
                </a:solidFill>
              </a:rPr>
              <a:t>Investigations of, and</a:t>
            </a:r>
          </a:p>
          <a:p>
            <a:pPr lvl="1"/>
            <a:r>
              <a:rPr lang="en-US" dirty="0" smtClean="0">
                <a:solidFill>
                  <a:schemeClr val="bg2"/>
                </a:solidFill>
              </a:rPr>
              <a:t>Tracking of PREA related violations.</a:t>
            </a:r>
            <a:endParaRPr lang="en-US" dirty="0">
              <a:solidFill>
                <a:schemeClr val="bg2"/>
              </a:solidFill>
            </a:endParaRPr>
          </a:p>
        </p:txBody>
      </p:sp>
      <p:sp>
        <p:nvSpPr>
          <p:cNvPr id="4" name="Slide Number Placeholder 3"/>
          <p:cNvSpPr>
            <a:spLocks noGrp="1"/>
          </p:cNvSpPr>
          <p:nvPr>
            <p:ph type="sldNum" sz="quarter" idx="12"/>
          </p:nvPr>
        </p:nvSpPr>
        <p:spPr/>
        <p:txBody>
          <a:bodyPr/>
          <a:lstStyle/>
          <a:p>
            <a:fld id="{EA770A25-898A-4D7F-91A2-651DF92000AB}" type="slidenum">
              <a:rPr lang="en-US" altLang="en-US" smtClean="0"/>
              <a:pPr/>
              <a:t>14</a:t>
            </a:fld>
            <a:endParaRPr lang="en-US" altLang="en-US" dirty="0"/>
          </a:p>
        </p:txBody>
      </p:sp>
    </p:spTree>
    <p:extLst>
      <p:ext uri="{BB962C8B-B14F-4D97-AF65-F5344CB8AC3E}">
        <p14:creationId xmlns:p14="http://schemas.microsoft.com/office/powerpoint/2010/main" val="3138310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normAutofit/>
          </a:bodyPr>
          <a:lstStyle/>
          <a:p>
            <a:pPr>
              <a:defRPr/>
            </a:pPr>
            <a:r>
              <a:rPr lang="en-US" dirty="0" smtClean="0">
                <a:solidFill>
                  <a:schemeClr val="tx2">
                    <a:lumMod val="50000"/>
                  </a:schemeClr>
                </a:solidFill>
                <a:effectLst/>
                <a:cs typeface="Times New Roman" panose="02020603050405020304" pitchFamily="18" charset="0"/>
              </a:rPr>
              <a:t>Inmate </a:t>
            </a:r>
            <a:r>
              <a:rPr lang="en-US" dirty="0">
                <a:solidFill>
                  <a:schemeClr val="tx2">
                    <a:lumMod val="50000"/>
                  </a:schemeClr>
                </a:solidFill>
                <a:effectLst/>
                <a:cs typeface="Times New Roman" panose="02020603050405020304" pitchFamily="18" charset="0"/>
              </a:rPr>
              <a:t>Reporting</a:t>
            </a:r>
            <a:r>
              <a:rPr lang="en-US" sz="2000" dirty="0">
                <a:solidFill>
                  <a:schemeClr val="tx2">
                    <a:lumMod val="50000"/>
                  </a:schemeClr>
                </a:solidFill>
                <a:effectLst/>
                <a:cs typeface="Times New Roman" panose="02020603050405020304" pitchFamily="18" charset="0"/>
              </a:rPr>
              <a:t/>
            </a:r>
            <a:br>
              <a:rPr lang="en-US" sz="2000" dirty="0">
                <a:solidFill>
                  <a:schemeClr val="tx2">
                    <a:lumMod val="50000"/>
                  </a:schemeClr>
                </a:solidFill>
                <a:effectLst/>
                <a:cs typeface="Times New Roman" panose="02020603050405020304" pitchFamily="18" charset="0"/>
              </a:rPr>
            </a:br>
            <a:r>
              <a:rPr lang="en-US" sz="1800" dirty="0">
                <a:solidFill>
                  <a:schemeClr val="tx2">
                    <a:lumMod val="50000"/>
                  </a:schemeClr>
                </a:solidFill>
                <a:effectLst/>
                <a:cs typeface="Times New Roman" panose="02020603050405020304" pitchFamily="18" charset="0"/>
              </a:rPr>
              <a:t>115.51 (a</a:t>
            </a:r>
            <a:r>
              <a:rPr lang="en-US" sz="1800" dirty="0" smtClean="0">
                <a:solidFill>
                  <a:schemeClr val="tx2">
                    <a:lumMod val="50000"/>
                  </a:schemeClr>
                </a:solidFill>
                <a:effectLst/>
                <a:cs typeface="Times New Roman" panose="02020603050405020304" pitchFamily="18" charset="0"/>
              </a:rPr>
              <a:t>)</a:t>
            </a:r>
            <a:endParaRPr lang="en-US" sz="1600" dirty="0">
              <a:solidFill>
                <a:schemeClr val="tx2">
                  <a:lumMod val="50000"/>
                </a:schemeClr>
              </a:solidFill>
              <a:effectLst/>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defRPr/>
            </a:pPr>
            <a:endParaRPr lang="en-US" sz="900" dirty="0" smtClean="0">
              <a:solidFill>
                <a:schemeClr val="tx1"/>
              </a:solidFill>
              <a:latin typeface="Times New Roman" panose="02020603050405020304" pitchFamily="18" charset="0"/>
              <a:cs typeface="Times New Roman" panose="02020603050405020304" pitchFamily="18" charset="0"/>
            </a:endParaRPr>
          </a:p>
          <a:p>
            <a:pPr>
              <a:defRPr/>
            </a:pPr>
            <a:r>
              <a:rPr lang="en-US" sz="3200" dirty="0" smtClean="0">
                <a:solidFill>
                  <a:schemeClr val="bg2"/>
                </a:solidFill>
                <a:latin typeface="+mn-lt"/>
                <a:cs typeface="Times New Roman" panose="02020603050405020304" pitchFamily="18" charset="0"/>
              </a:rPr>
              <a:t>Agency shall provide multiple </a:t>
            </a:r>
            <a:r>
              <a:rPr lang="en-US" sz="3200" i="1" dirty="0" smtClean="0">
                <a:solidFill>
                  <a:srgbClr val="FF00FF"/>
                </a:solidFill>
                <a:latin typeface="+mn-lt"/>
                <a:cs typeface="Times New Roman" panose="02020603050405020304" pitchFamily="18" charset="0"/>
              </a:rPr>
              <a:t>internal</a:t>
            </a:r>
            <a:r>
              <a:rPr lang="en-US" sz="3200" dirty="0" smtClean="0">
                <a:solidFill>
                  <a:schemeClr val="tx1"/>
                </a:solidFill>
                <a:latin typeface="+mn-lt"/>
                <a:cs typeface="Times New Roman" panose="02020603050405020304" pitchFamily="18" charset="0"/>
              </a:rPr>
              <a:t> </a:t>
            </a:r>
            <a:r>
              <a:rPr lang="en-US" sz="3200" dirty="0" smtClean="0">
                <a:solidFill>
                  <a:schemeClr val="bg2"/>
                </a:solidFill>
                <a:latin typeface="+mn-lt"/>
                <a:cs typeface="Times New Roman" panose="02020603050405020304" pitchFamily="18" charset="0"/>
              </a:rPr>
              <a:t>ways</a:t>
            </a:r>
            <a:r>
              <a:rPr lang="en-US" sz="3200" dirty="0" smtClean="0">
                <a:solidFill>
                  <a:schemeClr val="tx1"/>
                </a:solidFill>
                <a:latin typeface="+mn-lt"/>
                <a:cs typeface="Times New Roman" panose="02020603050405020304" pitchFamily="18" charset="0"/>
              </a:rPr>
              <a:t> </a:t>
            </a:r>
            <a:r>
              <a:rPr lang="en-US" sz="3200" dirty="0" smtClean="0">
                <a:solidFill>
                  <a:schemeClr val="bg2"/>
                </a:solidFill>
                <a:latin typeface="+mn-lt"/>
                <a:cs typeface="Times New Roman" panose="02020603050405020304" pitchFamily="18" charset="0"/>
              </a:rPr>
              <a:t>for inmates to privately report:</a:t>
            </a:r>
          </a:p>
          <a:p>
            <a:pPr marL="0" indent="0">
              <a:buNone/>
              <a:defRPr/>
            </a:pPr>
            <a:endParaRPr lang="en-US" sz="1000" dirty="0" smtClean="0">
              <a:solidFill>
                <a:schemeClr val="bg2"/>
              </a:solidFill>
              <a:latin typeface="+mn-lt"/>
              <a:cs typeface="Times New Roman" panose="02020603050405020304" pitchFamily="18" charset="0"/>
            </a:endParaRPr>
          </a:p>
          <a:p>
            <a:pPr lvl="1">
              <a:defRPr/>
            </a:pPr>
            <a:r>
              <a:rPr lang="en-US" sz="3200" dirty="0" smtClean="0">
                <a:solidFill>
                  <a:schemeClr val="bg2"/>
                </a:solidFill>
                <a:latin typeface="+mn-lt"/>
                <a:cs typeface="Times New Roman" panose="02020603050405020304" pitchFamily="18" charset="0"/>
              </a:rPr>
              <a:t>Sexual Abuse</a:t>
            </a:r>
          </a:p>
          <a:p>
            <a:pPr marL="457200" lvl="1" indent="0">
              <a:buNone/>
              <a:defRPr/>
            </a:pPr>
            <a:endParaRPr lang="en-US" sz="900" dirty="0" smtClean="0">
              <a:solidFill>
                <a:schemeClr val="bg2"/>
              </a:solidFill>
              <a:latin typeface="+mn-lt"/>
              <a:cs typeface="Times New Roman" panose="02020603050405020304" pitchFamily="18" charset="0"/>
            </a:endParaRPr>
          </a:p>
          <a:p>
            <a:pPr lvl="1">
              <a:defRPr/>
            </a:pPr>
            <a:r>
              <a:rPr lang="en-US" sz="3200" dirty="0" smtClean="0">
                <a:solidFill>
                  <a:schemeClr val="bg2"/>
                </a:solidFill>
                <a:latin typeface="+mn-lt"/>
                <a:cs typeface="Times New Roman" panose="02020603050405020304" pitchFamily="18" charset="0"/>
              </a:rPr>
              <a:t>Sexual Harassment</a:t>
            </a:r>
          </a:p>
          <a:p>
            <a:pPr marL="457200" lvl="1" indent="0">
              <a:buNone/>
              <a:defRPr/>
            </a:pPr>
            <a:endParaRPr lang="en-US" sz="900" dirty="0" smtClean="0">
              <a:solidFill>
                <a:schemeClr val="bg2"/>
              </a:solidFill>
              <a:latin typeface="+mn-lt"/>
              <a:cs typeface="Times New Roman" panose="02020603050405020304" pitchFamily="18" charset="0"/>
            </a:endParaRPr>
          </a:p>
          <a:p>
            <a:pPr lvl="1">
              <a:defRPr/>
            </a:pPr>
            <a:r>
              <a:rPr lang="en-US" sz="3200" dirty="0" smtClean="0">
                <a:solidFill>
                  <a:schemeClr val="bg2"/>
                </a:solidFill>
                <a:latin typeface="+mn-lt"/>
                <a:cs typeface="Times New Roman" panose="02020603050405020304" pitchFamily="18" charset="0"/>
              </a:rPr>
              <a:t>Retaliation by other inmates or staff, and</a:t>
            </a:r>
          </a:p>
          <a:p>
            <a:pPr marL="457200" lvl="1" indent="0">
              <a:buNone/>
              <a:defRPr/>
            </a:pPr>
            <a:endParaRPr lang="en-US" sz="1100" dirty="0" smtClean="0">
              <a:solidFill>
                <a:schemeClr val="bg2"/>
              </a:solidFill>
              <a:latin typeface="+mn-lt"/>
              <a:cs typeface="Times New Roman" panose="02020603050405020304" pitchFamily="18" charset="0"/>
            </a:endParaRPr>
          </a:p>
          <a:p>
            <a:pPr lvl="1">
              <a:defRPr/>
            </a:pPr>
            <a:r>
              <a:rPr lang="en-US" sz="3200" dirty="0" smtClean="0">
                <a:solidFill>
                  <a:schemeClr val="bg2"/>
                </a:solidFill>
                <a:latin typeface="+mn-lt"/>
                <a:cs typeface="Times New Roman" panose="02020603050405020304" pitchFamily="18" charset="0"/>
              </a:rPr>
              <a:t>Staff neglect or violation of responsibilities</a:t>
            </a:r>
          </a:p>
          <a:p>
            <a:pPr marL="731837" lvl="2" indent="0">
              <a:buFont typeface="Wingdings" pitchFamily="2" charset="2"/>
              <a:buNone/>
              <a:defRPr/>
            </a:pPr>
            <a:endParaRPr lang="en-US" sz="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15</a:t>
            </a:fld>
            <a:endParaRPr lang="en-US" altLang="en-US" dirty="0"/>
          </a:p>
        </p:txBody>
      </p:sp>
    </p:spTree>
    <p:extLst>
      <p:ext uri="{BB962C8B-B14F-4D97-AF65-F5344CB8AC3E}">
        <p14:creationId xmlns:p14="http://schemas.microsoft.com/office/powerpoint/2010/main" val="1504764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50000"/>
                  </a:schemeClr>
                </a:solidFill>
                <a:effectLst/>
                <a:latin typeface="Times New Roman" panose="02020603050405020304" pitchFamily="18" charset="0"/>
                <a:cs typeface="Times New Roman" panose="02020603050405020304" pitchFamily="18" charset="0"/>
              </a:rPr>
              <a:t>How </a:t>
            </a:r>
            <a:r>
              <a:rPr lang="en-US" dirty="0" smtClean="0">
                <a:solidFill>
                  <a:schemeClr val="tx2">
                    <a:lumMod val="50000"/>
                  </a:schemeClr>
                </a:solidFill>
                <a:latin typeface="Times New Roman" panose="02020603050405020304" pitchFamily="18" charset="0"/>
                <a:cs typeface="Times New Roman" panose="02020603050405020304" pitchFamily="18" charset="0"/>
              </a:rPr>
              <a:t>Can In</a:t>
            </a:r>
            <a:r>
              <a:rPr lang="en-US" dirty="0" smtClean="0">
                <a:solidFill>
                  <a:schemeClr val="tx2">
                    <a:lumMod val="50000"/>
                  </a:schemeClr>
                </a:solidFill>
                <a:effectLst/>
                <a:latin typeface="Times New Roman" panose="02020603050405020304" pitchFamily="18" charset="0"/>
                <a:cs typeface="Times New Roman" panose="02020603050405020304" pitchFamily="18" charset="0"/>
              </a:rPr>
              <a:t>mates Report Internally?</a:t>
            </a:r>
            <a:endParaRPr lang="en-US" dirty="0">
              <a:solidFill>
                <a:schemeClr val="tx2">
                  <a:lumMod val="50000"/>
                </a:schemeClr>
              </a:solidFill>
              <a:effectLst/>
            </a:endParaRPr>
          </a:p>
        </p:txBody>
      </p:sp>
      <p:sp>
        <p:nvSpPr>
          <p:cNvPr id="3" name="Content Placeholder 2"/>
          <p:cNvSpPr>
            <a:spLocks noGrp="1"/>
          </p:cNvSpPr>
          <p:nvPr>
            <p:ph idx="1"/>
          </p:nvPr>
        </p:nvSpPr>
        <p:spPr/>
        <p:txBody>
          <a:bodyPr>
            <a:normAutofit lnSpcReduction="10000"/>
          </a:bodyPr>
          <a:lstStyle/>
          <a:p>
            <a:pPr marL="0" indent="0">
              <a:buNone/>
            </a:pPr>
            <a:endParaRPr lang="en-US" sz="900" dirty="0" smtClean="0">
              <a:solidFill>
                <a:schemeClr val="tx1"/>
              </a:solidFill>
              <a:latin typeface="+mn-lt"/>
            </a:endParaRPr>
          </a:p>
          <a:p>
            <a:r>
              <a:rPr lang="en-US" sz="3200" dirty="0" smtClean="0">
                <a:solidFill>
                  <a:schemeClr val="bg2"/>
                </a:solidFill>
                <a:latin typeface="+mn-lt"/>
              </a:rPr>
              <a:t>Verbally to any:</a:t>
            </a:r>
          </a:p>
          <a:p>
            <a:pPr marL="0" indent="0">
              <a:buNone/>
            </a:pPr>
            <a:endParaRPr lang="en-US" sz="800" dirty="0" smtClean="0">
              <a:solidFill>
                <a:schemeClr val="bg2"/>
              </a:solidFill>
              <a:latin typeface="+mn-lt"/>
            </a:endParaRPr>
          </a:p>
          <a:p>
            <a:pPr lvl="1"/>
            <a:r>
              <a:rPr lang="en-US" dirty="0" smtClean="0">
                <a:solidFill>
                  <a:schemeClr val="bg2"/>
                </a:solidFill>
                <a:latin typeface="+mn-lt"/>
              </a:rPr>
              <a:t>staff member</a:t>
            </a:r>
          </a:p>
          <a:p>
            <a:pPr marL="457200" lvl="1" indent="0">
              <a:buNone/>
            </a:pPr>
            <a:endParaRPr lang="en-US" sz="900" dirty="0" smtClean="0">
              <a:solidFill>
                <a:schemeClr val="bg2"/>
              </a:solidFill>
              <a:latin typeface="+mn-lt"/>
            </a:endParaRPr>
          </a:p>
          <a:p>
            <a:pPr lvl="1"/>
            <a:r>
              <a:rPr lang="en-US" dirty="0" smtClean="0">
                <a:solidFill>
                  <a:schemeClr val="bg2"/>
                </a:solidFill>
                <a:latin typeface="+mn-lt"/>
              </a:rPr>
              <a:t>Contractor, or</a:t>
            </a:r>
          </a:p>
          <a:p>
            <a:pPr marL="457200" lvl="1" indent="0">
              <a:buNone/>
            </a:pPr>
            <a:endParaRPr lang="en-US" sz="900" dirty="0" smtClean="0">
              <a:solidFill>
                <a:schemeClr val="bg2"/>
              </a:solidFill>
              <a:latin typeface="+mn-lt"/>
            </a:endParaRPr>
          </a:p>
          <a:p>
            <a:pPr lvl="1"/>
            <a:r>
              <a:rPr lang="en-US" dirty="0" smtClean="0">
                <a:solidFill>
                  <a:schemeClr val="bg2"/>
                </a:solidFill>
                <a:latin typeface="+mn-lt"/>
              </a:rPr>
              <a:t>volunteer</a:t>
            </a:r>
          </a:p>
          <a:p>
            <a:pPr marL="0" indent="0">
              <a:buNone/>
            </a:pPr>
            <a:endParaRPr lang="en-US" sz="800" dirty="0" smtClean="0">
              <a:solidFill>
                <a:schemeClr val="bg2"/>
              </a:solidFill>
              <a:latin typeface="+mn-lt"/>
            </a:endParaRPr>
          </a:p>
          <a:p>
            <a:r>
              <a:rPr lang="en-US" sz="3200" dirty="0" smtClean="0">
                <a:solidFill>
                  <a:schemeClr val="bg2"/>
                </a:solidFill>
                <a:latin typeface="+mn-lt"/>
              </a:rPr>
              <a:t>I/M request form (kite)</a:t>
            </a:r>
          </a:p>
          <a:p>
            <a:r>
              <a:rPr lang="en-US" sz="3200" dirty="0" smtClean="0">
                <a:solidFill>
                  <a:schemeClr val="bg2"/>
                </a:solidFill>
              </a:rPr>
              <a:t>Grievance</a:t>
            </a:r>
            <a:endParaRPr lang="en-US" sz="3200" dirty="0" smtClean="0">
              <a:solidFill>
                <a:schemeClr val="bg2"/>
              </a:solidFill>
              <a:latin typeface="+mn-lt"/>
            </a:endParaRPr>
          </a:p>
          <a:p>
            <a:pPr marL="0" indent="0">
              <a:buNone/>
            </a:pPr>
            <a:endParaRPr lang="en-US" sz="800" dirty="0" smtClean="0">
              <a:solidFill>
                <a:schemeClr val="bg2"/>
              </a:solidFill>
              <a:latin typeface="+mn-lt"/>
            </a:endParaRPr>
          </a:p>
          <a:p>
            <a:r>
              <a:rPr lang="en-US" sz="3200" dirty="0" smtClean="0">
                <a:solidFill>
                  <a:schemeClr val="bg2"/>
                </a:solidFill>
                <a:latin typeface="+mn-lt"/>
              </a:rPr>
              <a:t>Free PREA Hotline</a:t>
            </a:r>
            <a:endParaRPr lang="en-US" sz="3200" dirty="0">
              <a:solidFill>
                <a:schemeClr val="bg2"/>
              </a:solidFill>
              <a:latin typeface="+mn-l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16</a:t>
            </a:fld>
            <a:endParaRPr lang="en-US" altLang="en-US" dirty="0"/>
          </a:p>
        </p:txBody>
      </p:sp>
    </p:spTree>
    <p:extLst>
      <p:ext uri="{BB962C8B-B14F-4D97-AF65-F5344CB8AC3E}">
        <p14:creationId xmlns:p14="http://schemas.microsoft.com/office/powerpoint/2010/main" val="3518024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normAutofit/>
          </a:bodyPr>
          <a:lstStyle/>
          <a:p>
            <a:r>
              <a:rPr lang="en-US" dirty="0">
                <a:solidFill>
                  <a:schemeClr val="tx2">
                    <a:lumMod val="50000"/>
                  </a:schemeClr>
                </a:solidFill>
                <a:effectLst/>
              </a:rPr>
              <a:t>Inmate Reporting</a:t>
            </a:r>
            <a:br>
              <a:rPr lang="en-US" dirty="0">
                <a:solidFill>
                  <a:schemeClr val="tx2">
                    <a:lumMod val="50000"/>
                  </a:schemeClr>
                </a:solidFill>
                <a:effectLst/>
              </a:rPr>
            </a:br>
            <a:r>
              <a:rPr lang="en-US" sz="2400" dirty="0" smtClean="0">
                <a:solidFill>
                  <a:schemeClr val="tx2">
                    <a:lumMod val="50000"/>
                  </a:schemeClr>
                </a:solidFill>
                <a:effectLst/>
              </a:rPr>
              <a:t>115.51(b)</a:t>
            </a:r>
            <a:endParaRPr lang="en-US" dirty="0">
              <a:solidFill>
                <a:schemeClr val="tx2">
                  <a:lumMod val="50000"/>
                </a:schemeClr>
              </a:solidFill>
            </a:endParaRPr>
          </a:p>
        </p:txBody>
      </p:sp>
      <p:sp>
        <p:nvSpPr>
          <p:cNvPr id="3" name="Content Placeholder 2"/>
          <p:cNvSpPr>
            <a:spLocks noGrp="1"/>
          </p:cNvSpPr>
          <p:nvPr>
            <p:ph idx="1"/>
          </p:nvPr>
        </p:nvSpPr>
        <p:spPr/>
        <p:txBody>
          <a:bodyPr>
            <a:normAutofit fontScale="92500"/>
          </a:bodyPr>
          <a:lstStyle/>
          <a:p>
            <a:r>
              <a:rPr lang="en-US" sz="3000" dirty="0" smtClean="0">
                <a:solidFill>
                  <a:schemeClr val="bg2"/>
                </a:solidFill>
                <a:latin typeface="+mn-lt"/>
              </a:rPr>
              <a:t>The agency shall also provide at least one way for inmates to report abuse or harassment to a public or private entity or office that is not part of the agency</a:t>
            </a:r>
          </a:p>
          <a:p>
            <a:pPr marL="0" indent="0">
              <a:buNone/>
            </a:pPr>
            <a:endParaRPr lang="en-US" sz="900" dirty="0" smtClean="0">
              <a:solidFill>
                <a:schemeClr val="bg2"/>
              </a:solidFill>
              <a:latin typeface="+mn-lt"/>
            </a:endParaRPr>
          </a:p>
          <a:p>
            <a:r>
              <a:rPr lang="en-US" sz="3000" dirty="0" smtClean="0">
                <a:solidFill>
                  <a:schemeClr val="bg2"/>
                </a:solidFill>
              </a:rPr>
              <a:t>NDOC has a Memoranda of Understanding (MOU) with the New Mexico Corrections Department</a:t>
            </a:r>
          </a:p>
          <a:p>
            <a:pPr marL="0" indent="0">
              <a:buNone/>
            </a:pPr>
            <a:endParaRPr lang="en-US" sz="900" dirty="0" smtClean="0">
              <a:solidFill>
                <a:schemeClr val="bg2"/>
              </a:solidFill>
            </a:endParaRPr>
          </a:p>
          <a:p>
            <a:pPr lvl="1"/>
            <a:r>
              <a:rPr lang="en-US" dirty="0" smtClean="0">
                <a:solidFill>
                  <a:schemeClr val="bg2"/>
                </a:solidFill>
                <a:latin typeface="+mn-lt"/>
              </a:rPr>
              <a:t>Inmates can mail a report directly to them and the reporting/address information is listed on PREA posters.</a:t>
            </a:r>
          </a:p>
          <a:p>
            <a:pPr marL="0" indent="0">
              <a:buNone/>
            </a:pPr>
            <a:endParaRPr lang="en-US" sz="800" dirty="0" smtClean="0">
              <a:solidFill>
                <a:schemeClr val="bg2"/>
              </a:solidFill>
              <a:latin typeface="+mn-lt"/>
            </a:endParaRPr>
          </a:p>
          <a:p>
            <a:pPr algn="ctr"/>
            <a:r>
              <a:rPr lang="en-US" sz="2100" dirty="0" smtClean="0">
                <a:solidFill>
                  <a:schemeClr val="bg2"/>
                </a:solidFill>
                <a:latin typeface="+mn-lt"/>
              </a:rPr>
              <a:t>Inmates reporting may remain anonymous upon request</a:t>
            </a:r>
            <a:endParaRPr lang="en-US" sz="2100" dirty="0">
              <a:solidFill>
                <a:schemeClr val="bg2"/>
              </a:solidFill>
              <a:latin typeface="+mn-l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17</a:t>
            </a:fld>
            <a:endParaRPr lang="en-US" altLang="en-US" dirty="0"/>
          </a:p>
        </p:txBody>
      </p:sp>
    </p:spTree>
    <p:extLst>
      <p:ext uri="{BB962C8B-B14F-4D97-AF65-F5344CB8AC3E}">
        <p14:creationId xmlns:p14="http://schemas.microsoft.com/office/powerpoint/2010/main" val="3269657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50000"/>
                  </a:schemeClr>
                </a:solidFill>
                <a:effectLst/>
              </a:rPr>
              <a:t>Reporting</a:t>
            </a:r>
            <a:r>
              <a:rPr lang="en-US" dirty="0">
                <a:solidFill>
                  <a:schemeClr val="tx2">
                    <a:lumMod val="50000"/>
                  </a:schemeClr>
                </a:solidFill>
                <a:effectLst/>
              </a:rPr>
              <a:t/>
            </a:r>
            <a:br>
              <a:rPr lang="en-US" dirty="0">
                <a:solidFill>
                  <a:schemeClr val="tx2">
                    <a:lumMod val="50000"/>
                  </a:schemeClr>
                </a:solidFill>
                <a:effectLst/>
              </a:rPr>
            </a:br>
            <a:r>
              <a:rPr lang="en-US" sz="2400" dirty="0" smtClean="0">
                <a:solidFill>
                  <a:schemeClr val="tx2">
                    <a:lumMod val="50000"/>
                  </a:schemeClr>
                </a:solidFill>
                <a:effectLst/>
              </a:rPr>
              <a:t>115.51(d)</a:t>
            </a:r>
            <a:endParaRPr lang="en-US" dirty="0">
              <a:solidFill>
                <a:schemeClr val="tx2">
                  <a:lumMod val="50000"/>
                </a:schemeClr>
              </a:solidFill>
            </a:endParaRPr>
          </a:p>
        </p:txBody>
      </p:sp>
      <p:sp>
        <p:nvSpPr>
          <p:cNvPr id="3" name="Content Placeholder 2"/>
          <p:cNvSpPr>
            <a:spLocks noGrp="1"/>
          </p:cNvSpPr>
          <p:nvPr>
            <p:ph idx="1"/>
          </p:nvPr>
        </p:nvSpPr>
        <p:spPr/>
        <p:txBody>
          <a:bodyPr>
            <a:normAutofit fontScale="92500" lnSpcReduction="20000"/>
          </a:bodyPr>
          <a:lstStyle/>
          <a:p>
            <a:r>
              <a:rPr lang="en-US" sz="2800" dirty="0" smtClean="0">
                <a:solidFill>
                  <a:schemeClr val="bg2"/>
                </a:solidFill>
                <a:latin typeface="+mn-lt"/>
              </a:rPr>
              <a:t>The agency shall provide a method for </a:t>
            </a:r>
            <a:r>
              <a:rPr lang="en-US" sz="2800" i="1" dirty="0" smtClean="0">
                <a:solidFill>
                  <a:srgbClr val="FF00FF"/>
                </a:solidFill>
                <a:latin typeface="+mn-lt"/>
              </a:rPr>
              <a:t>staff</a:t>
            </a:r>
            <a:r>
              <a:rPr lang="en-US" sz="2800" dirty="0" smtClean="0">
                <a:solidFill>
                  <a:schemeClr val="tx1"/>
                </a:solidFill>
                <a:latin typeface="+mn-lt"/>
              </a:rPr>
              <a:t> </a:t>
            </a:r>
            <a:r>
              <a:rPr lang="en-US" sz="2800" dirty="0" smtClean="0">
                <a:solidFill>
                  <a:schemeClr val="bg2"/>
                </a:solidFill>
                <a:latin typeface="+mn-lt"/>
              </a:rPr>
              <a:t>to </a:t>
            </a:r>
            <a:r>
              <a:rPr lang="en-US" sz="2800" i="1" u="sng" dirty="0" smtClean="0">
                <a:solidFill>
                  <a:srgbClr val="FF00FF"/>
                </a:solidFill>
                <a:latin typeface="+mn-lt"/>
              </a:rPr>
              <a:t>privately</a:t>
            </a:r>
            <a:r>
              <a:rPr lang="en-US" sz="2800" dirty="0" smtClean="0">
                <a:solidFill>
                  <a:schemeClr val="tx1"/>
                </a:solidFill>
                <a:latin typeface="+mn-lt"/>
              </a:rPr>
              <a:t> </a:t>
            </a:r>
            <a:r>
              <a:rPr lang="en-US" sz="2800" dirty="0" smtClean="0">
                <a:solidFill>
                  <a:schemeClr val="bg2"/>
                </a:solidFill>
                <a:latin typeface="+mn-lt"/>
              </a:rPr>
              <a:t>report sexual abuse and sexual harassment of inmates</a:t>
            </a:r>
          </a:p>
          <a:p>
            <a:pPr lvl="1"/>
            <a:r>
              <a:rPr lang="en-US" sz="2100" dirty="0" smtClean="0">
                <a:solidFill>
                  <a:schemeClr val="bg2"/>
                </a:solidFill>
                <a:latin typeface="+mn-lt"/>
              </a:rPr>
              <a:t>AR 421</a:t>
            </a:r>
          </a:p>
          <a:p>
            <a:pPr lvl="2"/>
            <a:r>
              <a:rPr lang="en-US" sz="2100" dirty="0" smtClean="0">
                <a:solidFill>
                  <a:schemeClr val="bg2"/>
                </a:solidFill>
                <a:latin typeface="+mn-lt"/>
              </a:rPr>
              <a:t>Verbally</a:t>
            </a:r>
            <a:endParaRPr lang="en-US" sz="900" dirty="0">
              <a:solidFill>
                <a:schemeClr val="bg2"/>
              </a:solidFill>
              <a:latin typeface="+mn-lt"/>
            </a:endParaRPr>
          </a:p>
          <a:p>
            <a:pPr lvl="2"/>
            <a:r>
              <a:rPr lang="en-US" sz="2100" dirty="0">
                <a:solidFill>
                  <a:schemeClr val="bg2"/>
                </a:solidFill>
                <a:latin typeface="+mn-lt"/>
              </a:rPr>
              <a:t>In </a:t>
            </a:r>
            <a:r>
              <a:rPr lang="en-US" sz="2100" dirty="0" smtClean="0">
                <a:solidFill>
                  <a:schemeClr val="bg2"/>
                </a:solidFill>
                <a:latin typeface="+mn-lt"/>
              </a:rPr>
              <a:t>writing</a:t>
            </a:r>
            <a:endParaRPr lang="en-US" sz="900" dirty="0">
              <a:solidFill>
                <a:schemeClr val="bg2"/>
              </a:solidFill>
              <a:latin typeface="+mn-lt"/>
            </a:endParaRPr>
          </a:p>
          <a:p>
            <a:pPr lvl="2"/>
            <a:r>
              <a:rPr lang="en-US" sz="2100" dirty="0">
                <a:solidFill>
                  <a:schemeClr val="bg2"/>
                </a:solidFill>
                <a:latin typeface="+mn-lt"/>
              </a:rPr>
              <a:t>To any </a:t>
            </a:r>
            <a:r>
              <a:rPr lang="en-US" sz="2100" dirty="0" smtClean="0">
                <a:solidFill>
                  <a:schemeClr val="bg2"/>
                </a:solidFill>
                <a:latin typeface="+mn-lt"/>
              </a:rPr>
              <a:t>supervisor</a:t>
            </a:r>
          </a:p>
          <a:p>
            <a:pPr lvl="2"/>
            <a:r>
              <a:rPr lang="en-US" sz="2100" dirty="0" smtClean="0">
                <a:solidFill>
                  <a:schemeClr val="bg2"/>
                </a:solidFill>
              </a:rPr>
              <a:t>Anonymous phone call to Inspector Generals Office</a:t>
            </a:r>
            <a:endParaRPr lang="en-US" sz="2100" dirty="0" smtClean="0">
              <a:solidFill>
                <a:schemeClr val="bg2"/>
              </a:solidFill>
              <a:latin typeface="+mn-lt"/>
            </a:endParaRPr>
          </a:p>
          <a:p>
            <a:pPr marL="914400" lvl="2" indent="0">
              <a:buNone/>
            </a:pPr>
            <a:endParaRPr lang="en-US" sz="900" dirty="0" smtClean="0">
              <a:solidFill>
                <a:schemeClr val="bg2"/>
              </a:solidFill>
              <a:latin typeface="+mn-lt"/>
            </a:endParaRPr>
          </a:p>
          <a:p>
            <a:pPr marL="0" indent="0">
              <a:buNone/>
            </a:pPr>
            <a:endParaRPr lang="en-US" sz="1400" dirty="0">
              <a:solidFill>
                <a:schemeClr val="bg2"/>
              </a:solidFill>
              <a:latin typeface="+mn-lt"/>
            </a:endParaRPr>
          </a:p>
          <a:p>
            <a:r>
              <a:rPr lang="en-US" dirty="0" smtClean="0">
                <a:solidFill>
                  <a:schemeClr val="bg2"/>
                </a:solidFill>
                <a:latin typeface="+mn-lt"/>
              </a:rPr>
              <a:t>**NDOC also provides a method for staff to a</a:t>
            </a:r>
            <a:r>
              <a:rPr lang="en-US" i="1" dirty="0" smtClean="0">
                <a:solidFill>
                  <a:schemeClr val="bg2"/>
                </a:solidFill>
                <a:latin typeface="+mn-lt"/>
              </a:rPr>
              <a:t>nonymously</a:t>
            </a:r>
            <a:r>
              <a:rPr lang="en-US" dirty="0" smtClean="0">
                <a:solidFill>
                  <a:schemeClr val="bg2"/>
                </a:solidFill>
                <a:latin typeface="+mn-lt"/>
              </a:rPr>
              <a:t> report suspicion or knowledge of a staff member / inmate to include:</a:t>
            </a:r>
          </a:p>
          <a:p>
            <a:pPr lvl="1"/>
            <a:r>
              <a:rPr lang="en-US" sz="2100" dirty="0" smtClean="0">
                <a:solidFill>
                  <a:schemeClr val="bg2"/>
                </a:solidFill>
                <a:latin typeface="+mn-lt"/>
              </a:rPr>
              <a:t>“suspected relationships” </a:t>
            </a:r>
          </a:p>
          <a:p>
            <a:pPr lvl="1"/>
            <a:r>
              <a:rPr lang="en-US" sz="2100" dirty="0" smtClean="0">
                <a:solidFill>
                  <a:schemeClr val="bg2"/>
                </a:solidFill>
                <a:latin typeface="+mn-lt"/>
              </a:rPr>
              <a:t>“over familiarity”</a:t>
            </a:r>
            <a:endParaRPr lang="en-US" sz="2100" dirty="0">
              <a:solidFill>
                <a:schemeClr val="bg2"/>
              </a:solidFill>
              <a:latin typeface="+mn-l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18</a:t>
            </a:fld>
            <a:endParaRPr lang="en-US" altLang="en-US" dirty="0"/>
          </a:p>
        </p:txBody>
      </p:sp>
    </p:spTree>
    <p:extLst>
      <p:ext uri="{BB962C8B-B14F-4D97-AF65-F5344CB8AC3E}">
        <p14:creationId xmlns:p14="http://schemas.microsoft.com/office/powerpoint/2010/main" val="3425337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535362"/>
          </a:xfrm>
          <a:gradFill>
            <a:gsLst>
              <a:gs pos="0">
                <a:srgbClr val="5E9EFF"/>
              </a:gs>
              <a:gs pos="39999">
                <a:srgbClr val="85C2FF"/>
              </a:gs>
              <a:gs pos="13000">
                <a:srgbClr val="C4D6EB"/>
              </a:gs>
              <a:gs pos="100000">
                <a:srgbClr val="FFEBFA"/>
              </a:gs>
            </a:gsLst>
            <a:lin ang="5400000" scaled="0"/>
          </a:gradFill>
        </p:spPr>
        <p:txBody>
          <a:bodyPr>
            <a:normAutofit/>
          </a:bodyPr>
          <a:lstStyle/>
          <a:p>
            <a:r>
              <a:rPr lang="en-US" sz="7200" dirty="0" smtClean="0">
                <a:solidFill>
                  <a:schemeClr val="bg2"/>
                </a:solidFill>
                <a:effectLst/>
              </a:rPr>
              <a:t>Staff</a:t>
            </a:r>
            <a:r>
              <a:rPr lang="en-US" dirty="0" smtClean="0">
                <a:solidFill>
                  <a:schemeClr val="bg2"/>
                </a:solidFill>
                <a:effectLst/>
              </a:rPr>
              <a:t/>
            </a:r>
            <a:br>
              <a:rPr lang="en-US" dirty="0" smtClean="0">
                <a:solidFill>
                  <a:schemeClr val="bg2"/>
                </a:solidFill>
                <a:effectLst/>
              </a:rPr>
            </a:br>
            <a:r>
              <a:rPr lang="en-US" sz="2800" dirty="0" smtClean="0">
                <a:solidFill>
                  <a:schemeClr val="bg2"/>
                </a:solidFill>
                <a:effectLst/>
              </a:rPr>
              <a:t>How to Fulfill Your Responsibilities under PREA agency Policy &amp; Procedures</a:t>
            </a:r>
            <a:br>
              <a:rPr lang="en-US" sz="2800" dirty="0" smtClean="0">
                <a:solidFill>
                  <a:schemeClr val="bg2"/>
                </a:solidFill>
                <a:effectLst/>
              </a:rPr>
            </a:br>
            <a:r>
              <a:rPr lang="en-US" sz="1200" dirty="0" smtClean="0">
                <a:solidFill>
                  <a:schemeClr val="bg2"/>
                </a:solidFill>
              </a:rPr>
              <a:t>Employee Training Goal #2</a:t>
            </a:r>
            <a:r>
              <a:rPr lang="en-US" dirty="0" smtClean="0"/>
              <a:t/>
            </a:r>
            <a:br>
              <a:rPr lang="en-US" dirty="0" smtClean="0"/>
            </a:br>
            <a:r>
              <a:rPr lang="en-US" sz="1200" dirty="0" smtClean="0">
                <a:solidFill>
                  <a:schemeClr val="bg2"/>
                </a:solidFill>
              </a:rPr>
              <a:t>115.31 (2)</a:t>
            </a:r>
            <a:endParaRPr lang="en-US" sz="1200" dirty="0">
              <a:solidFill>
                <a:schemeClr val="bg2"/>
              </a:solidFill>
            </a:endParaRPr>
          </a:p>
        </p:txBody>
      </p:sp>
      <p:sp>
        <p:nvSpPr>
          <p:cNvPr id="3" name="Slide Number Placeholder 2"/>
          <p:cNvSpPr>
            <a:spLocks noGrp="1"/>
          </p:cNvSpPr>
          <p:nvPr>
            <p:ph type="sldNum" sz="quarter" idx="12"/>
          </p:nvPr>
        </p:nvSpPr>
        <p:spPr/>
        <p:txBody>
          <a:bodyPr/>
          <a:lstStyle/>
          <a:p>
            <a:pPr>
              <a:defRPr/>
            </a:pPr>
            <a:fld id="{DB0A294C-1E8F-448E-A355-A7C95814DD47}" type="slidenum">
              <a:rPr lang="en-US" altLang="en-US" smtClean="0"/>
              <a:pPr>
                <a:defRPr/>
              </a:pPr>
              <a:t>19</a:t>
            </a:fld>
            <a:endParaRPr lang="en-US" altLang="en-US"/>
          </a:p>
        </p:txBody>
      </p:sp>
      <p:sp>
        <p:nvSpPr>
          <p:cNvPr id="4" name="TextBox 3"/>
          <p:cNvSpPr txBox="1"/>
          <p:nvPr/>
        </p:nvSpPr>
        <p:spPr>
          <a:xfrm>
            <a:off x="2895600" y="6172200"/>
            <a:ext cx="3505200" cy="400110"/>
          </a:xfrm>
          <a:prstGeom prst="rect">
            <a:avLst/>
          </a:prstGeom>
          <a:noFill/>
        </p:spPr>
        <p:txBody>
          <a:bodyPr wrap="square" rtlCol="0">
            <a:spAutoFit/>
          </a:bodyPr>
          <a:lstStyle/>
          <a:p>
            <a:r>
              <a:rPr lang="en-US" sz="1000" dirty="0" smtClean="0">
                <a:solidFill>
                  <a:schemeClr val="bg2"/>
                </a:solidFill>
              </a:rPr>
              <a:t>PRE-AUDIT QUESTIONAIRE 115.31 (a)-1</a:t>
            </a:r>
          </a:p>
          <a:p>
            <a:r>
              <a:rPr lang="en-US" sz="1000" dirty="0" smtClean="0">
                <a:solidFill>
                  <a:schemeClr val="bg2"/>
                </a:solidFill>
              </a:rPr>
              <a:t>2)</a:t>
            </a:r>
            <a:endParaRPr lang="en-US" sz="1000" dirty="0">
              <a:solidFill>
                <a:schemeClr val="bg2"/>
              </a:solidFill>
            </a:endParaRPr>
          </a:p>
        </p:txBody>
      </p:sp>
    </p:spTree>
    <p:extLst>
      <p:ext uri="{BB962C8B-B14F-4D97-AF65-F5344CB8AC3E}">
        <p14:creationId xmlns:p14="http://schemas.microsoft.com/office/powerpoint/2010/main" val="97620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ln>
            <a:solidFill>
              <a:schemeClr val="accent1"/>
            </a:solidFill>
          </a:ln>
        </p:spPr>
        <p:txBody>
          <a:bodyPr/>
          <a:lstStyle/>
          <a:p>
            <a:r>
              <a:rPr lang="en-US" dirty="0" smtClean="0">
                <a:solidFill>
                  <a:schemeClr val="tx2">
                    <a:lumMod val="50000"/>
                  </a:schemeClr>
                </a:solidFill>
                <a:effectLst/>
              </a:rPr>
              <a:t>House Keeping</a:t>
            </a:r>
            <a:endParaRPr lang="en-US" dirty="0">
              <a:solidFill>
                <a:schemeClr val="tx2">
                  <a:lumMod val="50000"/>
                </a:schemeClr>
              </a:solidFill>
              <a:effectLst/>
            </a:endParaRPr>
          </a:p>
        </p:txBody>
      </p:sp>
      <p:sp>
        <p:nvSpPr>
          <p:cNvPr id="3" name="Content Placeholder 2"/>
          <p:cNvSpPr>
            <a:spLocks noGrp="1"/>
          </p:cNvSpPr>
          <p:nvPr>
            <p:ph idx="1"/>
          </p:nvPr>
        </p:nvSpPr>
        <p:spPr>
          <a:ln>
            <a:solidFill>
              <a:schemeClr val="bg2">
                <a:lumMod val="50000"/>
              </a:schemeClr>
            </a:solidFill>
          </a:ln>
        </p:spPr>
        <p:txBody>
          <a:bodyPr>
            <a:normAutofit/>
          </a:bodyPr>
          <a:lstStyle/>
          <a:p>
            <a:pPr marL="0" indent="0" algn="ctr">
              <a:buNone/>
            </a:pPr>
            <a:endParaRPr lang="en-US" sz="3600" dirty="0" smtClean="0"/>
          </a:p>
          <a:p>
            <a:pPr algn="ctr"/>
            <a:r>
              <a:rPr lang="en-US" sz="3600" dirty="0" smtClean="0">
                <a:solidFill>
                  <a:schemeClr val="bg2"/>
                </a:solidFill>
              </a:rPr>
              <a:t>4 hour block of instruction</a:t>
            </a:r>
          </a:p>
          <a:p>
            <a:pPr algn="ctr"/>
            <a:r>
              <a:rPr lang="en-US" sz="3600" dirty="0" smtClean="0">
                <a:solidFill>
                  <a:schemeClr val="bg2"/>
                </a:solidFill>
              </a:rPr>
              <a:t>10 minute breaks</a:t>
            </a:r>
          </a:p>
          <a:p>
            <a:pPr marL="0" indent="0" algn="ctr">
              <a:buNone/>
            </a:pPr>
            <a:endParaRPr lang="en-US" sz="3600" dirty="0" smtClean="0"/>
          </a:p>
          <a:p>
            <a:pPr marL="0" indent="0" algn="ctr">
              <a:buNone/>
            </a:pPr>
            <a:r>
              <a:rPr lang="en-US" dirty="0"/>
              <a:t>Open communication and discussion is </a:t>
            </a:r>
            <a:r>
              <a:rPr lang="en-US" dirty="0" smtClean="0"/>
              <a:t>encouraged! </a:t>
            </a:r>
            <a:r>
              <a:rPr lang="en-US" dirty="0"/>
              <a:t>W</a:t>
            </a:r>
            <a:r>
              <a:rPr lang="en-US" dirty="0" smtClean="0"/>
              <a:t>e want to provide all students with </a:t>
            </a:r>
            <a:r>
              <a:rPr lang="en-US" dirty="0"/>
              <a:t>the opportunity to ask </a:t>
            </a:r>
            <a:r>
              <a:rPr lang="en-US" dirty="0" smtClean="0"/>
              <a:t>questions.</a:t>
            </a:r>
            <a:endParaRPr lang="en-US" dirty="0"/>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2</a:t>
            </a:fld>
            <a:endParaRPr lang="en-US" altLang="en-US" dirty="0"/>
          </a:p>
        </p:txBody>
      </p:sp>
    </p:spTree>
    <p:extLst>
      <p:ext uri="{BB962C8B-B14F-4D97-AF65-F5344CB8AC3E}">
        <p14:creationId xmlns:p14="http://schemas.microsoft.com/office/powerpoint/2010/main" val="197999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400" dirty="0" smtClean="0"/>
              <a:t>Staff Duty to Report</a:t>
            </a:r>
            <a:br>
              <a:rPr lang="en-US" sz="2400" dirty="0" smtClean="0"/>
            </a:br>
            <a:r>
              <a:rPr lang="en-US" sz="2400" b="1" i="1" dirty="0" smtClean="0"/>
              <a:t>AR339</a:t>
            </a:r>
            <a:r>
              <a:rPr lang="en-US" sz="1300" dirty="0" smtClean="0">
                <a:latin typeface="Times New Roman" panose="02020603050405020304" pitchFamily="18" charset="0"/>
                <a:cs typeface="Times New Roman" panose="02020603050405020304" pitchFamily="18" charset="0"/>
              </a:rPr>
              <a:t/>
            </a:r>
            <a:br>
              <a:rPr lang="en-US" sz="1300" dirty="0" smtClean="0">
                <a:latin typeface="Times New Roman" panose="02020603050405020304" pitchFamily="18" charset="0"/>
                <a:cs typeface="Times New Roman" panose="02020603050405020304" pitchFamily="18" charset="0"/>
              </a:rPr>
            </a:br>
            <a:r>
              <a:rPr lang="en-US" sz="1300" dirty="0" smtClean="0"/>
              <a:t>115.61</a:t>
            </a:r>
            <a:endParaRPr lang="en-US" sz="13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00200"/>
            <a:ext cx="8229600" cy="4648200"/>
          </a:xfrm>
        </p:spPr>
        <p:txBody>
          <a:bodyPr>
            <a:normAutofit/>
          </a:bodyPr>
          <a:lstStyle/>
          <a:p>
            <a:pPr marL="0" indent="0" algn="ctr" fontAlgn="auto">
              <a:spcAft>
                <a:spcPts val="0"/>
              </a:spcAft>
              <a:buNone/>
              <a:defRPr/>
            </a:pPr>
            <a:r>
              <a:rPr lang="en-US" sz="3600" b="1" i="1" dirty="0" smtClean="0">
                <a:solidFill>
                  <a:schemeClr val="bg2">
                    <a:lumMod val="50000"/>
                  </a:schemeClr>
                </a:solidFill>
                <a:latin typeface="Times New Roman" panose="02020603050405020304" pitchFamily="18" charset="0"/>
                <a:cs typeface="Times New Roman" panose="02020603050405020304" pitchFamily="18" charset="0"/>
              </a:rPr>
              <a:t>Employees Shall Report Without </a:t>
            </a:r>
            <a:r>
              <a:rPr lang="en-US" sz="3600" b="1" i="1" dirty="0">
                <a:solidFill>
                  <a:schemeClr val="bg2">
                    <a:lumMod val="50000"/>
                  </a:schemeClr>
                </a:solidFill>
                <a:latin typeface="Times New Roman" panose="02020603050405020304" pitchFamily="18" charset="0"/>
                <a:cs typeface="Times New Roman" panose="02020603050405020304" pitchFamily="18" charset="0"/>
              </a:rPr>
              <a:t>R</a:t>
            </a:r>
            <a:r>
              <a:rPr lang="en-US" sz="3600" b="1" i="1" dirty="0" smtClean="0">
                <a:solidFill>
                  <a:schemeClr val="bg2">
                    <a:lumMod val="50000"/>
                  </a:schemeClr>
                </a:solidFill>
                <a:latin typeface="Times New Roman" panose="02020603050405020304" pitchFamily="18" charset="0"/>
                <a:cs typeface="Times New Roman" panose="02020603050405020304" pitchFamily="18" charset="0"/>
              </a:rPr>
              <a:t>eservation Any Corrupt Or Unethical Behavior That Could Affect Either Inmates, Employees, Or</a:t>
            </a:r>
          </a:p>
          <a:p>
            <a:pPr marL="0" indent="0" algn="ctr" fontAlgn="auto">
              <a:spcAft>
                <a:spcPts val="0"/>
              </a:spcAft>
              <a:buNone/>
              <a:defRPr/>
            </a:pPr>
            <a:r>
              <a:rPr lang="en-US" sz="3600" b="1" i="1" dirty="0" smtClean="0">
                <a:solidFill>
                  <a:schemeClr val="bg2">
                    <a:lumMod val="50000"/>
                  </a:schemeClr>
                </a:solidFill>
                <a:latin typeface="Times New Roman" panose="02020603050405020304" pitchFamily="18" charset="0"/>
                <a:cs typeface="Times New Roman" panose="02020603050405020304" pitchFamily="18" charset="0"/>
              </a:rPr>
              <a:t>The Integrity Of The </a:t>
            </a:r>
          </a:p>
          <a:p>
            <a:pPr marL="0" indent="0" algn="ctr" fontAlgn="auto">
              <a:spcAft>
                <a:spcPts val="0"/>
              </a:spcAft>
              <a:buNone/>
              <a:defRPr/>
            </a:pPr>
            <a:r>
              <a:rPr lang="en-US" sz="3600" b="1" i="1" dirty="0" smtClean="0">
                <a:solidFill>
                  <a:schemeClr val="bg2">
                    <a:lumMod val="50000"/>
                  </a:schemeClr>
                </a:solidFill>
                <a:latin typeface="Times New Roman" panose="02020603050405020304" pitchFamily="18" charset="0"/>
                <a:cs typeface="Times New Roman" panose="02020603050405020304" pitchFamily="18" charset="0"/>
              </a:rPr>
              <a:t>Department of Corrections.</a:t>
            </a:r>
          </a:p>
          <a:p>
            <a:pPr marL="0" indent="0" fontAlgn="auto">
              <a:spcAft>
                <a:spcPts val="0"/>
              </a:spcAft>
              <a:buNone/>
              <a:defRPr/>
            </a:pPr>
            <a:endParaRPr lang="en-US" sz="900" dirty="0" smtClean="0">
              <a:latin typeface="Times New Roman" panose="02020603050405020304" pitchFamily="18" charset="0"/>
              <a:cs typeface="Times New Roman" panose="02020603050405020304" pitchFamily="18" charset="0"/>
            </a:endParaRPr>
          </a:p>
          <a:p>
            <a:pPr marL="274320" lvl="1" indent="0" fontAlgn="auto">
              <a:spcAft>
                <a:spcPts val="0"/>
              </a:spcAft>
              <a:buNone/>
              <a:defRPr/>
            </a:pPr>
            <a:endParaRPr lang="en-US" sz="900" dirty="0" smtClean="0">
              <a:latin typeface="Times New Roman" panose="02020603050405020304" pitchFamily="18" charset="0"/>
              <a:cs typeface="Times New Roman" panose="02020603050405020304" pitchFamily="18" charset="0"/>
            </a:endParaRPr>
          </a:p>
          <a:p>
            <a:pPr marL="366713" lvl="1" indent="0" fontAlgn="auto">
              <a:spcAft>
                <a:spcPts val="0"/>
              </a:spcAft>
              <a:buFont typeface="Wingdings 2" pitchFamily="18" charset="2"/>
              <a:buNone/>
              <a:defRPr/>
            </a:pPr>
            <a:endParaRPr lang="en-US" sz="9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Staff Duty to </a:t>
            </a:r>
            <a:r>
              <a:rPr lang="en-US" sz="3100" dirty="0" smtClean="0"/>
              <a:t>Report, cont.</a:t>
            </a:r>
            <a:r>
              <a:rPr lang="en-US" sz="3100" dirty="0"/>
              <a:t/>
            </a:r>
            <a:br>
              <a:rPr lang="en-US" sz="3100" dirty="0"/>
            </a:br>
            <a:r>
              <a:rPr lang="en-US" sz="3100" b="1" i="1" dirty="0"/>
              <a:t>AR339</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1200" dirty="0"/>
              <a:t>115.61</a:t>
            </a:r>
            <a:endParaRPr lang="en-US" sz="12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lvl="1" indent="0">
              <a:buNone/>
            </a:pPr>
            <a:r>
              <a:rPr lang="en-US" sz="4000" dirty="0">
                <a:solidFill>
                  <a:schemeClr val="bg2"/>
                </a:solidFill>
                <a:latin typeface="Times New Roman" panose="02020603050405020304" pitchFamily="18" charset="0"/>
                <a:cs typeface="Times New Roman" panose="02020603050405020304" pitchFamily="18" charset="0"/>
              </a:rPr>
              <a:t>Any employee who becomes aware of any alleged act of misconduct by another department employee is required to immediately report the information to his or her </a:t>
            </a:r>
            <a:r>
              <a:rPr lang="en-US" sz="4000">
                <a:solidFill>
                  <a:schemeClr val="bg2"/>
                </a:solidFill>
                <a:latin typeface="Times New Roman" panose="02020603050405020304" pitchFamily="18" charset="0"/>
                <a:cs typeface="Times New Roman" panose="02020603050405020304" pitchFamily="18" charset="0"/>
              </a:rPr>
              <a:t>supervisor </a:t>
            </a:r>
            <a:r>
              <a:rPr lang="en-US" sz="4000" smtClean="0">
                <a:solidFill>
                  <a:schemeClr val="bg2"/>
                </a:solidFill>
                <a:latin typeface="Times New Roman" panose="02020603050405020304" pitchFamily="18" charset="0"/>
                <a:cs typeface="Times New Roman" panose="02020603050405020304" pitchFamily="18" charset="0"/>
              </a:rPr>
              <a:t>or </a:t>
            </a:r>
            <a:r>
              <a:rPr lang="en-US" sz="4000" dirty="0">
                <a:solidFill>
                  <a:schemeClr val="bg2"/>
                </a:solidFill>
                <a:latin typeface="Times New Roman" panose="02020603050405020304" pitchFamily="18" charset="0"/>
                <a:cs typeface="Times New Roman" panose="02020603050405020304" pitchFamily="18" charset="0"/>
              </a:rPr>
              <a:t>to the Office of the Inspector General.</a:t>
            </a:r>
          </a:p>
          <a:p>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21</a:t>
            </a:fld>
            <a:endParaRPr lang="en-US" altLang="en-US"/>
          </a:p>
        </p:txBody>
      </p:sp>
    </p:spTree>
    <p:extLst>
      <p:ext uri="{BB962C8B-B14F-4D97-AF65-F5344CB8AC3E}">
        <p14:creationId xmlns:p14="http://schemas.microsoft.com/office/powerpoint/2010/main" val="3263248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Staff Duty to Report, cont.</a:t>
            </a:r>
            <a:br>
              <a:rPr lang="en-US" sz="3600" dirty="0"/>
            </a:br>
            <a:r>
              <a:rPr lang="en-US" sz="3600" b="1" i="1" dirty="0"/>
              <a:t>AR339</a:t>
            </a:r>
            <a:r>
              <a:rPr lang="en-US" sz="4000" dirty="0">
                <a:latin typeface="Times New Roman" panose="02020603050405020304" pitchFamily="18" charset="0"/>
                <a:cs typeface="Times New Roman" panose="02020603050405020304" pitchFamily="18" charset="0"/>
              </a:rPr>
              <a:t/>
            </a:r>
            <a:br>
              <a:rPr lang="en-US" sz="4000" dirty="0">
                <a:latin typeface="Times New Roman" panose="02020603050405020304" pitchFamily="18" charset="0"/>
                <a:cs typeface="Times New Roman" panose="02020603050405020304" pitchFamily="18" charset="0"/>
              </a:rPr>
            </a:br>
            <a:r>
              <a:rPr lang="en-US" sz="1300" dirty="0"/>
              <a:t>115.61</a:t>
            </a:r>
            <a:endParaRPr lang="en-US" sz="13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lvl="1" indent="0">
              <a:buNone/>
            </a:pPr>
            <a:r>
              <a:rPr lang="en-US" sz="4000" dirty="0">
                <a:solidFill>
                  <a:schemeClr val="bg2"/>
                </a:solidFill>
                <a:latin typeface="Times New Roman" panose="02020603050405020304" pitchFamily="18" charset="0"/>
                <a:cs typeface="Times New Roman" panose="02020603050405020304" pitchFamily="18" charset="0"/>
              </a:rPr>
              <a:t>All employee’s to include medical and mental health have the affirmative duty to report any knowledge, suspicion, or information regarding any incident of sexual abuse or sexual harassment </a:t>
            </a:r>
            <a:r>
              <a:rPr lang="en-US" sz="4000" dirty="0" smtClean="0">
                <a:solidFill>
                  <a:schemeClr val="bg2"/>
                </a:solidFill>
                <a:latin typeface="Times New Roman" panose="02020603050405020304" pitchFamily="18" charset="0"/>
                <a:cs typeface="Times New Roman" panose="02020603050405020304" pitchFamily="18" charset="0"/>
              </a:rPr>
              <a:t>of </a:t>
            </a:r>
            <a:r>
              <a:rPr lang="en-US" sz="4000" dirty="0">
                <a:solidFill>
                  <a:schemeClr val="bg2"/>
                </a:solidFill>
                <a:latin typeface="Times New Roman" panose="02020603050405020304" pitchFamily="18" charset="0"/>
                <a:cs typeface="Times New Roman" panose="02020603050405020304" pitchFamily="18" charset="0"/>
              </a:rPr>
              <a:t>inmates.</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22</a:t>
            </a:fld>
            <a:endParaRPr lang="en-US" altLang="en-US"/>
          </a:p>
        </p:txBody>
      </p:sp>
    </p:spTree>
    <p:extLst>
      <p:ext uri="{BB962C8B-B14F-4D97-AF65-F5344CB8AC3E}">
        <p14:creationId xmlns:p14="http://schemas.microsoft.com/office/powerpoint/2010/main" val="415825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Staff Duty to Report, cont.</a:t>
            </a:r>
            <a:br>
              <a:rPr lang="en-US" sz="3600" dirty="0"/>
            </a:br>
            <a:r>
              <a:rPr lang="en-US" sz="3600" b="1" i="1" dirty="0"/>
              <a:t>AR339</a:t>
            </a:r>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1300" dirty="0"/>
              <a:t>115.61</a:t>
            </a:r>
            <a:endParaRPr lang="en-US" sz="13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342900" lvl="1" indent="-342900">
              <a:buFont typeface="Arial" panose="020B0604020202020204" pitchFamily="34" charset="0"/>
              <a:buChar char="•"/>
            </a:pPr>
            <a:r>
              <a:rPr lang="en-US" sz="3200" dirty="0">
                <a:solidFill>
                  <a:schemeClr val="bg2"/>
                </a:solidFill>
                <a:latin typeface="Times New Roman" panose="02020603050405020304" pitchFamily="18" charset="0"/>
                <a:cs typeface="Times New Roman" panose="02020603050405020304" pitchFamily="18" charset="0"/>
              </a:rPr>
              <a:t>All staff have the </a:t>
            </a:r>
            <a:r>
              <a:rPr lang="en-US" sz="3200" dirty="0" smtClean="0">
                <a:solidFill>
                  <a:schemeClr val="bg2"/>
                </a:solidFill>
                <a:latin typeface="Times New Roman" panose="02020603050405020304" pitchFamily="18" charset="0"/>
                <a:cs typeface="Times New Roman" panose="02020603050405020304" pitchFamily="18" charset="0"/>
              </a:rPr>
              <a:t>affirmative </a:t>
            </a:r>
            <a:r>
              <a:rPr lang="en-US" sz="3200" dirty="0">
                <a:solidFill>
                  <a:schemeClr val="bg2"/>
                </a:solidFill>
                <a:latin typeface="Times New Roman" panose="02020603050405020304" pitchFamily="18" charset="0"/>
                <a:cs typeface="Times New Roman" panose="02020603050405020304" pitchFamily="18" charset="0"/>
              </a:rPr>
              <a:t>duty to </a:t>
            </a:r>
            <a:r>
              <a:rPr lang="en-US" sz="3200" b="1" i="1" dirty="0">
                <a:solidFill>
                  <a:srgbClr val="FF00FF"/>
                </a:solidFill>
                <a:latin typeface="Times New Roman" panose="02020603050405020304" pitchFamily="18" charset="0"/>
                <a:cs typeface="Times New Roman" panose="02020603050405020304" pitchFamily="18" charset="0"/>
              </a:rPr>
              <a:t>immediately report any retaliation</a:t>
            </a:r>
            <a:r>
              <a:rPr lang="en-US" sz="3200" dirty="0">
                <a:solidFill>
                  <a:srgbClr val="FF00FF"/>
                </a:solidFill>
                <a:latin typeface="Times New Roman" panose="02020603050405020304" pitchFamily="18" charset="0"/>
                <a:cs typeface="Times New Roman" panose="02020603050405020304" pitchFamily="18" charset="0"/>
              </a:rPr>
              <a:t> </a:t>
            </a:r>
            <a:r>
              <a:rPr lang="en-US" sz="3200" dirty="0">
                <a:solidFill>
                  <a:schemeClr val="bg2"/>
                </a:solidFill>
                <a:latin typeface="Times New Roman" panose="02020603050405020304" pitchFamily="18" charset="0"/>
                <a:cs typeface="Times New Roman" panose="02020603050405020304" pitchFamily="18" charset="0"/>
              </a:rPr>
              <a:t>against inmate or staff who reported any knowledge, suspicion or information</a:t>
            </a:r>
            <a:r>
              <a:rPr lang="en-US" sz="3200" dirty="0" smtClean="0">
                <a:solidFill>
                  <a:schemeClr val="bg2"/>
                </a:solidFill>
                <a:latin typeface="Times New Roman" panose="02020603050405020304" pitchFamily="18" charset="0"/>
                <a:cs typeface="Times New Roman" panose="02020603050405020304" pitchFamily="18" charset="0"/>
              </a:rPr>
              <a:t>.</a:t>
            </a:r>
          </a:p>
          <a:p>
            <a:pPr marL="0" lvl="1" indent="0">
              <a:buNone/>
            </a:pPr>
            <a:endParaRPr lang="en-US" sz="800" dirty="0">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All staff have the affirmative duty to </a:t>
            </a:r>
            <a:r>
              <a:rPr lang="en-US" b="1" i="1" dirty="0" smtClean="0">
                <a:solidFill>
                  <a:srgbClr val="FF00FF"/>
                </a:solidFill>
                <a:latin typeface="Times New Roman" panose="02020603050405020304" pitchFamily="18" charset="0"/>
                <a:cs typeface="Times New Roman" panose="02020603050405020304" pitchFamily="18" charset="0"/>
              </a:rPr>
              <a:t>immediately report any staff neglect or violation of responsibilities </a:t>
            </a:r>
            <a:r>
              <a:rPr lang="en-US" dirty="0" smtClean="0">
                <a:solidFill>
                  <a:schemeClr val="bg2"/>
                </a:solidFill>
                <a:latin typeface="Times New Roman" panose="02020603050405020304" pitchFamily="18" charset="0"/>
                <a:cs typeface="Times New Roman" panose="02020603050405020304" pitchFamily="18" charset="0"/>
              </a:rPr>
              <a:t>that may have contributed to any incident.</a:t>
            </a:r>
            <a:endParaRPr lang="en-US" dirty="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23</a:t>
            </a:fld>
            <a:endParaRPr lang="en-US" altLang="en-US"/>
          </a:p>
        </p:txBody>
      </p:sp>
    </p:spTree>
    <p:extLst>
      <p:ext uri="{BB962C8B-B14F-4D97-AF65-F5344CB8AC3E}">
        <p14:creationId xmlns:p14="http://schemas.microsoft.com/office/powerpoint/2010/main" val="851424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685800"/>
            <a:ext cx="8229600" cy="2743200"/>
          </a:xfrm>
          <a:gradFill>
            <a:gsLst>
              <a:gs pos="0">
                <a:srgbClr val="5E9EFF"/>
              </a:gs>
              <a:gs pos="39999">
                <a:srgbClr val="85C2FF"/>
              </a:gs>
              <a:gs pos="13000">
                <a:srgbClr val="C4D6EB"/>
              </a:gs>
              <a:gs pos="100000">
                <a:srgbClr val="FFEBFA"/>
              </a:gs>
            </a:gsLst>
            <a:lin ang="5400000" scaled="0"/>
          </a:gradFill>
        </p:spPr>
        <p:txBody>
          <a:bodyPr>
            <a:normAutofit fontScale="90000"/>
          </a:bodyPr>
          <a:lstStyle/>
          <a:p>
            <a:r>
              <a:rPr lang="en-US" altLang="en-US" dirty="0" smtClean="0"/>
              <a:t/>
            </a:r>
            <a:br>
              <a:rPr lang="en-US" altLang="en-US" dirty="0" smtClean="0"/>
            </a:br>
            <a:r>
              <a:rPr lang="en-US" altLang="en-US" dirty="0" smtClean="0">
                <a:solidFill>
                  <a:schemeClr val="bg2"/>
                </a:solidFill>
                <a:effectLst/>
              </a:rPr>
              <a:t>Inmate’s </a:t>
            </a:r>
            <a:r>
              <a:rPr lang="en-US" altLang="en-US" dirty="0">
                <a:solidFill>
                  <a:schemeClr val="bg2"/>
                </a:solidFill>
              </a:rPr>
              <a:t>R</a:t>
            </a:r>
            <a:r>
              <a:rPr lang="en-US" altLang="en-US" dirty="0" smtClean="0">
                <a:solidFill>
                  <a:schemeClr val="bg2"/>
                </a:solidFill>
                <a:effectLst/>
              </a:rPr>
              <a:t>ights to be Free</a:t>
            </a:r>
            <a:br>
              <a:rPr lang="en-US" altLang="en-US" dirty="0" smtClean="0">
                <a:solidFill>
                  <a:schemeClr val="bg2"/>
                </a:solidFill>
                <a:effectLst/>
              </a:rPr>
            </a:br>
            <a:r>
              <a:rPr lang="en-US" altLang="en-US" dirty="0" smtClean="0">
                <a:solidFill>
                  <a:schemeClr val="bg2"/>
                </a:solidFill>
                <a:effectLst/>
              </a:rPr>
              <a:t>From </a:t>
            </a:r>
            <a:r>
              <a:rPr lang="en-US" altLang="en-US" dirty="0">
                <a:solidFill>
                  <a:schemeClr val="bg2"/>
                </a:solidFill>
              </a:rPr>
              <a:t>S</a:t>
            </a:r>
            <a:r>
              <a:rPr lang="en-US" altLang="en-US" dirty="0" smtClean="0">
                <a:solidFill>
                  <a:schemeClr val="bg2"/>
                </a:solidFill>
                <a:effectLst/>
              </a:rPr>
              <a:t>exual </a:t>
            </a:r>
            <a:r>
              <a:rPr lang="en-US" altLang="en-US" dirty="0">
                <a:solidFill>
                  <a:schemeClr val="bg2"/>
                </a:solidFill>
              </a:rPr>
              <a:t>A</a:t>
            </a:r>
            <a:r>
              <a:rPr lang="en-US" altLang="en-US" dirty="0" smtClean="0">
                <a:solidFill>
                  <a:schemeClr val="bg2"/>
                </a:solidFill>
                <a:effectLst/>
              </a:rPr>
              <a:t>buse and Sexual </a:t>
            </a:r>
            <a:r>
              <a:rPr lang="en-US" altLang="en-US" dirty="0">
                <a:solidFill>
                  <a:schemeClr val="bg2"/>
                </a:solidFill>
              </a:rPr>
              <a:t>H</a:t>
            </a:r>
            <a:r>
              <a:rPr lang="en-US" altLang="en-US" dirty="0" smtClean="0">
                <a:solidFill>
                  <a:schemeClr val="bg2"/>
                </a:solidFill>
                <a:effectLst/>
              </a:rPr>
              <a:t>arassment</a:t>
            </a:r>
            <a:br>
              <a:rPr lang="en-US" altLang="en-US" dirty="0" smtClean="0">
                <a:solidFill>
                  <a:schemeClr val="bg2"/>
                </a:solidFill>
                <a:effectLst/>
              </a:rPr>
            </a:br>
            <a:r>
              <a:rPr lang="en-US" altLang="en-US" sz="1200" dirty="0" smtClean="0">
                <a:solidFill>
                  <a:schemeClr val="bg2"/>
                </a:solidFill>
                <a:effectLst/>
              </a:rPr>
              <a:t>Employee Training Goal #3</a:t>
            </a:r>
            <a:br>
              <a:rPr lang="en-US" altLang="en-US" sz="1200" dirty="0" smtClean="0">
                <a:solidFill>
                  <a:schemeClr val="bg2"/>
                </a:solidFill>
                <a:effectLst/>
              </a:rPr>
            </a:br>
            <a:r>
              <a:rPr lang="en-US" altLang="en-US" sz="1200" dirty="0" smtClean="0">
                <a:solidFill>
                  <a:schemeClr val="bg2"/>
                </a:solidFill>
              </a:rPr>
              <a:t>115.31 (3)</a:t>
            </a:r>
            <a:r>
              <a:rPr lang="en-US" altLang="en-US" dirty="0" smtClean="0"/>
              <a:t/>
            </a:r>
            <a:br>
              <a:rPr lang="en-US" altLang="en-US" dirty="0" smtClean="0"/>
            </a:br>
            <a:endParaRPr lang="en-US" altLang="en-US" dirty="0" smtClean="0"/>
          </a:p>
        </p:txBody>
      </p:sp>
      <p:sp>
        <p:nvSpPr>
          <p:cNvPr id="2" name="Slide Number Placeholder 1"/>
          <p:cNvSpPr>
            <a:spLocks noGrp="1"/>
          </p:cNvSpPr>
          <p:nvPr>
            <p:ph type="sldNum" sz="quarter" idx="12"/>
          </p:nvPr>
        </p:nvSpPr>
        <p:spPr/>
        <p:txBody>
          <a:bodyPr/>
          <a:lstStyle/>
          <a:p>
            <a:pPr>
              <a:defRPr/>
            </a:pPr>
            <a:fld id="{2F5B79EA-41DA-4F86-97E1-BD350B0957D4}" type="slidenum">
              <a:rPr lang="en-US" altLang="en-US" smtClean="0">
                <a:solidFill>
                  <a:srgbClr val="0070C0">
                    <a:tint val="75000"/>
                  </a:srgbClr>
                </a:solidFill>
              </a:rPr>
              <a:pPr>
                <a:defRPr/>
              </a:pPr>
              <a:t>24</a:t>
            </a:fld>
            <a:endParaRPr lang="en-US" altLang="en-US">
              <a:solidFill>
                <a:srgbClr val="0070C0">
                  <a:tint val="75000"/>
                </a:srgbClr>
              </a:solidFill>
            </a:endParaRPr>
          </a:p>
        </p:txBody>
      </p:sp>
      <p:sp>
        <p:nvSpPr>
          <p:cNvPr id="3" name="TextBox 2"/>
          <p:cNvSpPr txBox="1"/>
          <p:nvPr/>
        </p:nvSpPr>
        <p:spPr>
          <a:xfrm>
            <a:off x="2286000" y="5791200"/>
            <a:ext cx="4419600" cy="400110"/>
          </a:xfrm>
          <a:prstGeom prst="rect">
            <a:avLst/>
          </a:prstGeom>
          <a:noFill/>
        </p:spPr>
        <p:txBody>
          <a:bodyPr wrap="square" rtlCol="0">
            <a:spAutoFit/>
          </a:bodyPr>
          <a:lstStyle/>
          <a:p>
            <a:r>
              <a:rPr lang="en-US" sz="1000" dirty="0" smtClean="0">
                <a:solidFill>
                  <a:srgbClr val="000000"/>
                </a:solidFill>
              </a:rPr>
              <a:t>PRE-AUDIT QUESTIONAIRE 115.31 (a)-1</a:t>
            </a:r>
          </a:p>
          <a:p>
            <a:r>
              <a:rPr lang="en-US" sz="1000" dirty="0" smtClean="0">
                <a:solidFill>
                  <a:srgbClr val="000000"/>
                </a:solidFill>
              </a:rPr>
              <a:t>3)</a:t>
            </a:r>
            <a:endParaRPr lang="en-US" sz="1000" dirty="0">
              <a:solidFill>
                <a:srgbClr val="000000"/>
              </a:solidFill>
            </a:endParaRPr>
          </a:p>
        </p:txBody>
      </p:sp>
    </p:spTree>
    <p:extLst>
      <p:ext uri="{BB962C8B-B14F-4D97-AF65-F5344CB8AC3E}">
        <p14:creationId xmlns:p14="http://schemas.microsoft.com/office/powerpoint/2010/main" val="3278198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Sexual Abuse in Confinement</a:t>
            </a:r>
            <a:endParaRPr lang="en-US" dirty="0"/>
          </a:p>
        </p:txBody>
      </p:sp>
      <p:sp>
        <p:nvSpPr>
          <p:cNvPr id="5" name="Content Placeholder 4"/>
          <p:cNvSpPr>
            <a:spLocks noGrp="1"/>
          </p:cNvSpPr>
          <p:nvPr>
            <p:ph idx="1"/>
          </p:nvPr>
        </p:nvSpPr>
        <p:spPr/>
        <p:txBody>
          <a:bodyPr/>
          <a:lstStyle/>
          <a:p>
            <a:r>
              <a:rPr lang="en-US" dirty="0" smtClean="0"/>
              <a:t>Can be perpetrated by a/an:</a:t>
            </a:r>
          </a:p>
          <a:p>
            <a:pPr lvl="1"/>
            <a:r>
              <a:rPr lang="en-US" dirty="0" smtClean="0"/>
              <a:t>Inmate</a:t>
            </a:r>
          </a:p>
          <a:p>
            <a:pPr lvl="1"/>
            <a:r>
              <a:rPr lang="en-US" dirty="0" smtClean="0"/>
              <a:t>Staff member</a:t>
            </a:r>
          </a:p>
          <a:p>
            <a:pPr lvl="1"/>
            <a:r>
              <a:rPr lang="en-US" dirty="0" smtClean="0"/>
              <a:t>Contractor</a:t>
            </a:r>
          </a:p>
          <a:p>
            <a:pPr lvl="1"/>
            <a:r>
              <a:rPr lang="en-US" dirty="0" smtClean="0"/>
              <a:t>Volunteer</a:t>
            </a:r>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25</a:t>
            </a:fld>
            <a:endParaRPr lang="en-US" altLang="en-US">
              <a:solidFill>
                <a:srgbClr val="0070C0">
                  <a:tint val="75000"/>
                </a:srgbClr>
              </a:solidFill>
            </a:endParaRPr>
          </a:p>
        </p:txBody>
      </p:sp>
    </p:spTree>
    <p:extLst>
      <p:ext uri="{BB962C8B-B14F-4D97-AF65-F5344CB8AC3E}">
        <p14:creationId xmlns:p14="http://schemas.microsoft.com/office/powerpoint/2010/main" val="2966417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400" dirty="0" smtClean="0">
                <a:solidFill>
                  <a:schemeClr val="tx2">
                    <a:lumMod val="50000"/>
                  </a:schemeClr>
                </a:solidFill>
                <a:effectLst/>
                <a:latin typeface="Times New Roman" panose="02020603050405020304" pitchFamily="18" charset="0"/>
                <a:cs typeface="Times New Roman" panose="02020603050405020304" pitchFamily="18" charset="0"/>
              </a:rPr>
              <a:t>Inmate Rights</a:t>
            </a:r>
            <a:endParaRPr lang="en-US" sz="24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18435" name="Content Placeholder 2"/>
          <p:cNvSpPr>
            <a:spLocks noGrp="1"/>
          </p:cNvSpPr>
          <p:nvPr>
            <p:ph idx="1"/>
          </p:nvPr>
        </p:nvSpPr>
        <p:spPr>
          <a:xfrm>
            <a:off x="457200" y="1600202"/>
            <a:ext cx="7924800" cy="4873625"/>
          </a:xfrm>
        </p:spPr>
        <p:txBody>
          <a:bodyPr>
            <a:normAutofit/>
          </a:bodyPr>
          <a:lstStyle/>
          <a:p>
            <a:pPr marL="274320" indent="-274320" fontAlgn="auto">
              <a:spcAft>
                <a:spcPts val="0"/>
              </a:spcAft>
              <a:buFont typeface="Wingdings 2"/>
              <a:buChar char=""/>
              <a:defRPr/>
            </a:pPr>
            <a:r>
              <a:rPr lang="en-US" altLang="en-US" sz="2000" dirty="0" smtClean="0">
                <a:solidFill>
                  <a:schemeClr val="bg2"/>
                </a:solidFill>
                <a:latin typeface="Times New Roman" panose="02020603050405020304" pitchFamily="18" charset="0"/>
                <a:cs typeface="Times New Roman" panose="02020603050405020304" pitchFamily="18" charset="0"/>
              </a:rPr>
              <a:t>Inmates have the right to be free from sexual abuse and sexual harassment</a:t>
            </a:r>
          </a:p>
          <a:p>
            <a:pPr marL="0" indent="0" fontAlgn="auto">
              <a:spcAft>
                <a:spcPts val="0"/>
              </a:spcAft>
              <a:buNone/>
              <a:defRPr/>
            </a:pPr>
            <a:endParaRPr lang="en-US" altLang="en-US" sz="8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altLang="en-US" sz="2000" dirty="0" smtClean="0">
                <a:solidFill>
                  <a:schemeClr val="bg2"/>
                </a:solidFill>
                <a:latin typeface="Times New Roman" panose="02020603050405020304" pitchFamily="18" charset="0"/>
                <a:cs typeface="Times New Roman" panose="02020603050405020304" pitchFamily="18" charset="0"/>
              </a:rPr>
              <a:t>For too long incidents of sexual abuse against incarcerated  persons have not been taken as seriously as sexual abuse outside prison walls.</a:t>
            </a:r>
          </a:p>
          <a:p>
            <a:pPr marL="0" indent="0" fontAlgn="auto">
              <a:spcAft>
                <a:spcPts val="0"/>
              </a:spcAft>
              <a:buNone/>
              <a:defRPr/>
            </a:pPr>
            <a:endParaRPr lang="en-US" altLang="en-US" sz="8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altLang="en-US" sz="2000" dirty="0" smtClean="0">
                <a:solidFill>
                  <a:schemeClr val="bg2"/>
                </a:solidFill>
                <a:latin typeface="Times New Roman" panose="02020603050405020304" pitchFamily="18" charset="0"/>
                <a:cs typeface="Times New Roman" panose="02020603050405020304" pitchFamily="18" charset="0"/>
              </a:rPr>
              <a:t>In popular culture, prison rape is often the subject of jokes; in public discourse, it has been at times dismissed by some as an inevitable or even deserved </a:t>
            </a:r>
            <a:r>
              <a:rPr lang="en-US" altLang="en-US" sz="2000" dirty="0">
                <a:solidFill>
                  <a:schemeClr val="bg2"/>
                </a:solidFill>
                <a:latin typeface="Times New Roman" panose="02020603050405020304" pitchFamily="18" charset="0"/>
                <a:cs typeface="Times New Roman" panose="02020603050405020304" pitchFamily="18" charset="0"/>
              </a:rPr>
              <a:t>c</a:t>
            </a:r>
            <a:r>
              <a:rPr lang="en-US" altLang="en-US" sz="2000" dirty="0" smtClean="0">
                <a:solidFill>
                  <a:schemeClr val="bg2"/>
                </a:solidFill>
                <a:latin typeface="Times New Roman" panose="02020603050405020304" pitchFamily="18" charset="0"/>
                <a:cs typeface="Times New Roman" panose="02020603050405020304" pitchFamily="18" charset="0"/>
              </a:rPr>
              <a:t>onsequence of criminality.</a:t>
            </a:r>
          </a:p>
          <a:p>
            <a:pPr marL="0" indent="0" fontAlgn="auto">
              <a:spcAft>
                <a:spcPts val="0"/>
              </a:spcAft>
              <a:buFont typeface="Wingdings" pitchFamily="2" charset="2"/>
              <a:buNone/>
              <a:defRPr/>
            </a:pPr>
            <a:endParaRPr lang="en-US" altLang="en-US" sz="8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altLang="en-US" sz="2000" dirty="0" smtClean="0">
                <a:solidFill>
                  <a:schemeClr val="bg2"/>
                </a:solidFill>
                <a:latin typeface="Times New Roman" panose="02020603050405020304" pitchFamily="18" charset="0"/>
                <a:cs typeface="Times New Roman" panose="02020603050405020304" pitchFamily="18" charset="0"/>
              </a:rPr>
              <a:t>Sexual abuse is never a laughing matter, nor is it punishment for a crime.  Rather, it is a crime.</a:t>
            </a:r>
          </a:p>
          <a:p>
            <a:pPr marL="0" indent="0" fontAlgn="auto">
              <a:spcAft>
                <a:spcPts val="0"/>
              </a:spcAft>
              <a:buFont typeface="Wingdings" pitchFamily="2" charset="2"/>
              <a:buNone/>
              <a:defRPr/>
            </a:pPr>
            <a:endParaRPr lang="en-US" altLang="en-US" sz="8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altLang="en-US" sz="2000" dirty="0" smtClean="0">
                <a:solidFill>
                  <a:schemeClr val="bg2"/>
                </a:solidFill>
                <a:latin typeface="Times New Roman" panose="02020603050405020304" pitchFamily="18" charset="0"/>
                <a:cs typeface="Times New Roman" panose="02020603050405020304" pitchFamily="18" charset="0"/>
              </a:rPr>
              <a:t>It is no more tolerable when its victims have committed crimes of their own.</a:t>
            </a:r>
          </a:p>
          <a:p>
            <a:pPr marL="0" indent="0" fontAlgn="auto">
              <a:spcAft>
                <a:spcPts val="0"/>
              </a:spcAft>
              <a:buNone/>
              <a:defRPr/>
            </a:pPr>
            <a:endParaRPr lang="en-US" altLang="en-US" sz="2000" dirty="0" smtClean="0">
              <a:solidFill>
                <a:schemeClr val="bg2"/>
              </a:solidFill>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26</a:t>
            </a:fld>
            <a:endParaRPr lang="en-US" altLang="en-US">
              <a:solidFill>
                <a:srgbClr val="0070C0">
                  <a:tint val="75000"/>
                </a:srgbClr>
              </a:solidFill>
            </a:endParaRPr>
          </a:p>
        </p:txBody>
      </p:sp>
    </p:spTree>
    <p:extLst>
      <p:ext uri="{BB962C8B-B14F-4D97-AF65-F5344CB8AC3E}">
        <p14:creationId xmlns:p14="http://schemas.microsoft.com/office/powerpoint/2010/main" val="1127984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Sexual Abuse – Inability to Consent</a:t>
            </a:r>
            <a:endParaRPr lang="en-US" sz="3600" dirty="0"/>
          </a:p>
        </p:txBody>
      </p:sp>
      <p:sp>
        <p:nvSpPr>
          <p:cNvPr id="3" name="Content Placeholder 2"/>
          <p:cNvSpPr>
            <a:spLocks noGrp="1"/>
          </p:cNvSpPr>
          <p:nvPr>
            <p:ph idx="1"/>
          </p:nvPr>
        </p:nvSpPr>
        <p:spPr/>
        <p:txBody>
          <a:bodyPr>
            <a:normAutofit lnSpcReduction="10000"/>
          </a:bodyPr>
          <a:lstStyle/>
          <a:p>
            <a:r>
              <a:rPr lang="en-US" dirty="0" smtClean="0">
                <a:solidFill>
                  <a:schemeClr val="accent5"/>
                </a:solidFill>
                <a:latin typeface="Times New Roman" panose="02020603050405020304" pitchFamily="18" charset="0"/>
                <a:cs typeface="Times New Roman" panose="02020603050405020304" pitchFamily="18" charset="0"/>
              </a:rPr>
              <a:t>By law inmates cannot consent while in a confinement setting to staff, volunteers, or contractors</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i="1" u="sng" dirty="0" smtClean="0">
                <a:solidFill>
                  <a:schemeClr val="accent5"/>
                </a:solidFill>
                <a:latin typeface="Times New Roman" panose="02020603050405020304" pitchFamily="18" charset="0"/>
                <a:cs typeface="Times New Roman" panose="02020603050405020304" pitchFamily="18" charset="0"/>
              </a:rPr>
              <a:t>ALL</a:t>
            </a:r>
            <a:r>
              <a:rPr lang="en-US" dirty="0" smtClean="0">
                <a:solidFill>
                  <a:schemeClr val="accent5"/>
                </a:solidFill>
                <a:latin typeface="Times New Roman" panose="02020603050405020304" pitchFamily="18" charset="0"/>
                <a:cs typeface="Times New Roman" panose="02020603050405020304" pitchFamily="18" charset="0"/>
              </a:rPr>
              <a:t> romantic relationship and/or sexual acts between staff and inmates is considered a violation of PREA and zero-tolerance policy and is sexual abuse.</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This is a violation because of imbalance of power that exists in confinement settings</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27</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381000" y="6324600"/>
            <a:ext cx="7467600" cy="365125"/>
          </a:xfrm>
        </p:spPr>
        <p:txBody>
          <a:bodyPr/>
          <a:lstStyle/>
          <a:p>
            <a:pPr>
              <a:defRPr/>
            </a:pPr>
            <a:r>
              <a:rPr lang="en-US" altLang="en-US" sz="1000" dirty="0" smtClean="0">
                <a:solidFill>
                  <a:srgbClr val="0070C0">
                    <a:tint val="75000"/>
                  </a:srgbClr>
                </a:solidFill>
                <a:latin typeface="Times New Roman" panose="02020603050405020304" pitchFamily="18" charset="0"/>
                <a:cs typeface="Times New Roman" panose="02020603050405020304" pitchFamily="18" charset="0"/>
              </a:rPr>
              <a:t>United State Department of Justice, PREA Final Rule, 2012; http://ojp.gov/programs/pdfs/prea_final_rule.pdf </a:t>
            </a:r>
            <a:endParaRPr lang="en-US" altLang="en-US" sz="1000" dirty="0">
              <a:solidFill>
                <a:srgbClr val="0070C0">
                  <a:tint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65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800" dirty="0" smtClean="0">
                <a:solidFill>
                  <a:schemeClr val="tx2">
                    <a:lumMod val="50000"/>
                  </a:schemeClr>
                </a:solidFill>
                <a:effectLst/>
                <a:latin typeface="Andalus" panose="02020603050405020304" pitchFamily="18" charset="-78"/>
                <a:cs typeface="Andalus" panose="02020603050405020304" pitchFamily="18" charset="-78"/>
              </a:rPr>
              <a:t>Sexual abuse of an inmate</a:t>
            </a:r>
            <a:r>
              <a:rPr lang="en-US" dirty="0" smtClean="0">
                <a:latin typeface="Andalus" panose="02020603050405020304" pitchFamily="18" charset="-78"/>
                <a:cs typeface="Andalus" panose="02020603050405020304" pitchFamily="18" charset="-78"/>
              </a:rPr>
              <a:t/>
            </a:r>
            <a:br>
              <a:rPr lang="en-US" dirty="0" smtClean="0">
                <a:latin typeface="Andalus" panose="02020603050405020304" pitchFamily="18" charset="-78"/>
                <a:cs typeface="Andalus" panose="02020603050405020304" pitchFamily="18" charset="-78"/>
              </a:rPr>
            </a:br>
            <a:r>
              <a:rPr lang="en-US" sz="3200" dirty="0">
                <a:solidFill>
                  <a:schemeClr val="bg2">
                    <a:lumMod val="50000"/>
                  </a:schemeClr>
                </a:solidFill>
                <a:effectLst/>
                <a:latin typeface="Times New Roman" panose="02020603050405020304" pitchFamily="18" charset="0"/>
                <a:cs typeface="Times New Roman" panose="02020603050405020304" pitchFamily="18" charset="0"/>
              </a:rPr>
              <a:t>by another inmate</a:t>
            </a:r>
            <a:endParaRPr lang="en-US" sz="3200" dirty="0">
              <a:effectLst/>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0" indent="0" fontAlgn="auto">
              <a:spcAft>
                <a:spcPts val="0"/>
              </a:spcAft>
              <a:buNone/>
              <a:defRPr/>
            </a:pPr>
            <a:endParaRPr lang="en-US" sz="1200" dirty="0" smtClean="0">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sz="2000" b="1" u="sng" dirty="0" smtClean="0">
                <a:solidFill>
                  <a:schemeClr val="tx2">
                    <a:lumMod val="50000"/>
                  </a:schemeClr>
                </a:solidFill>
                <a:latin typeface="Times New Roman" panose="02020603050405020304" pitchFamily="18" charset="0"/>
                <a:cs typeface="Times New Roman" panose="02020603050405020304" pitchFamily="18" charset="0"/>
              </a:rPr>
              <a:t>Sexual abuse of an inmate</a:t>
            </a:r>
            <a:r>
              <a:rPr lang="en-US" sz="2000" dirty="0" smtClean="0">
                <a:latin typeface="Times New Roman" panose="02020603050405020304" pitchFamily="18" charset="0"/>
                <a:cs typeface="Times New Roman" panose="02020603050405020304" pitchFamily="18" charset="0"/>
              </a:rPr>
              <a:t>, </a:t>
            </a:r>
            <a:r>
              <a:rPr lang="en-US" sz="2000" dirty="0" smtClean="0">
                <a:solidFill>
                  <a:schemeClr val="bg2"/>
                </a:solidFill>
                <a:latin typeface="Times New Roman" panose="02020603050405020304" pitchFamily="18" charset="0"/>
                <a:cs typeface="Times New Roman" panose="02020603050405020304" pitchFamily="18" charset="0"/>
              </a:rPr>
              <a:t>detainee, or resident </a:t>
            </a:r>
            <a:r>
              <a:rPr lang="en-US" sz="2000" b="1" u="sng" dirty="0" smtClean="0">
                <a:solidFill>
                  <a:schemeClr val="tx2">
                    <a:lumMod val="50000"/>
                  </a:schemeClr>
                </a:solidFill>
                <a:latin typeface="Times New Roman" panose="02020603050405020304" pitchFamily="18" charset="0"/>
                <a:cs typeface="Times New Roman" panose="02020603050405020304" pitchFamily="18" charset="0"/>
              </a:rPr>
              <a:t>by another inmate</a:t>
            </a:r>
            <a:r>
              <a:rPr lang="en-US" sz="2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2000" dirty="0" smtClean="0">
                <a:solidFill>
                  <a:schemeClr val="bg2"/>
                </a:solidFill>
                <a:latin typeface="Times New Roman" panose="02020603050405020304" pitchFamily="18" charset="0"/>
                <a:cs typeface="Times New Roman" panose="02020603050405020304" pitchFamily="18" charset="0"/>
              </a:rPr>
              <a:t>detainee, or resident</a:t>
            </a:r>
            <a:r>
              <a:rPr lang="en-US" sz="2000" i="1" dirty="0" smtClean="0">
                <a:solidFill>
                  <a:schemeClr val="bg2"/>
                </a:solidFill>
                <a:latin typeface="Times New Roman" panose="02020603050405020304" pitchFamily="18" charset="0"/>
                <a:cs typeface="Times New Roman" panose="02020603050405020304" pitchFamily="18" charset="0"/>
              </a:rPr>
              <a:t> </a:t>
            </a:r>
            <a:r>
              <a:rPr lang="en-US" sz="2000" dirty="0" smtClean="0">
                <a:solidFill>
                  <a:schemeClr val="bg2"/>
                </a:solidFill>
                <a:latin typeface="Times New Roman" panose="02020603050405020304" pitchFamily="18" charset="0"/>
                <a:cs typeface="Times New Roman" panose="02020603050405020304" pitchFamily="18" charset="0"/>
              </a:rPr>
              <a:t>includes any of the following acts, </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if the victim does not consent, is coerced into such act by overt or implied threats of violence, or is unable to consent or refuse: </a:t>
            </a:r>
          </a:p>
          <a:p>
            <a:pPr marL="0" indent="0" fontAlgn="auto">
              <a:spcAft>
                <a:spcPts val="0"/>
              </a:spcAft>
              <a:buFont typeface="Wingdings" pitchFamily="2" charset="2"/>
              <a:buNone/>
              <a:defRPr/>
            </a:pPr>
            <a:endParaRPr lang="en-US" sz="800" dirty="0" smtClean="0">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sz="2000" dirty="0" smtClean="0">
                <a:solidFill>
                  <a:schemeClr val="bg2"/>
                </a:solidFill>
                <a:latin typeface="Times New Roman" panose="02020603050405020304" pitchFamily="18" charset="0"/>
                <a:cs typeface="Times New Roman" panose="02020603050405020304" pitchFamily="18" charset="0"/>
              </a:rPr>
              <a:t>Contact between the penis and the vulva or the penis and the anus, including penetration, however slight;  contact between the mouth and the penis, vulva, or anus; penetration of the anal or genital opening of another person, however slight, by a hand, finger, object, or other instrument; and any other intentional touching, either directly or through the clothing, of the genitalia, anus, groin, breast, inner thigh, or the buttocks of another person, </a:t>
            </a:r>
            <a:r>
              <a:rPr lang="en-US" sz="2000" b="1" dirty="0" smtClean="0">
                <a:solidFill>
                  <a:schemeClr val="tx2">
                    <a:lumMod val="50000"/>
                  </a:schemeClr>
                </a:solidFill>
                <a:latin typeface="Times New Roman" panose="02020603050405020304" pitchFamily="18" charset="0"/>
                <a:cs typeface="Times New Roman" panose="02020603050405020304" pitchFamily="18" charset="0"/>
              </a:rPr>
              <a:t>excluding contact incidental to a physical altercation. </a:t>
            </a:r>
          </a:p>
          <a:p>
            <a:pPr marL="0" indent="0" fontAlgn="auto">
              <a:spcAft>
                <a:spcPts val="0"/>
              </a:spcAft>
              <a:buFont typeface="Wingdings" pitchFamily="2" charset="2"/>
              <a:buNone/>
              <a:defRPr/>
            </a:pPr>
            <a:endParaRPr lang="en-US" sz="1800" b="1" dirty="0" smtClean="0">
              <a:latin typeface="Arabic Typesetting" panose="03020402040406030203" pitchFamily="66" charset="-7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28</a:t>
            </a:fld>
            <a:endParaRPr lang="en-US" altLang="en-US">
              <a:solidFill>
                <a:srgbClr val="0070C0">
                  <a:tint val="75000"/>
                </a:srgbClr>
              </a:solidFill>
            </a:endParaRPr>
          </a:p>
        </p:txBody>
      </p:sp>
    </p:spTree>
    <p:extLst>
      <p:ext uri="{BB962C8B-B14F-4D97-AF65-F5344CB8AC3E}">
        <p14:creationId xmlns:p14="http://schemas.microsoft.com/office/powerpoint/2010/main" val="2941182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3600" dirty="0">
                <a:solidFill>
                  <a:schemeClr val="tx2">
                    <a:lumMod val="50000"/>
                  </a:schemeClr>
                </a:solidFill>
                <a:effectLst/>
                <a:latin typeface="Times New Roman" panose="02020603050405020304" pitchFamily="18" charset="0"/>
                <a:cs typeface="Times New Roman" panose="02020603050405020304" pitchFamily="18" charset="0"/>
              </a:rPr>
              <a:t>Sexual abuse of an </a:t>
            </a:r>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inmate</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solidFill>
                  <a:schemeClr val="bg2"/>
                </a:solidFill>
                <a:effectLst/>
                <a:latin typeface="Times New Roman" panose="02020603050405020304" pitchFamily="18" charset="0"/>
                <a:cs typeface="Times New Roman" panose="02020603050405020304" pitchFamily="18" charset="0"/>
              </a:rPr>
              <a:t>by a staff member, contractor, or volunteer</a:t>
            </a:r>
          </a:p>
        </p:txBody>
      </p:sp>
      <p:sp>
        <p:nvSpPr>
          <p:cNvPr id="4" name="Content Placeholder 3"/>
          <p:cNvSpPr>
            <a:spLocks noGrp="1"/>
          </p:cNvSpPr>
          <p:nvPr>
            <p:ph idx="1"/>
          </p:nvPr>
        </p:nvSpPr>
        <p:spPr/>
        <p:txBody>
          <a:bodyPr>
            <a:normAutofit fontScale="85000" lnSpcReduction="20000"/>
          </a:bodyPr>
          <a:lstStyle/>
          <a:p>
            <a:pPr marL="274320" indent="-274320" fontAlgn="auto">
              <a:spcAft>
                <a:spcPts val="0"/>
              </a:spcAft>
              <a:buFont typeface="Wingdings 2"/>
              <a:buChar char=""/>
              <a:defRPr/>
            </a:pPr>
            <a:endParaRPr lang="en-US" dirty="0" smtClean="0">
              <a:latin typeface="Arabic Typesetting" panose="03020402040406030203" pitchFamily="66" charset="-78"/>
              <a:cs typeface="Arabic Typesetting" panose="03020402040406030203" pitchFamily="66" charset="-78"/>
            </a:endParaRPr>
          </a:p>
          <a:p>
            <a:pPr marL="274320" indent="-274320" fontAlgn="auto">
              <a:spcAft>
                <a:spcPts val="0"/>
              </a:spcAft>
              <a:buFont typeface="Wingdings 2"/>
              <a:buChar char=""/>
              <a:defRPr/>
            </a:pPr>
            <a:r>
              <a:rPr lang="en-US" dirty="0" smtClean="0">
                <a:solidFill>
                  <a:schemeClr val="bg2"/>
                </a:solidFill>
                <a:latin typeface="Times New Roman" panose="02020603050405020304" pitchFamily="18" charset="0"/>
                <a:cs typeface="Times New Roman" panose="02020603050405020304" pitchFamily="18" charset="0"/>
              </a:rPr>
              <a:t>Sexual </a:t>
            </a:r>
            <a:r>
              <a:rPr lang="en-US" dirty="0">
                <a:solidFill>
                  <a:schemeClr val="bg2"/>
                </a:solidFill>
                <a:latin typeface="Times New Roman" panose="02020603050405020304" pitchFamily="18" charset="0"/>
                <a:cs typeface="Times New Roman" panose="02020603050405020304" pitchFamily="18" charset="0"/>
              </a:rPr>
              <a:t>abuse </a:t>
            </a:r>
            <a:r>
              <a:rPr lang="en-US" b="1" u="sng" dirty="0">
                <a:solidFill>
                  <a:schemeClr val="tx2">
                    <a:lumMod val="50000"/>
                  </a:schemeClr>
                </a:solidFill>
                <a:latin typeface="Times New Roman" panose="02020603050405020304" pitchFamily="18" charset="0"/>
                <a:cs typeface="Times New Roman" panose="02020603050405020304" pitchFamily="18" charset="0"/>
              </a:rPr>
              <a:t>of an inmate</a:t>
            </a:r>
            <a:r>
              <a:rPr lang="en-US" dirty="0">
                <a:latin typeface="Times New Roman" panose="02020603050405020304" pitchFamily="18" charset="0"/>
                <a:cs typeface="Times New Roman" panose="02020603050405020304" pitchFamily="18" charset="0"/>
              </a:rPr>
              <a:t>, </a:t>
            </a:r>
            <a:r>
              <a:rPr lang="en-US" dirty="0">
                <a:solidFill>
                  <a:schemeClr val="bg2"/>
                </a:solidFill>
                <a:latin typeface="Times New Roman" panose="02020603050405020304" pitchFamily="18" charset="0"/>
                <a:cs typeface="Times New Roman" panose="02020603050405020304" pitchFamily="18" charset="0"/>
              </a:rPr>
              <a:t>detainee, or resident</a:t>
            </a:r>
            <a:r>
              <a:rPr lang="en-US" dirty="0">
                <a:latin typeface="Times New Roman" panose="02020603050405020304" pitchFamily="18" charset="0"/>
                <a:cs typeface="Times New Roman" panose="02020603050405020304" pitchFamily="18" charset="0"/>
              </a:rPr>
              <a:t> </a:t>
            </a:r>
            <a:r>
              <a:rPr lang="en-US" sz="2800" u="sng" dirty="0">
                <a:solidFill>
                  <a:schemeClr val="tx2">
                    <a:lumMod val="50000"/>
                  </a:schemeClr>
                </a:solidFill>
                <a:latin typeface="Times New Roman" panose="02020603050405020304" pitchFamily="18" charset="0"/>
                <a:cs typeface="Times New Roman" panose="02020603050405020304" pitchFamily="18" charset="0"/>
              </a:rPr>
              <a:t>by a staff member, contractor, or volunteer</a:t>
            </a:r>
            <a:r>
              <a:rPr lang="en-US" i="1" dirty="0">
                <a:latin typeface="Times New Roman" panose="02020603050405020304" pitchFamily="18" charset="0"/>
                <a:cs typeface="Times New Roman" panose="02020603050405020304" pitchFamily="18" charset="0"/>
              </a:rPr>
              <a:t> </a:t>
            </a:r>
            <a:r>
              <a:rPr lang="en-US" dirty="0">
                <a:solidFill>
                  <a:schemeClr val="bg2"/>
                </a:solidFill>
                <a:latin typeface="Times New Roman" panose="02020603050405020304" pitchFamily="18" charset="0"/>
                <a:cs typeface="Times New Roman" panose="02020603050405020304" pitchFamily="18" charset="0"/>
              </a:rPr>
              <a:t>includes any of the following acts, with or without consent of the inmate, detainee, or resident: </a:t>
            </a:r>
            <a:endParaRPr lang="en-US" dirty="0" smtClean="0">
              <a:solidFill>
                <a:schemeClr val="bg2"/>
              </a:solidFill>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endParaRPr lang="en-US" dirty="0">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dirty="0">
                <a:solidFill>
                  <a:schemeClr val="bg2"/>
                </a:solidFill>
                <a:latin typeface="Times New Roman" panose="02020603050405020304" pitchFamily="18" charset="0"/>
                <a:cs typeface="Times New Roman" panose="02020603050405020304" pitchFamily="18" charset="0"/>
              </a:rPr>
              <a:t>Contact between the penis and the vulva or the penis and the anus, including penetration, however slight;  contact between the mouth and the penis, vulva, or anus; contact between the mouth and any body part where the staff member, contractor, or volunteer has the intent to abuse, arouse, or gratify sexual desire; </a:t>
            </a:r>
          </a:p>
          <a:p>
            <a:pPr marL="0" indent="0" fontAlgn="auto">
              <a:spcAft>
                <a:spcPts val="0"/>
              </a:spcAft>
              <a:buFont typeface="Wingdings" pitchFamily="2" charset="2"/>
              <a:buNone/>
              <a:defRPr/>
            </a:pPr>
            <a:endParaRPr lang="en-US" dirty="0"/>
          </a:p>
        </p:txBody>
      </p:sp>
      <p:sp>
        <p:nvSpPr>
          <p:cNvPr id="3" name="Slide Number Placeholder 2"/>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29</a:t>
            </a:fld>
            <a:endParaRPr lang="en-US" altLang="en-US">
              <a:solidFill>
                <a:srgbClr val="0070C0">
                  <a:tint val="75000"/>
                </a:srgbClr>
              </a:solidFill>
            </a:endParaRPr>
          </a:p>
        </p:txBody>
      </p:sp>
    </p:spTree>
    <p:extLst>
      <p:ext uri="{BB962C8B-B14F-4D97-AF65-F5344CB8AC3E}">
        <p14:creationId xmlns:p14="http://schemas.microsoft.com/office/powerpoint/2010/main" val="21785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lstStyle/>
          <a:p>
            <a:r>
              <a:rPr lang="en-US" dirty="0" smtClean="0">
                <a:solidFill>
                  <a:schemeClr val="tx2">
                    <a:lumMod val="50000"/>
                  </a:schemeClr>
                </a:solidFill>
              </a:rPr>
              <a:t>Disclaimer</a:t>
            </a:r>
            <a:endParaRPr lang="en-US" dirty="0">
              <a:solidFill>
                <a:schemeClr val="tx2">
                  <a:lumMod val="50000"/>
                </a:schemeClr>
              </a:solidFill>
            </a:endParaRPr>
          </a:p>
        </p:txBody>
      </p:sp>
      <p:sp>
        <p:nvSpPr>
          <p:cNvPr id="3" name="Content Placeholder 2"/>
          <p:cNvSpPr>
            <a:spLocks noGrp="1"/>
          </p:cNvSpPr>
          <p:nvPr>
            <p:ph idx="1"/>
          </p:nvPr>
        </p:nvSpPr>
        <p:spPr/>
        <p:txBody>
          <a:bodyPr>
            <a:normAutofit/>
          </a:bodyPr>
          <a:lstStyle/>
          <a:p>
            <a:pPr marL="0" indent="0">
              <a:buNone/>
            </a:pPr>
            <a:endParaRPr lang="en-US" sz="2400" dirty="0" smtClean="0">
              <a:solidFill>
                <a:schemeClr val="bg2"/>
              </a:solidFill>
            </a:endParaRPr>
          </a:p>
          <a:p>
            <a:pPr marL="0" indent="0" algn="ctr">
              <a:buNone/>
            </a:pPr>
            <a:r>
              <a:rPr lang="en-US" sz="2400" dirty="0" smtClean="0">
                <a:solidFill>
                  <a:schemeClr val="bg2"/>
                </a:solidFill>
              </a:rPr>
              <a:t>We ask all students to be respectful during this instruction.</a:t>
            </a:r>
          </a:p>
          <a:p>
            <a:pPr marL="0" indent="0" algn="ctr">
              <a:buNone/>
            </a:pPr>
            <a:endParaRPr lang="en-US" sz="800" dirty="0">
              <a:solidFill>
                <a:schemeClr val="bg2"/>
              </a:solidFill>
            </a:endParaRPr>
          </a:p>
          <a:p>
            <a:pPr marL="0" indent="0" algn="ctr">
              <a:buNone/>
            </a:pPr>
            <a:r>
              <a:rPr lang="en-US" sz="2400" dirty="0" smtClean="0">
                <a:solidFill>
                  <a:schemeClr val="bg2"/>
                </a:solidFill>
              </a:rPr>
              <a:t>Other students in this class may have been or have known someone who is a survivor of sexual assault.</a:t>
            </a:r>
          </a:p>
          <a:p>
            <a:pPr marL="0" indent="0" algn="ctr">
              <a:buNone/>
            </a:pPr>
            <a:endParaRPr lang="en-US" sz="2400" dirty="0" smtClean="0">
              <a:solidFill>
                <a:schemeClr val="bg2"/>
              </a:solidFill>
            </a:endParaRPr>
          </a:p>
          <a:p>
            <a:pPr marL="0" indent="0" algn="ctr">
              <a:buNone/>
            </a:pPr>
            <a:endParaRPr lang="en-US" sz="2400" dirty="0">
              <a:solidFill>
                <a:schemeClr val="bg2"/>
              </a:solidFill>
            </a:endParaRPr>
          </a:p>
          <a:p>
            <a:pPr marL="0" indent="0" algn="ctr">
              <a:buNone/>
            </a:pPr>
            <a:r>
              <a:rPr lang="en-US" sz="2400" dirty="0" smtClean="0">
                <a:solidFill>
                  <a:schemeClr val="bg2"/>
                </a:solidFill>
              </a:rPr>
              <a:t>Be professional and respectful</a:t>
            </a:r>
          </a:p>
          <a:p>
            <a:pPr marL="0" indent="0">
              <a:buNone/>
            </a:pPr>
            <a:endParaRPr lang="en-US" sz="2400" dirty="0">
              <a:solidFill>
                <a:schemeClr val="bg2"/>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3</a:t>
            </a:fld>
            <a:endParaRPr lang="en-US" altLang="en-US"/>
          </a:p>
        </p:txBody>
      </p:sp>
    </p:spTree>
    <p:extLst>
      <p:ext uri="{BB962C8B-B14F-4D97-AF65-F5344CB8AC3E}">
        <p14:creationId xmlns:p14="http://schemas.microsoft.com/office/powerpoint/2010/main" val="2112394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800" dirty="0">
                <a:solidFill>
                  <a:schemeClr val="tx2">
                    <a:lumMod val="50000"/>
                  </a:schemeClr>
                </a:solidFill>
                <a:effectLst/>
                <a:latin typeface="Times New Roman" panose="02020603050405020304" pitchFamily="18" charset="0"/>
                <a:cs typeface="Times New Roman" panose="02020603050405020304" pitchFamily="18" charset="0"/>
              </a:rPr>
              <a:t>Sexual abuse of an inmate</a:t>
            </a:r>
            <a:r>
              <a:rPr lang="en-US" sz="2000" dirty="0">
                <a:effectLst/>
                <a:latin typeface="Times New Roman" panose="02020603050405020304" pitchFamily="18" charset="0"/>
                <a:cs typeface="Times New Roman" panose="02020603050405020304" pitchFamily="18" charset="0"/>
              </a:rPr>
              <a:t/>
            </a:r>
            <a:br>
              <a:rPr lang="en-US" sz="2000" dirty="0">
                <a:effectLst/>
                <a:latin typeface="Times New Roman" panose="02020603050405020304" pitchFamily="18" charset="0"/>
                <a:cs typeface="Times New Roman" panose="02020603050405020304" pitchFamily="18" charset="0"/>
              </a:rPr>
            </a:br>
            <a:r>
              <a:rPr lang="en-US" sz="2000" dirty="0">
                <a:solidFill>
                  <a:schemeClr val="tx2">
                    <a:lumMod val="50000"/>
                  </a:schemeClr>
                </a:solidFill>
                <a:effectLst/>
                <a:latin typeface="Times New Roman" panose="02020603050405020304" pitchFamily="18" charset="0"/>
                <a:cs typeface="Times New Roman" panose="02020603050405020304" pitchFamily="18" charset="0"/>
              </a:rPr>
              <a:t>by a staff member, contractor, or volunteer, Cont</a:t>
            </a:r>
            <a:r>
              <a:rPr lang="en-US" sz="2000" b="1"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16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Font typeface="Wingdings 2"/>
              <a:buChar char=""/>
              <a:defRPr/>
            </a:pPr>
            <a:r>
              <a:rPr lang="en-US" sz="2800" dirty="0" smtClean="0">
                <a:solidFill>
                  <a:schemeClr val="bg2"/>
                </a:solidFill>
                <a:latin typeface="Times New Roman" panose="02020603050405020304" pitchFamily="18" charset="0"/>
                <a:cs typeface="Times New Roman" panose="02020603050405020304" pitchFamily="18" charset="0"/>
              </a:rPr>
              <a:t>Penetration of the anal or genital opening, however slight, by a hand, finger, object, or other instrument, that is unrelated to official duties or where the staff member, contractor, or volunteer has the intent to abuse, arouse, or gratify sexual desire; </a:t>
            </a:r>
          </a:p>
          <a:p>
            <a:pPr marL="0" indent="0" fontAlgn="auto">
              <a:spcAft>
                <a:spcPts val="0"/>
              </a:spcAft>
              <a:buFont typeface="Wingdings" pitchFamily="2" charset="2"/>
              <a:buNone/>
              <a:defRPr/>
            </a:pPr>
            <a:endParaRPr lang="en-US" sz="9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sz="2800" dirty="0">
                <a:solidFill>
                  <a:schemeClr val="bg2"/>
                </a:solidFill>
                <a:latin typeface="Times New Roman" panose="02020603050405020304" pitchFamily="18" charset="0"/>
                <a:cs typeface="Times New Roman" panose="02020603050405020304" pitchFamily="18" charset="0"/>
              </a:rPr>
              <a:t>Any other intentional contact, either directly or through the clothing, of or with the genitalia, anus, groin, breast, inner thigh, or the buttocks, that is unrelated to official duties or where the staff member, contractor, or volunteer has the intent to abuse, arouse, or gratify sexual desire; </a:t>
            </a:r>
          </a:p>
          <a:p>
            <a:pPr marL="0" indent="0" fontAlgn="auto">
              <a:spcAft>
                <a:spcPts val="0"/>
              </a:spcAft>
              <a:buFont typeface="Wingdings" pitchFamily="2" charset="2"/>
              <a:buNone/>
              <a:defRPr/>
            </a:pPr>
            <a:endParaRPr lang="en-US" sz="2000" dirty="0">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endParaRPr lang="en-US" dirty="0" smtClean="0">
              <a:latin typeface="Arabic Typesetting" panose="03020402040406030203" pitchFamily="66" charset="-78"/>
              <a:cs typeface="Arabic Typesetting" panose="03020402040406030203" pitchFamily="66" charset="-78"/>
            </a:endParaRPr>
          </a:p>
          <a:p>
            <a:pPr marL="0" indent="0" fontAlgn="auto">
              <a:spcAft>
                <a:spcPts val="0"/>
              </a:spcAft>
              <a:buFont typeface="Wingdings" pitchFamily="2" charset="2"/>
              <a:buNone/>
              <a:defRPr/>
            </a:pPr>
            <a:r>
              <a:rPr lang="en-US" sz="1600" b="1" dirty="0" smtClean="0">
                <a:latin typeface="Arabic Typesetting" panose="03020402040406030203" pitchFamily="66" charset="-78"/>
                <a:cs typeface="Arabic Typesetting" panose="03020402040406030203" pitchFamily="66" charset="-78"/>
              </a:rPr>
              <a:t>Staff definitions continued to next slide.</a:t>
            </a:r>
            <a:endParaRPr lang="en-US" sz="1600" b="1" dirty="0">
              <a:latin typeface="Arabic Typesetting" panose="03020402040406030203" pitchFamily="66" charset="-78"/>
              <a:cs typeface="Arabic Typesetting" panose="03020402040406030203" pitchFamily="66" charset="-78"/>
            </a:endParaRPr>
          </a:p>
          <a:p>
            <a:pPr marL="0" indent="0" fontAlgn="auto">
              <a:spcAft>
                <a:spcPts val="0"/>
              </a:spcAft>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30</a:t>
            </a:fld>
            <a:endParaRPr lang="en-US" altLang="en-US">
              <a:solidFill>
                <a:srgbClr val="0070C0">
                  <a:tint val="75000"/>
                </a:srgbClr>
              </a:solidFill>
            </a:endParaRPr>
          </a:p>
        </p:txBody>
      </p:sp>
    </p:spTree>
    <p:extLst>
      <p:ext uri="{BB962C8B-B14F-4D97-AF65-F5344CB8AC3E}">
        <p14:creationId xmlns:p14="http://schemas.microsoft.com/office/powerpoint/2010/main" val="2702436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fontAlgn="auto">
              <a:spcAft>
                <a:spcPts val="0"/>
              </a:spcAft>
              <a:defRPr/>
            </a:pPr>
            <a:r>
              <a:rPr lang="en-US" sz="3200" dirty="0">
                <a:solidFill>
                  <a:schemeClr val="tx2">
                    <a:lumMod val="50000"/>
                  </a:schemeClr>
                </a:solidFill>
                <a:effectLst/>
                <a:latin typeface="Times New Roman" panose="02020603050405020304" pitchFamily="18" charset="0"/>
                <a:cs typeface="Times New Roman" panose="02020603050405020304" pitchFamily="18" charset="0"/>
              </a:rPr>
              <a:t>Sexual abuse of an inmate</a:t>
            </a:r>
            <a:r>
              <a:rPr lang="en-US" sz="2400" dirty="0">
                <a:effectLst/>
                <a:latin typeface="Times New Roman" panose="02020603050405020304" pitchFamily="18" charset="0"/>
                <a:cs typeface="Times New Roman" panose="02020603050405020304" pitchFamily="18" charset="0"/>
              </a:rPr>
              <a:t/>
            </a:r>
            <a:br>
              <a:rPr lang="en-US" sz="2400" dirty="0">
                <a:effectLst/>
                <a:latin typeface="Times New Roman" panose="02020603050405020304" pitchFamily="18" charset="0"/>
                <a:cs typeface="Times New Roman" panose="02020603050405020304" pitchFamily="18" charset="0"/>
              </a:rPr>
            </a:br>
            <a:r>
              <a:rPr lang="en-US" sz="2400" dirty="0">
                <a:solidFill>
                  <a:schemeClr val="tx2">
                    <a:lumMod val="50000"/>
                  </a:schemeClr>
                </a:solidFill>
                <a:effectLst/>
                <a:latin typeface="Times New Roman" panose="02020603050405020304" pitchFamily="18" charset="0"/>
                <a:cs typeface="Times New Roman" panose="02020603050405020304" pitchFamily="18" charset="0"/>
              </a:rPr>
              <a:t>by a staff member, contractor, or volunteer, Cont</a:t>
            </a:r>
            <a:r>
              <a:rPr lang="en-US" sz="2400" b="1"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4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828800"/>
            <a:ext cx="7924800" cy="4572000"/>
          </a:xfrm>
        </p:spPr>
        <p:txBody>
          <a:bodyPr>
            <a:normAutofit/>
          </a:bodyPr>
          <a:lstStyle/>
          <a:p>
            <a:pPr marL="0" indent="0" fontAlgn="auto">
              <a:spcAft>
                <a:spcPts val="0"/>
              </a:spcAft>
              <a:buFont typeface="Wingdings" pitchFamily="2" charset="2"/>
              <a:buNone/>
              <a:defRPr/>
            </a:pPr>
            <a:endParaRPr lang="en-US" sz="800" dirty="0">
              <a:latin typeface="Arabic Typesetting" panose="03020402040406030203" pitchFamily="66" charset="-78"/>
              <a:cs typeface="Arabic Typesetting" panose="03020402040406030203" pitchFamily="66" charset="-78"/>
            </a:endParaRPr>
          </a:p>
          <a:p>
            <a:pPr marL="274320" indent="-274320" fontAlgn="auto">
              <a:spcAft>
                <a:spcPts val="0"/>
              </a:spcAft>
              <a:buFont typeface="Wingdings 2"/>
              <a:buChar char=""/>
              <a:defRPr/>
            </a:pPr>
            <a:r>
              <a:rPr lang="en-US" sz="2800" dirty="0">
                <a:solidFill>
                  <a:schemeClr val="bg2"/>
                </a:solidFill>
                <a:latin typeface="Times New Roman" panose="02020603050405020304" pitchFamily="18" charset="0"/>
                <a:cs typeface="Times New Roman" panose="02020603050405020304" pitchFamily="18" charset="0"/>
              </a:rPr>
              <a:t>Any attempt, threat, or request by a staff member, contractor, or volunteer to engage in the activities described in </a:t>
            </a:r>
            <a:r>
              <a:rPr lang="en-US" sz="2800" dirty="0" smtClean="0">
                <a:solidFill>
                  <a:schemeClr val="bg2"/>
                </a:solidFill>
                <a:latin typeface="Times New Roman" panose="02020603050405020304" pitchFamily="18" charset="0"/>
                <a:cs typeface="Times New Roman" panose="02020603050405020304" pitchFamily="18" charset="0"/>
              </a:rPr>
              <a:t>previous slides; </a:t>
            </a:r>
            <a:endParaRPr lang="en-US" sz="2800" dirty="0">
              <a:solidFill>
                <a:schemeClr val="bg2"/>
              </a:solidFill>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endParaRPr lang="en-US" sz="28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sz="2800" dirty="0" smtClean="0">
                <a:solidFill>
                  <a:schemeClr val="bg2"/>
                </a:solidFill>
                <a:latin typeface="Times New Roman" panose="02020603050405020304" pitchFamily="18" charset="0"/>
                <a:cs typeface="Times New Roman" panose="02020603050405020304" pitchFamily="18" charset="0"/>
              </a:rPr>
              <a:t>Any </a:t>
            </a:r>
            <a:r>
              <a:rPr lang="en-US" sz="2800" dirty="0">
                <a:solidFill>
                  <a:schemeClr val="bg2"/>
                </a:solidFill>
                <a:latin typeface="Times New Roman" panose="02020603050405020304" pitchFamily="18" charset="0"/>
                <a:cs typeface="Times New Roman" panose="02020603050405020304" pitchFamily="18" charset="0"/>
              </a:rPr>
              <a:t>display by a staff member, contractor, or volunteer of his or her uncovered genitalia, buttocks, or breast in the presence of an inmate, detainee, or resident, and </a:t>
            </a:r>
            <a:endParaRPr lang="en-US" sz="2800" dirty="0" smtClean="0">
              <a:solidFill>
                <a:schemeClr val="bg2"/>
              </a:solidFill>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endParaRPr lang="en-US" sz="800" dirty="0" smtClean="0">
              <a:latin typeface="Arabic Typesetting" panose="03020402040406030203" pitchFamily="66" charset="-78"/>
              <a:cs typeface="Arabic Typesetting" panose="03020402040406030203" pitchFamily="66" charset="-78"/>
            </a:endParaRPr>
          </a:p>
          <a:p>
            <a:pPr marL="274320" indent="-274320" fontAlgn="auto">
              <a:spcAft>
                <a:spcPts val="0"/>
              </a:spcAft>
              <a:buFont typeface="Wingdings 2"/>
              <a:buChar char=""/>
              <a:defRPr/>
            </a:pPr>
            <a:endParaRPr lang="en-US" dirty="0">
              <a:latin typeface="Arabic Typesetting" panose="03020402040406030203" pitchFamily="66" charset="-78"/>
              <a:cs typeface="Arabic Typesetting" panose="03020402040406030203" pitchFamily="66" charset="-78"/>
            </a:endParaRPr>
          </a:p>
          <a:p>
            <a:pPr marL="0" indent="0" fontAlgn="auto">
              <a:spcAft>
                <a:spcPts val="0"/>
              </a:spcAft>
              <a:buFont typeface="Wingdings" pitchFamily="2" charset="2"/>
              <a:buNone/>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31</a:t>
            </a:fld>
            <a:endParaRPr lang="en-US" altLang="en-US">
              <a:solidFill>
                <a:srgbClr val="0070C0">
                  <a:tint val="75000"/>
                </a:srgbClr>
              </a:solidFill>
            </a:endParaRPr>
          </a:p>
        </p:txBody>
      </p:sp>
    </p:spTree>
    <p:extLst>
      <p:ext uri="{BB962C8B-B14F-4D97-AF65-F5344CB8AC3E}">
        <p14:creationId xmlns:p14="http://schemas.microsoft.com/office/powerpoint/2010/main" val="348425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600200"/>
          </a:xfrm>
        </p:spPr>
        <p:txBody>
          <a:bodyPr>
            <a:normAutofit fontScale="90000"/>
          </a:bodyPr>
          <a:lstStyle/>
          <a:p>
            <a:pPr fontAlgn="auto">
              <a:spcAft>
                <a:spcPts val="0"/>
              </a:spcAft>
              <a:defRPr/>
            </a:pPr>
            <a:r>
              <a:rPr lang="en-US" sz="4400" dirty="0">
                <a:solidFill>
                  <a:schemeClr val="tx2">
                    <a:lumMod val="50000"/>
                  </a:schemeClr>
                </a:solidFill>
                <a:effectLst/>
                <a:latin typeface="Times New Roman" panose="02020603050405020304" pitchFamily="18" charset="0"/>
                <a:cs typeface="Times New Roman" panose="02020603050405020304" pitchFamily="18" charset="0"/>
              </a:rPr>
              <a:t>Sexual abuse of an inmate</a:t>
            </a:r>
            <a:r>
              <a:rPr lang="en-US" sz="3600" dirty="0">
                <a:effectLst/>
                <a:latin typeface="Times New Roman" panose="02020603050405020304" pitchFamily="18" charset="0"/>
                <a:cs typeface="Times New Roman" panose="02020603050405020304" pitchFamily="18" charset="0"/>
              </a:rPr>
              <a:t/>
            </a:r>
            <a:br>
              <a:rPr lang="en-US" sz="3600" dirty="0">
                <a:effectLst/>
                <a:latin typeface="Times New Roman" panose="02020603050405020304" pitchFamily="18" charset="0"/>
                <a:cs typeface="Times New Roman" panose="02020603050405020304" pitchFamily="18" charset="0"/>
              </a:rPr>
            </a:br>
            <a:r>
              <a:rPr lang="en-US" sz="3600" dirty="0">
                <a:solidFill>
                  <a:schemeClr val="tx2">
                    <a:lumMod val="50000"/>
                  </a:schemeClr>
                </a:solidFill>
                <a:effectLst/>
                <a:latin typeface="Times New Roman" panose="02020603050405020304" pitchFamily="18" charset="0"/>
                <a:cs typeface="Times New Roman" panose="02020603050405020304" pitchFamily="18" charset="0"/>
              </a:rPr>
              <a:t>by a staff member, contractor, or volunteer, Cont</a:t>
            </a:r>
            <a:r>
              <a:rPr lang="en-US" sz="3600" b="1" dirty="0">
                <a:solidFill>
                  <a:schemeClr val="tx2">
                    <a:lumMod val="50000"/>
                  </a:schemeClr>
                </a:solidFill>
                <a:effectLst/>
                <a:latin typeface="Times New Roman" panose="02020603050405020304" pitchFamily="18" charset="0"/>
                <a:cs typeface="Times New Roman" panose="02020603050405020304" pitchFamily="18" charset="0"/>
              </a:rPr>
              <a:t>.</a:t>
            </a:r>
            <a:endParaRPr lang="en-US" sz="2400" dirty="0">
              <a:solidFill>
                <a:schemeClr val="tx2">
                  <a:lumMod val="50000"/>
                </a:schemeClr>
              </a:solidFill>
            </a:endParaRPr>
          </a:p>
        </p:txBody>
      </p:sp>
      <p:sp>
        <p:nvSpPr>
          <p:cNvPr id="36867" name="Content Placeholder 2"/>
          <p:cNvSpPr>
            <a:spLocks noGrp="1"/>
          </p:cNvSpPr>
          <p:nvPr>
            <p:ph idx="1"/>
          </p:nvPr>
        </p:nvSpPr>
        <p:spPr/>
        <p:txBody>
          <a:bodyPr>
            <a:normAutofit fontScale="92500" lnSpcReduction="10000"/>
          </a:bodyPr>
          <a:lstStyle/>
          <a:p>
            <a:pPr marL="0" indent="0" fontAlgn="auto">
              <a:spcAft>
                <a:spcPts val="0"/>
              </a:spcAft>
              <a:buFont typeface="Wingdings" pitchFamily="2" charset="2"/>
              <a:buNone/>
              <a:defRPr/>
            </a:pPr>
            <a:r>
              <a:rPr lang="en-US" sz="2800" b="1" i="1" u="sng" dirty="0" smtClean="0">
                <a:solidFill>
                  <a:schemeClr val="bg2"/>
                </a:solidFill>
                <a:latin typeface="Times New Roman" panose="02020603050405020304" pitchFamily="18" charset="0"/>
                <a:cs typeface="Times New Roman" panose="02020603050405020304" pitchFamily="18" charset="0"/>
              </a:rPr>
              <a:t>Voyeurism by a staff member, contractor, or volunteer</a:t>
            </a:r>
          </a:p>
          <a:p>
            <a:pPr marL="0" indent="0" fontAlgn="auto">
              <a:spcAft>
                <a:spcPts val="0"/>
              </a:spcAft>
              <a:buFont typeface="Wingdings" pitchFamily="2" charset="2"/>
              <a:buNone/>
              <a:defRPr/>
            </a:pPr>
            <a:endParaRPr lang="en-US" dirty="0" smtClean="0">
              <a:solidFill>
                <a:schemeClr val="bg2"/>
              </a:solidFill>
              <a:latin typeface="Times New Roman" panose="02020603050405020304" pitchFamily="18" charset="0"/>
              <a:cs typeface="Times New Roman" panose="02020603050405020304" pitchFamily="18" charset="0"/>
            </a:endParaRPr>
          </a:p>
          <a:p>
            <a:pPr marL="0" indent="0" fontAlgn="auto">
              <a:spcAft>
                <a:spcPts val="0"/>
              </a:spcAft>
              <a:buFont typeface="Wingdings" pitchFamily="2" charset="2"/>
              <a:buNone/>
              <a:defRPr/>
            </a:pPr>
            <a:r>
              <a:rPr lang="en-US" dirty="0" smtClean="0">
                <a:solidFill>
                  <a:schemeClr val="bg2"/>
                </a:solidFill>
                <a:latin typeface="Times New Roman" panose="02020603050405020304" pitchFamily="18" charset="0"/>
                <a:cs typeface="Times New Roman" panose="02020603050405020304" pitchFamily="18" charset="0"/>
              </a:rPr>
              <a:t>means an invasion of privacy of an inmate, detainee, or resident by staff for reasons </a:t>
            </a:r>
            <a:r>
              <a:rPr lang="en-US" b="1" u="sng" dirty="0" smtClean="0">
                <a:solidFill>
                  <a:schemeClr val="tx2">
                    <a:lumMod val="50000"/>
                  </a:schemeClr>
                </a:solidFill>
                <a:latin typeface="Times New Roman" panose="02020603050405020304" pitchFamily="18" charset="0"/>
                <a:cs typeface="Times New Roman" panose="02020603050405020304" pitchFamily="18" charset="0"/>
              </a:rPr>
              <a:t>unrelated to official duties</a:t>
            </a:r>
            <a:r>
              <a:rPr lang="en-US" dirty="0" smtClean="0">
                <a:solidFill>
                  <a:schemeClr val="tx2">
                    <a:lumMod val="50000"/>
                  </a:schemeClr>
                </a:solidFill>
                <a:latin typeface="Times New Roman" panose="02020603050405020304" pitchFamily="18" charset="0"/>
                <a:cs typeface="Times New Roman" panose="02020603050405020304" pitchFamily="18" charset="0"/>
              </a:rPr>
              <a:t>, </a:t>
            </a:r>
            <a:r>
              <a:rPr lang="en-US" dirty="0" smtClean="0">
                <a:solidFill>
                  <a:schemeClr val="bg2"/>
                </a:solidFill>
                <a:latin typeface="Times New Roman" panose="02020603050405020304" pitchFamily="18" charset="0"/>
                <a:cs typeface="Times New Roman" panose="02020603050405020304" pitchFamily="18" charset="0"/>
              </a:rPr>
              <a:t>such as peering at an inmate who is using a toilet in his or her cell to perform bodily functions; requiring an inmate to expose his or her buttocks, genitals, or breasts; or taking images of all or part of an inmate’s naked body or of an inmate performing bodily functions.</a:t>
            </a:r>
          </a:p>
          <a:p>
            <a:pPr marL="0" indent="0" fontAlgn="auto">
              <a:spcAft>
                <a:spcPts val="0"/>
              </a:spcAft>
              <a:buFont typeface="Wingdings" pitchFamily="2" charset="2"/>
              <a:buNone/>
              <a:defRPr/>
            </a:pPr>
            <a:endParaRPr lang="en-US" altLang="en-US" dirty="0" smtClean="0">
              <a:solidFill>
                <a:schemeClr val="bg2"/>
              </a:solidFill>
            </a:endParaRPr>
          </a:p>
        </p:txBody>
      </p:sp>
      <p:sp>
        <p:nvSpPr>
          <p:cNvPr id="3" name="Slide Number Placeholder 2"/>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32</a:t>
            </a:fld>
            <a:endParaRPr lang="en-US" altLang="en-US">
              <a:solidFill>
                <a:srgbClr val="0070C0">
                  <a:tint val="75000"/>
                </a:srgbClr>
              </a:solidFill>
            </a:endParaRPr>
          </a:p>
        </p:txBody>
      </p:sp>
    </p:spTree>
    <p:extLst>
      <p:ext uri="{BB962C8B-B14F-4D97-AF65-F5344CB8AC3E}">
        <p14:creationId xmlns:p14="http://schemas.microsoft.com/office/powerpoint/2010/main" val="18398420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normAutofit/>
          </a:bodyPr>
          <a:lstStyle/>
          <a:p>
            <a:r>
              <a:rPr lang="en-US" altLang="en-US" sz="2400" dirty="0" smtClean="0">
                <a:solidFill>
                  <a:schemeClr val="tx2">
                    <a:lumMod val="50000"/>
                  </a:schemeClr>
                </a:solidFill>
                <a:effectLst/>
                <a:latin typeface="Andalus" pitchFamily="18" charset="-78"/>
                <a:cs typeface="Andalus" pitchFamily="18" charset="-78"/>
              </a:rPr>
              <a:t>Sexual Harassment  </a:t>
            </a:r>
            <a:br>
              <a:rPr lang="en-US" altLang="en-US" sz="2400" dirty="0" smtClean="0">
                <a:solidFill>
                  <a:schemeClr val="tx2">
                    <a:lumMod val="50000"/>
                  </a:schemeClr>
                </a:solidFill>
                <a:effectLst/>
                <a:latin typeface="Andalus" pitchFamily="18" charset="-78"/>
                <a:cs typeface="Andalus" pitchFamily="18" charset="-78"/>
              </a:rPr>
            </a:br>
            <a:r>
              <a:rPr lang="en-US" altLang="en-US" sz="2400" dirty="0" smtClean="0">
                <a:solidFill>
                  <a:schemeClr val="tx2">
                    <a:lumMod val="50000"/>
                  </a:schemeClr>
                </a:solidFill>
                <a:effectLst/>
                <a:latin typeface="Andalus" pitchFamily="18" charset="-78"/>
                <a:cs typeface="Andalus" pitchFamily="18" charset="-78"/>
              </a:rPr>
              <a:t>U.S. </a:t>
            </a:r>
            <a:r>
              <a:rPr lang="en-US" altLang="en-US" sz="2400" dirty="0">
                <a:solidFill>
                  <a:schemeClr val="tx2">
                    <a:lumMod val="50000"/>
                  </a:schemeClr>
                </a:solidFill>
                <a:effectLst/>
                <a:latin typeface="Andalus" pitchFamily="18" charset="-78"/>
                <a:cs typeface="Andalus" pitchFamily="18" charset="-78"/>
              </a:rPr>
              <a:t>A</a:t>
            </a:r>
            <a:r>
              <a:rPr lang="en-US" altLang="en-US" sz="2400" dirty="0" smtClean="0">
                <a:solidFill>
                  <a:schemeClr val="tx2">
                    <a:lumMod val="50000"/>
                  </a:schemeClr>
                </a:solidFill>
                <a:effectLst/>
                <a:latin typeface="Andalus" pitchFamily="18" charset="-78"/>
                <a:cs typeface="Andalus" pitchFamily="18" charset="-78"/>
              </a:rPr>
              <a:t>ttorney General PREA Definition</a:t>
            </a:r>
            <a:endParaRPr lang="en-US" altLang="en-US" sz="2400" dirty="0" smtClean="0">
              <a:solidFill>
                <a:schemeClr val="tx2">
                  <a:lumMod val="50000"/>
                </a:schemeClr>
              </a:solidFill>
              <a:effectLst/>
            </a:endParaRPr>
          </a:p>
        </p:txBody>
      </p:sp>
      <p:sp>
        <p:nvSpPr>
          <p:cNvPr id="3" name="Content Placeholder 2"/>
          <p:cNvSpPr>
            <a:spLocks noGrp="1"/>
          </p:cNvSpPr>
          <p:nvPr>
            <p:ph idx="1"/>
          </p:nvPr>
        </p:nvSpPr>
        <p:spPr/>
        <p:txBody>
          <a:bodyPr>
            <a:normAutofit/>
          </a:bodyPr>
          <a:lstStyle/>
          <a:p>
            <a:pPr marL="0" indent="0" algn="ctr" fontAlgn="auto">
              <a:spcAft>
                <a:spcPts val="0"/>
              </a:spcAft>
              <a:buNone/>
              <a:defRPr/>
            </a:pPr>
            <a:r>
              <a:rPr lang="en-US" sz="2800" dirty="0" smtClean="0">
                <a:solidFill>
                  <a:schemeClr val="bg2"/>
                </a:solidFill>
                <a:latin typeface="Times New Roman" panose="02020603050405020304" pitchFamily="18" charset="0"/>
                <a:cs typeface="Times New Roman" panose="02020603050405020304" pitchFamily="18" charset="0"/>
              </a:rPr>
              <a:t>I/M to I/M </a:t>
            </a:r>
          </a:p>
          <a:p>
            <a:pPr marL="0" indent="0" algn="ctr" fontAlgn="auto">
              <a:spcAft>
                <a:spcPts val="0"/>
              </a:spcAft>
              <a:buNone/>
              <a:defRPr/>
            </a:pPr>
            <a:r>
              <a:rPr lang="en-US" sz="2800" dirty="0" smtClean="0">
                <a:solidFill>
                  <a:schemeClr val="bg2"/>
                </a:solidFill>
                <a:latin typeface="Times New Roman" panose="02020603050405020304" pitchFamily="18" charset="0"/>
                <a:cs typeface="Times New Roman" panose="02020603050405020304" pitchFamily="18" charset="0"/>
              </a:rPr>
              <a:t>or </a:t>
            </a:r>
          </a:p>
          <a:p>
            <a:pPr marL="0" indent="0" algn="ctr" fontAlgn="auto">
              <a:spcAft>
                <a:spcPts val="0"/>
              </a:spcAft>
              <a:buNone/>
              <a:defRPr/>
            </a:pPr>
            <a:r>
              <a:rPr lang="en-US" sz="2800" dirty="0" smtClean="0">
                <a:solidFill>
                  <a:schemeClr val="bg2"/>
                </a:solidFill>
                <a:latin typeface="Times New Roman" panose="02020603050405020304" pitchFamily="18" charset="0"/>
                <a:cs typeface="Times New Roman" panose="02020603050405020304" pitchFamily="18" charset="0"/>
              </a:rPr>
              <a:t>Staff</a:t>
            </a:r>
          </a:p>
          <a:p>
            <a:pPr marL="0" indent="0" algn="ctr" fontAlgn="auto">
              <a:spcAft>
                <a:spcPts val="0"/>
              </a:spcAft>
              <a:buNone/>
              <a:defRPr/>
            </a:pPr>
            <a:endParaRPr lang="en-US" sz="2800" dirty="0">
              <a:latin typeface="Times New Roman" panose="02020603050405020304" pitchFamily="18" charset="0"/>
              <a:cs typeface="Times New Roman" panose="02020603050405020304" pitchFamily="18" charset="0"/>
            </a:endParaRPr>
          </a:p>
          <a:p>
            <a:pPr marL="0" indent="0" fontAlgn="auto">
              <a:spcAft>
                <a:spcPts val="0"/>
              </a:spcAft>
              <a:buNone/>
              <a:defRPr/>
            </a:pPr>
            <a:r>
              <a:rPr lang="en-US" sz="2800" dirty="0" smtClean="0">
                <a:solidFill>
                  <a:schemeClr val="bg2"/>
                </a:solidFill>
                <a:latin typeface="Times New Roman" panose="02020603050405020304" pitchFamily="18" charset="0"/>
                <a:cs typeface="Times New Roman" panose="02020603050405020304" pitchFamily="18" charset="0"/>
              </a:rPr>
              <a:t>Repeated </a:t>
            </a:r>
            <a:r>
              <a:rPr lang="en-US" sz="2800" dirty="0">
                <a:solidFill>
                  <a:schemeClr val="bg2"/>
                </a:solidFill>
                <a:latin typeface="Times New Roman" panose="02020603050405020304" pitchFamily="18" charset="0"/>
                <a:cs typeface="Times New Roman" panose="02020603050405020304" pitchFamily="18" charset="0"/>
              </a:rPr>
              <a:t>and unwelcome sexual advances, requests for sexual favors, or verbal comments, gestures, or actions of a derogatory or offensive sexual nature </a:t>
            </a:r>
            <a:r>
              <a:rPr lang="en-US" sz="2800" b="1" dirty="0">
                <a:solidFill>
                  <a:srgbClr val="FF00FF"/>
                </a:solidFill>
                <a:latin typeface="Times New Roman" panose="02020603050405020304" pitchFamily="18" charset="0"/>
                <a:cs typeface="Times New Roman" panose="02020603050405020304" pitchFamily="18" charset="0"/>
              </a:rPr>
              <a:t>by one inmate</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a:solidFill>
                  <a:schemeClr val="bg2"/>
                </a:solidFill>
                <a:latin typeface="Times New Roman" panose="02020603050405020304" pitchFamily="18" charset="0"/>
                <a:cs typeface="Times New Roman" panose="02020603050405020304" pitchFamily="18" charset="0"/>
              </a:rPr>
              <a:t>detainee, or resident directed </a:t>
            </a:r>
            <a:r>
              <a:rPr lang="en-US" sz="2800" b="1" dirty="0">
                <a:solidFill>
                  <a:srgbClr val="FF00FF"/>
                </a:solidFill>
                <a:latin typeface="Times New Roman" panose="02020603050405020304" pitchFamily="18" charset="0"/>
                <a:cs typeface="Times New Roman" panose="02020603050405020304" pitchFamily="18" charset="0"/>
              </a:rPr>
              <a:t>toward another</a:t>
            </a:r>
            <a:r>
              <a:rPr lang="en-US" sz="2800" dirty="0">
                <a:solidFill>
                  <a:schemeClr val="bg2"/>
                </a:solidFill>
                <a:latin typeface="Times New Roman" panose="02020603050405020304" pitchFamily="18" charset="0"/>
                <a:cs typeface="Times New Roman" panose="02020603050405020304" pitchFamily="18" charset="0"/>
              </a:rPr>
              <a:t>; and </a:t>
            </a:r>
          </a:p>
          <a:p>
            <a:pPr marL="0" indent="0" fontAlgn="auto">
              <a:spcAft>
                <a:spcPts val="0"/>
              </a:spcAft>
              <a:buFont typeface="Wingdings" pitchFamily="2" charset="2"/>
              <a:buNone/>
              <a:defRPr/>
            </a:pPr>
            <a:endParaRPr lang="en-US" sz="900"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33</a:t>
            </a:fld>
            <a:endParaRPr lang="en-US" altLang="en-US">
              <a:solidFill>
                <a:srgbClr val="0070C0">
                  <a:tint val="75000"/>
                </a:srgbClr>
              </a:solidFill>
            </a:endParaRPr>
          </a:p>
        </p:txBody>
      </p:sp>
    </p:spTree>
    <p:extLst>
      <p:ext uri="{BB962C8B-B14F-4D97-AF65-F5344CB8AC3E}">
        <p14:creationId xmlns:p14="http://schemas.microsoft.com/office/powerpoint/2010/main" val="8388947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altLang="en-US" sz="2800" dirty="0">
                <a:solidFill>
                  <a:schemeClr val="tx2">
                    <a:lumMod val="50000"/>
                  </a:schemeClr>
                </a:solidFill>
                <a:effectLst/>
                <a:latin typeface="Andalus" pitchFamily="18" charset="-78"/>
                <a:cs typeface="Andalus" pitchFamily="18" charset="-78"/>
              </a:rPr>
              <a:t>Sexual Harassment  </a:t>
            </a:r>
            <a:br>
              <a:rPr lang="en-US" altLang="en-US" sz="2800" dirty="0">
                <a:solidFill>
                  <a:schemeClr val="tx2">
                    <a:lumMod val="50000"/>
                  </a:schemeClr>
                </a:solidFill>
                <a:effectLst/>
                <a:latin typeface="Andalus" pitchFamily="18" charset="-78"/>
                <a:cs typeface="Andalus" pitchFamily="18" charset="-78"/>
              </a:rPr>
            </a:br>
            <a:r>
              <a:rPr lang="en-US" altLang="en-US" sz="2800" dirty="0">
                <a:solidFill>
                  <a:schemeClr val="tx2">
                    <a:lumMod val="50000"/>
                  </a:schemeClr>
                </a:solidFill>
                <a:effectLst/>
                <a:latin typeface="Andalus" pitchFamily="18" charset="-78"/>
                <a:cs typeface="Andalus" pitchFamily="18" charset="-78"/>
              </a:rPr>
              <a:t>U.S. Attorney General PREA Definition</a:t>
            </a:r>
            <a:endParaRPr lang="en-US" sz="2800" dirty="0">
              <a:solidFill>
                <a:schemeClr val="tx2">
                  <a:lumMod val="50000"/>
                </a:schemeClr>
              </a:solidFill>
              <a:effectLst/>
            </a:endParaRPr>
          </a:p>
        </p:txBody>
      </p:sp>
      <p:sp>
        <p:nvSpPr>
          <p:cNvPr id="3" name="Content Placeholder 2"/>
          <p:cNvSpPr>
            <a:spLocks noGrp="1"/>
          </p:cNvSpPr>
          <p:nvPr>
            <p:ph idx="1"/>
          </p:nvPr>
        </p:nvSpPr>
        <p:spPr/>
        <p:txBody>
          <a:bodyPr>
            <a:normAutofit/>
          </a:bodyPr>
          <a:lstStyle/>
          <a:p>
            <a:pPr marL="0" indent="0" algn="ctr" fontAlgn="auto">
              <a:spcAft>
                <a:spcPts val="0"/>
              </a:spcAft>
              <a:buNone/>
              <a:defRPr/>
            </a:pPr>
            <a:r>
              <a:rPr lang="en-US" sz="2800" dirty="0" smtClean="0">
                <a:solidFill>
                  <a:schemeClr val="bg2"/>
                </a:solidFill>
                <a:latin typeface="Times New Roman" panose="02020603050405020304" pitchFamily="18" charset="0"/>
                <a:cs typeface="Times New Roman" panose="02020603050405020304" pitchFamily="18" charset="0"/>
              </a:rPr>
              <a:t>Staff on I/M</a:t>
            </a:r>
          </a:p>
          <a:p>
            <a:pPr marL="0" indent="0" algn="ctr" fontAlgn="auto">
              <a:spcAft>
                <a:spcPts val="0"/>
              </a:spcAft>
              <a:buNone/>
              <a:defRPr/>
            </a:pPr>
            <a:endParaRPr lang="en-US" sz="1100" dirty="0" smtClean="0">
              <a:solidFill>
                <a:schemeClr val="bg2"/>
              </a:solidFill>
              <a:latin typeface="Times New Roman" panose="02020603050405020304" pitchFamily="18" charset="0"/>
              <a:cs typeface="Times New Roman" panose="02020603050405020304" pitchFamily="18" charset="0"/>
            </a:endParaRPr>
          </a:p>
          <a:p>
            <a:pPr marL="0" indent="0" fontAlgn="auto">
              <a:spcAft>
                <a:spcPts val="0"/>
              </a:spcAft>
              <a:buNone/>
              <a:defRPr/>
            </a:pPr>
            <a:r>
              <a:rPr lang="en-US" sz="2800" dirty="0" smtClean="0">
                <a:solidFill>
                  <a:schemeClr val="bg2"/>
                </a:solidFill>
                <a:latin typeface="Times New Roman" panose="02020603050405020304" pitchFamily="18" charset="0"/>
                <a:cs typeface="Times New Roman" panose="02020603050405020304" pitchFamily="18" charset="0"/>
              </a:rPr>
              <a:t>Repeated </a:t>
            </a:r>
            <a:r>
              <a:rPr lang="en-US" sz="2800" dirty="0">
                <a:solidFill>
                  <a:schemeClr val="bg2"/>
                </a:solidFill>
                <a:latin typeface="Times New Roman" panose="02020603050405020304" pitchFamily="18" charset="0"/>
                <a:cs typeface="Times New Roman" panose="02020603050405020304" pitchFamily="18" charset="0"/>
              </a:rPr>
              <a:t>verbal comments or gestures of a sexual nature </a:t>
            </a:r>
            <a:r>
              <a:rPr lang="en-US" sz="2800" b="1" dirty="0">
                <a:solidFill>
                  <a:srgbClr val="FF00FF"/>
                </a:solidFill>
                <a:latin typeface="Times New Roman" panose="02020603050405020304" pitchFamily="18" charset="0"/>
                <a:cs typeface="Times New Roman" panose="02020603050405020304" pitchFamily="18" charset="0"/>
              </a:rPr>
              <a:t>to an inmate</a:t>
            </a:r>
            <a:r>
              <a:rPr lang="en-US" sz="2800" dirty="0">
                <a:solidFill>
                  <a:schemeClr val="bg2"/>
                </a:solidFill>
                <a:latin typeface="Times New Roman" panose="02020603050405020304" pitchFamily="18" charset="0"/>
                <a:cs typeface="Times New Roman" panose="02020603050405020304" pitchFamily="18" charset="0"/>
              </a:rPr>
              <a:t>, detainee, or resident </a:t>
            </a:r>
            <a:r>
              <a:rPr lang="en-US" sz="2800" b="1" dirty="0">
                <a:solidFill>
                  <a:srgbClr val="FF00FF"/>
                </a:solidFill>
                <a:latin typeface="Times New Roman" panose="02020603050405020304" pitchFamily="18" charset="0"/>
                <a:cs typeface="Times New Roman" panose="02020603050405020304" pitchFamily="18" charset="0"/>
              </a:rPr>
              <a:t>by a staff member, contractor, or volunteer,</a:t>
            </a:r>
            <a:r>
              <a:rPr lang="en-US" sz="2800" dirty="0">
                <a:solidFill>
                  <a:srgbClr val="FF00FF"/>
                </a:solidFill>
                <a:latin typeface="Times New Roman" panose="02020603050405020304" pitchFamily="18" charset="0"/>
                <a:cs typeface="Times New Roman" panose="02020603050405020304" pitchFamily="18" charset="0"/>
              </a:rPr>
              <a:t> </a:t>
            </a:r>
            <a:r>
              <a:rPr lang="en-US" sz="2800" dirty="0">
                <a:solidFill>
                  <a:schemeClr val="bg2"/>
                </a:solidFill>
                <a:latin typeface="Times New Roman" panose="02020603050405020304" pitchFamily="18" charset="0"/>
                <a:cs typeface="Times New Roman" panose="02020603050405020304" pitchFamily="18" charset="0"/>
              </a:rPr>
              <a:t>including demeaning references to gender, sexually suggestive or derogatory comments about body or clothing, or obscene language or gestures. </a:t>
            </a:r>
          </a:p>
          <a:p>
            <a:pPr marL="0" indent="0" fontAlgn="auto">
              <a:spcAft>
                <a:spcPts val="0"/>
              </a:spcAft>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34</a:t>
            </a:fld>
            <a:endParaRPr lang="en-US" altLang="en-US">
              <a:solidFill>
                <a:srgbClr val="0070C0">
                  <a:tint val="75000"/>
                </a:srgbClr>
              </a:solidFill>
            </a:endParaRPr>
          </a:p>
        </p:txBody>
      </p:sp>
    </p:spTree>
    <p:extLst>
      <p:ext uri="{BB962C8B-B14F-4D97-AF65-F5344CB8AC3E}">
        <p14:creationId xmlns:p14="http://schemas.microsoft.com/office/powerpoint/2010/main" val="1567750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a:gradFill>
            <a:gsLst>
              <a:gs pos="0">
                <a:srgbClr val="5E9EFF"/>
              </a:gs>
              <a:gs pos="39999">
                <a:srgbClr val="85C2FF"/>
              </a:gs>
              <a:gs pos="13000">
                <a:srgbClr val="C4D6EB"/>
              </a:gs>
              <a:gs pos="100000">
                <a:srgbClr val="FFEBFA"/>
              </a:gs>
            </a:gsLst>
            <a:lin ang="5400000" scaled="0"/>
          </a:gradFill>
        </p:spPr>
        <p:txBody>
          <a:bodyPr>
            <a:normAutofit/>
          </a:bodyPr>
          <a:lstStyle/>
          <a:p>
            <a:r>
              <a:rPr lang="en-US" sz="3200" dirty="0" smtClean="0">
                <a:solidFill>
                  <a:schemeClr val="bg2"/>
                </a:solidFill>
              </a:rPr>
              <a:t>The Right of Inmates and Employees to be Free from Retaliation for Reporting Sexual Abuse and Sexual Harassment</a:t>
            </a:r>
            <a:br>
              <a:rPr lang="en-US" sz="3200" dirty="0" smtClean="0">
                <a:solidFill>
                  <a:schemeClr val="bg2"/>
                </a:solidFill>
              </a:rPr>
            </a:br>
            <a:r>
              <a:rPr lang="en-US" sz="1200" dirty="0" smtClean="0">
                <a:solidFill>
                  <a:schemeClr val="bg2"/>
                </a:solidFill>
              </a:rPr>
              <a:t>Employee Training Goal #4</a:t>
            </a:r>
            <a:br>
              <a:rPr lang="en-US" sz="1200" dirty="0" smtClean="0">
                <a:solidFill>
                  <a:schemeClr val="bg2"/>
                </a:solidFill>
              </a:rPr>
            </a:br>
            <a:r>
              <a:rPr lang="en-US" sz="1200" dirty="0" smtClean="0">
                <a:solidFill>
                  <a:schemeClr val="bg2"/>
                </a:solidFill>
              </a:rPr>
              <a:t>115.31 (4)</a:t>
            </a:r>
            <a:endParaRPr lang="en-US" sz="3200" dirty="0">
              <a:solidFill>
                <a:schemeClr val="bg2"/>
              </a:solidFill>
            </a:endParaRPr>
          </a:p>
        </p:txBody>
      </p:sp>
      <p:sp>
        <p:nvSpPr>
          <p:cNvPr id="3" name="Content Placeholder 2"/>
          <p:cNvSpPr>
            <a:spLocks noGrp="1"/>
          </p:cNvSpPr>
          <p:nvPr>
            <p:ph idx="1"/>
          </p:nvPr>
        </p:nvSpPr>
        <p:spPr>
          <a:xfrm>
            <a:off x="2514600" y="5638800"/>
            <a:ext cx="3733800" cy="487363"/>
          </a:xfrm>
        </p:spPr>
        <p:txBody>
          <a:bodyPr>
            <a:normAutofit/>
          </a:bodyPr>
          <a:lstStyle/>
          <a:p>
            <a:pPr marL="0" indent="0" algn="ctr">
              <a:buNone/>
            </a:pPr>
            <a:r>
              <a:rPr lang="en-US" sz="1000" dirty="0" smtClean="0">
                <a:solidFill>
                  <a:schemeClr val="bg2"/>
                </a:solidFill>
                <a:latin typeface="Arial" panose="020B0604020202020204" pitchFamily="34" charset="0"/>
                <a:cs typeface="Arial" panose="020B0604020202020204" pitchFamily="34" charset="0"/>
              </a:rPr>
              <a:t>PRE-AUDIT QUESTIONAIRE 115.31  (a)-1</a:t>
            </a:r>
          </a:p>
          <a:p>
            <a:pPr marL="0" indent="0" algn="ctr">
              <a:buNone/>
            </a:pPr>
            <a:r>
              <a:rPr lang="en-US" sz="1000" dirty="0">
                <a:solidFill>
                  <a:schemeClr val="bg2"/>
                </a:solidFill>
                <a:latin typeface="Arial" panose="020B0604020202020204" pitchFamily="34" charset="0"/>
                <a:cs typeface="Arial" panose="020B0604020202020204" pitchFamily="34" charset="0"/>
              </a:rPr>
              <a:t>4</a:t>
            </a:r>
            <a:r>
              <a:rPr lang="en-US" sz="1000" dirty="0" smtClean="0">
                <a:solidFill>
                  <a:schemeClr val="bg2"/>
                </a:solidFill>
                <a:latin typeface="Arial" panose="020B0604020202020204" pitchFamily="34" charset="0"/>
                <a:cs typeface="Arial" panose="020B0604020202020204" pitchFamily="34" charset="0"/>
              </a:rPr>
              <a:t>)</a:t>
            </a:r>
            <a:endParaRPr lang="en-US" sz="1000" dirty="0">
              <a:solidFill>
                <a:schemeClr val="bg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35</a:t>
            </a:fld>
            <a:endParaRPr lang="en-US" altLang="en-US">
              <a:solidFill>
                <a:srgbClr val="0070C0">
                  <a:tint val="75000"/>
                </a:srgbClr>
              </a:solidFill>
            </a:endParaRPr>
          </a:p>
        </p:txBody>
      </p:sp>
    </p:spTree>
    <p:extLst>
      <p:ext uri="{BB962C8B-B14F-4D97-AF65-F5344CB8AC3E}">
        <p14:creationId xmlns:p14="http://schemas.microsoft.com/office/powerpoint/2010/main" val="26814693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z="4800" dirty="0" smtClean="0">
                <a:solidFill>
                  <a:schemeClr val="tx2">
                    <a:lumMod val="50000"/>
                  </a:schemeClr>
                </a:solidFill>
                <a:effectLst/>
              </a:rPr>
              <a:t>What is Retaliation??</a:t>
            </a:r>
          </a:p>
        </p:txBody>
      </p:sp>
      <p:sp>
        <p:nvSpPr>
          <p:cNvPr id="3" name="Content Placeholder 2"/>
          <p:cNvSpPr>
            <a:spLocks noGrp="1"/>
          </p:cNvSpPr>
          <p:nvPr>
            <p:ph idx="1"/>
          </p:nvPr>
        </p:nvSpPr>
        <p:spPr/>
        <p:txBody>
          <a:bodyPr>
            <a:normAutofit/>
          </a:bodyPr>
          <a:lstStyle/>
          <a:p>
            <a:pPr marL="0" indent="0" algn="ctr" fontAlgn="auto">
              <a:spcAft>
                <a:spcPts val="0"/>
              </a:spcAft>
              <a:buNone/>
              <a:defRPr/>
            </a:pPr>
            <a:r>
              <a:rPr lang="en-US" dirty="0" smtClean="0">
                <a:solidFill>
                  <a:schemeClr val="bg2"/>
                </a:solidFill>
              </a:rPr>
              <a:t>Retaliation </a:t>
            </a:r>
            <a:r>
              <a:rPr lang="en-US" dirty="0">
                <a:solidFill>
                  <a:schemeClr val="bg2"/>
                </a:solidFill>
              </a:rPr>
              <a:t>occurs when an inmate or </a:t>
            </a:r>
            <a:r>
              <a:rPr lang="en-US" dirty="0" smtClean="0">
                <a:solidFill>
                  <a:schemeClr val="bg2"/>
                </a:solidFill>
              </a:rPr>
              <a:t>staff injures</a:t>
            </a:r>
            <a:r>
              <a:rPr lang="en-US" dirty="0">
                <a:solidFill>
                  <a:schemeClr val="bg2"/>
                </a:solidFill>
              </a:rPr>
              <a:t>, harms</a:t>
            </a:r>
            <a:r>
              <a:rPr lang="en-US" dirty="0" smtClean="0">
                <a:solidFill>
                  <a:schemeClr val="bg2"/>
                </a:solidFill>
              </a:rPr>
              <a:t>, intimidates, or discriminates against </a:t>
            </a:r>
            <a:r>
              <a:rPr lang="en-US" dirty="0">
                <a:solidFill>
                  <a:schemeClr val="bg2"/>
                </a:solidFill>
              </a:rPr>
              <a:t>a person who has reported sexual abuse and/or sexual harassment — or attempts to do so — in response to the </a:t>
            </a:r>
            <a:r>
              <a:rPr lang="en-US" dirty="0" smtClean="0">
                <a:solidFill>
                  <a:schemeClr val="bg2"/>
                </a:solidFill>
              </a:rPr>
              <a:t>report</a:t>
            </a:r>
            <a:r>
              <a:rPr lang="en-US" dirty="0" smtClean="0">
                <a:solidFill>
                  <a:schemeClr val="bg2"/>
                </a:solidFill>
              </a:rPr>
              <a:t>.</a:t>
            </a:r>
          </a:p>
          <a:p>
            <a:pPr marL="0" indent="0" algn="ctr" fontAlgn="auto">
              <a:spcAft>
                <a:spcPts val="0"/>
              </a:spcAft>
              <a:buNone/>
              <a:defRPr/>
            </a:pPr>
            <a:endParaRPr lang="en-US" dirty="0">
              <a:solidFill>
                <a:schemeClr val="bg2"/>
              </a:solidFill>
            </a:endParaRPr>
          </a:p>
          <a:p>
            <a:pPr marL="0" indent="0" algn="ctr" fontAlgn="auto">
              <a:spcAft>
                <a:spcPts val="0"/>
              </a:spcAft>
              <a:buNone/>
              <a:defRPr/>
            </a:pPr>
            <a:r>
              <a:rPr lang="en-US" dirty="0" smtClean="0">
                <a:solidFill>
                  <a:schemeClr val="bg2"/>
                </a:solidFill>
              </a:rPr>
              <a:t>What are other examples of possible retaliation?</a:t>
            </a:r>
            <a:endParaRPr lang="en-US" dirty="0" smtClean="0">
              <a:solidFill>
                <a:schemeClr val="bg2"/>
              </a:solidFill>
            </a:endParaRPr>
          </a:p>
          <a:p>
            <a:pPr marL="0" indent="0" algn="ctr" fontAlgn="auto">
              <a:spcAft>
                <a:spcPts val="0"/>
              </a:spcAft>
              <a:buNone/>
              <a:defRPr/>
            </a:pPr>
            <a:endParaRPr lang="en-US" sz="1000" dirty="0" smtClean="0">
              <a:solidFill>
                <a:schemeClr val="bg2"/>
              </a:solidFill>
            </a:endParaRPr>
          </a:p>
          <a:p>
            <a:pPr marL="0" indent="0" fontAlgn="auto">
              <a:spcAft>
                <a:spcPts val="0"/>
              </a:spcAft>
              <a:buNone/>
              <a:defRPr/>
            </a:pPr>
            <a:endParaRPr lang="en-US" dirty="0">
              <a:solidFill>
                <a:schemeClr val="bg2"/>
              </a:solidFill>
            </a:endParaRPr>
          </a:p>
          <a:p>
            <a:pPr marL="0" indent="0" fontAlgn="auto">
              <a:spcAft>
                <a:spcPts val="0"/>
              </a:spcAft>
              <a:buFont typeface="Wingdings 2"/>
              <a:buNone/>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36</a:t>
            </a:fld>
            <a:endParaRPr lang="en-US" altLang="en-US">
              <a:solidFill>
                <a:srgbClr val="0070C0">
                  <a:tint val="75000"/>
                </a:srgbClr>
              </a:solidFill>
            </a:endParaRPr>
          </a:p>
        </p:txBody>
      </p:sp>
    </p:spTree>
    <p:extLst>
      <p:ext uri="{BB962C8B-B14F-4D97-AF65-F5344CB8AC3E}">
        <p14:creationId xmlns:p14="http://schemas.microsoft.com/office/powerpoint/2010/main" val="3583389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Agency Protection Against Retaliation</a:t>
            </a:r>
            <a:br>
              <a:rPr lang="en-US" sz="3200" dirty="0" smtClean="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§115.31 (4)</a:t>
            </a:r>
            <a:r>
              <a:rPr lang="en-US" sz="1400" dirty="0">
                <a:latin typeface="Times New Roman" panose="02020603050405020304" pitchFamily="18" charset="0"/>
                <a:cs typeface="Times New Roman" panose="02020603050405020304" pitchFamily="18" charset="0"/>
              </a:rPr>
              <a:t/>
            </a:r>
            <a:br>
              <a:rPr lang="en-US" sz="1400" dirty="0">
                <a:latin typeface="Times New Roman" panose="02020603050405020304" pitchFamily="18" charset="0"/>
                <a:cs typeface="Times New Roman" panose="02020603050405020304" pitchFamily="18" charset="0"/>
              </a:rPr>
            </a:br>
            <a:r>
              <a:rPr lang="en-US" sz="1400" dirty="0" smtClean="0">
                <a:latin typeface="Times New Roman" panose="02020603050405020304" pitchFamily="18" charset="0"/>
                <a:cs typeface="Times New Roman" panose="02020603050405020304" pitchFamily="18" charset="0"/>
              </a:rPr>
              <a:t>§115.67</a:t>
            </a:r>
            <a:endParaRPr lang="en-US" sz="1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5"/>
                </a:solidFill>
                <a:latin typeface="Times New Roman" panose="02020603050405020304" pitchFamily="18" charset="0"/>
                <a:cs typeface="Times New Roman" panose="02020603050405020304" pitchFamily="18" charset="0"/>
              </a:rPr>
              <a:t>The agency/institution shall protect inmates and staff who report sexual abuse/harassment or cooperate with an investigation from retaliation</a:t>
            </a:r>
          </a:p>
          <a:p>
            <a:pPr marL="0" indent="0">
              <a:buNone/>
            </a:pPr>
            <a:endParaRPr lang="en-US" sz="9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PREA compliance </a:t>
            </a:r>
            <a:r>
              <a:rPr lang="en-US" dirty="0" smtClean="0">
                <a:solidFill>
                  <a:schemeClr val="accent5"/>
                </a:solidFill>
                <a:latin typeface="Times New Roman" panose="02020603050405020304" pitchFamily="18" charset="0"/>
                <a:cs typeface="Times New Roman" panose="02020603050405020304" pitchFamily="18" charset="0"/>
              </a:rPr>
              <a:t>managers (PCM) </a:t>
            </a:r>
            <a:r>
              <a:rPr lang="en-US" dirty="0" smtClean="0">
                <a:solidFill>
                  <a:schemeClr val="accent5"/>
                </a:solidFill>
                <a:latin typeface="Times New Roman" panose="02020603050405020304" pitchFamily="18" charset="0"/>
                <a:cs typeface="Times New Roman" panose="02020603050405020304" pitchFamily="18" charset="0"/>
              </a:rPr>
              <a:t>will conduct retaliation monitoring of inmates for a minimum of 90 days.</a:t>
            </a:r>
          </a:p>
          <a:p>
            <a:pPr lvl="1"/>
            <a:r>
              <a:rPr lang="en-US" dirty="0" smtClean="0">
                <a:solidFill>
                  <a:schemeClr val="accent5"/>
                </a:solidFill>
                <a:latin typeface="Times New Roman" panose="02020603050405020304" pitchFamily="18" charset="0"/>
                <a:cs typeface="Times New Roman" panose="02020603050405020304" pitchFamily="18" charset="0"/>
              </a:rPr>
              <a:t>unless the allegation has been determined unfounded.  </a:t>
            </a:r>
          </a:p>
          <a:p>
            <a:pPr marL="0" indent="0">
              <a:buNone/>
            </a:pPr>
            <a:endParaRPr lang="en-US" sz="1100" dirty="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Warden or PCM will </a:t>
            </a:r>
            <a:r>
              <a:rPr lang="en-US" dirty="0" smtClean="0">
                <a:solidFill>
                  <a:schemeClr val="accent5"/>
                </a:solidFill>
                <a:latin typeface="Times New Roman" panose="02020603050405020304" pitchFamily="18" charset="0"/>
                <a:cs typeface="Times New Roman" panose="02020603050405020304" pitchFamily="18" charset="0"/>
              </a:rPr>
              <a:t>monitor staff for possible retaliation.</a:t>
            </a:r>
          </a:p>
          <a:p>
            <a:pPr marL="0" indent="0">
              <a:buNone/>
            </a:pPr>
            <a:endParaRPr lang="en-US" sz="900" dirty="0" smtClean="0">
              <a:solidFill>
                <a:schemeClr val="accent5"/>
              </a:solidFill>
              <a:latin typeface="Times New Roman" panose="02020603050405020304" pitchFamily="18" charset="0"/>
              <a:cs typeface="Times New Roman" panose="02020603050405020304" pitchFamily="18" charset="0"/>
            </a:endParaRPr>
          </a:p>
          <a:p>
            <a:pPr lvl="1"/>
            <a:endParaRPr lang="en-US" dirty="0">
              <a:solidFill>
                <a:schemeClr val="accent5"/>
              </a:solidFill>
              <a:latin typeface="Times New Roman" panose="02020603050405020304" pitchFamily="18" charset="0"/>
              <a:cs typeface="Times New Roman" panose="02020603050405020304" pitchFamily="18" charset="0"/>
            </a:endParaRPr>
          </a:p>
          <a:p>
            <a:pPr lvl="1"/>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37</a:t>
            </a:fld>
            <a:endParaRPr lang="en-US" altLang="en-US">
              <a:solidFill>
                <a:srgbClr val="0070C0">
                  <a:tint val="75000"/>
                </a:srgbClr>
              </a:solidFill>
            </a:endParaRPr>
          </a:p>
        </p:txBody>
      </p:sp>
    </p:spTree>
    <p:extLst>
      <p:ext uri="{BB962C8B-B14F-4D97-AF65-F5344CB8AC3E}">
        <p14:creationId xmlns:p14="http://schemas.microsoft.com/office/powerpoint/2010/main" val="32233787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Agency Protection Against Retaliation</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§115.31 (4</a:t>
            </a:r>
            <a:r>
              <a:rPr lang="en-US" sz="2000" dirty="0" smtClean="0">
                <a:latin typeface="Times New Roman" panose="02020603050405020304" pitchFamily="18" charset="0"/>
                <a:cs typeface="Times New Roman" panose="02020603050405020304" pitchFamily="18" charset="0"/>
              </a:rPr>
              <a:t>) cont.</a:t>
            </a:r>
            <a:endParaRPr lang="en-US" dirty="0"/>
          </a:p>
        </p:txBody>
      </p:sp>
      <p:sp>
        <p:nvSpPr>
          <p:cNvPr id="3" name="Content Placeholder 2"/>
          <p:cNvSpPr>
            <a:spLocks noGrp="1"/>
          </p:cNvSpPr>
          <p:nvPr>
            <p:ph idx="1"/>
          </p:nvPr>
        </p:nvSpPr>
        <p:spPr/>
        <p:txBody>
          <a:bodyPr/>
          <a:lstStyle/>
          <a:p>
            <a:r>
              <a:rPr lang="en-US" dirty="0">
                <a:solidFill>
                  <a:schemeClr val="accent5"/>
                </a:solidFill>
                <a:latin typeface="Times New Roman" panose="02020603050405020304" pitchFamily="18" charset="0"/>
                <a:cs typeface="Times New Roman" panose="02020603050405020304" pitchFamily="18" charset="0"/>
              </a:rPr>
              <a:t>Protection measures may include:</a:t>
            </a:r>
          </a:p>
          <a:p>
            <a:pPr lvl="1"/>
            <a:r>
              <a:rPr lang="en-US" dirty="0">
                <a:solidFill>
                  <a:schemeClr val="accent5"/>
                </a:solidFill>
                <a:latin typeface="Times New Roman" panose="02020603050405020304" pitchFamily="18" charset="0"/>
                <a:cs typeface="Times New Roman" panose="02020603050405020304" pitchFamily="18" charset="0"/>
              </a:rPr>
              <a:t>Housing or transfers for inmate victims or abusers</a:t>
            </a:r>
          </a:p>
          <a:p>
            <a:pPr lvl="1"/>
            <a:r>
              <a:rPr lang="en-US" dirty="0">
                <a:solidFill>
                  <a:schemeClr val="accent5"/>
                </a:solidFill>
                <a:latin typeface="Times New Roman" panose="02020603050405020304" pitchFamily="18" charset="0"/>
                <a:cs typeface="Times New Roman" panose="02020603050405020304" pitchFamily="18" charset="0"/>
              </a:rPr>
              <a:t>Emotional support services for inmates </a:t>
            </a:r>
          </a:p>
          <a:p>
            <a:pPr lvl="1"/>
            <a:r>
              <a:rPr lang="en-US" dirty="0">
                <a:solidFill>
                  <a:schemeClr val="accent5"/>
                </a:solidFill>
                <a:latin typeface="Times New Roman" panose="02020603050405020304" pitchFamily="18" charset="0"/>
                <a:cs typeface="Times New Roman" panose="02020603050405020304" pitchFamily="18" charset="0"/>
              </a:rPr>
              <a:t>Referral for investigation to the OIG, for staff suspected of retaliating against inmates </a:t>
            </a:r>
            <a:r>
              <a:rPr lang="en-US" dirty="0" smtClean="0">
                <a:solidFill>
                  <a:schemeClr val="accent5"/>
                </a:solidFill>
                <a:latin typeface="Times New Roman" panose="02020603050405020304" pitchFamily="18" charset="0"/>
                <a:cs typeface="Times New Roman" panose="02020603050405020304" pitchFamily="18" charset="0"/>
              </a:rPr>
              <a:t>and/or </a:t>
            </a:r>
            <a:r>
              <a:rPr lang="en-US" dirty="0">
                <a:solidFill>
                  <a:schemeClr val="accent5"/>
                </a:solidFill>
                <a:latin typeface="Times New Roman" panose="02020603050405020304" pitchFamily="18" charset="0"/>
                <a:cs typeface="Times New Roman" panose="02020603050405020304" pitchFamily="18" charset="0"/>
              </a:rPr>
              <a:t>staff</a:t>
            </a:r>
          </a:p>
          <a:p>
            <a:pPr lvl="2"/>
            <a:r>
              <a:rPr lang="en-US" dirty="0">
                <a:solidFill>
                  <a:schemeClr val="accent5"/>
                </a:solidFill>
                <a:latin typeface="Times New Roman" panose="02020603050405020304" pitchFamily="18" charset="0"/>
                <a:cs typeface="Times New Roman" panose="02020603050405020304" pitchFamily="18" charset="0"/>
              </a:rPr>
              <a:t>Case by case staff may be assigned to another post/position </a:t>
            </a:r>
            <a:r>
              <a:rPr lang="en-US" dirty="0" smtClean="0">
                <a:solidFill>
                  <a:schemeClr val="accent5"/>
                </a:solidFill>
                <a:latin typeface="Times New Roman" panose="02020603050405020304" pitchFamily="18" charset="0"/>
                <a:cs typeface="Times New Roman" panose="02020603050405020304" pitchFamily="18" charset="0"/>
              </a:rPr>
              <a:t>or; </a:t>
            </a:r>
          </a:p>
          <a:p>
            <a:pPr lvl="2"/>
            <a:r>
              <a:rPr lang="en-US" dirty="0" smtClean="0">
                <a:solidFill>
                  <a:schemeClr val="accent5"/>
                </a:solidFill>
                <a:latin typeface="Times New Roman" panose="02020603050405020304" pitchFamily="18" charset="0"/>
                <a:cs typeface="Times New Roman" panose="02020603050405020304" pitchFamily="18" charset="0"/>
              </a:rPr>
              <a:t>Temporary re-assigned to another institution </a:t>
            </a:r>
            <a:r>
              <a:rPr lang="en-US" dirty="0">
                <a:solidFill>
                  <a:schemeClr val="accent5"/>
                </a:solidFill>
                <a:latin typeface="Times New Roman" panose="02020603050405020304" pitchFamily="18" charset="0"/>
                <a:cs typeface="Times New Roman" panose="02020603050405020304" pitchFamily="18" charset="0"/>
              </a:rPr>
              <a:t>while the investigation is on-going.</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38</a:t>
            </a:fld>
            <a:endParaRPr lang="en-US" altLang="en-US">
              <a:solidFill>
                <a:srgbClr val="0070C0">
                  <a:tint val="75000"/>
                </a:srgbClr>
              </a:solidFill>
            </a:endParaRPr>
          </a:p>
        </p:txBody>
      </p:sp>
    </p:spTree>
    <p:extLst>
      <p:ext uri="{BB962C8B-B14F-4D97-AF65-F5344CB8AC3E}">
        <p14:creationId xmlns:p14="http://schemas.microsoft.com/office/powerpoint/2010/main" val="13892890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2074192-3E26-46A0-AC67-79541CAE358C}" type="slidenum">
              <a:rPr lang="en-US" altLang="en-US" smtClean="0">
                <a:solidFill>
                  <a:srgbClr val="0070C0">
                    <a:tint val="75000"/>
                  </a:srgbClr>
                </a:solidFill>
              </a:rPr>
              <a:pPr>
                <a:defRPr/>
              </a:pPr>
              <a:t>39</a:t>
            </a:fld>
            <a:endParaRPr lang="en-US" altLang="en-US" dirty="0">
              <a:solidFill>
                <a:srgbClr val="0070C0">
                  <a:tint val="75000"/>
                </a:srgbClr>
              </a:solidFill>
            </a:endParaRPr>
          </a:p>
        </p:txBody>
      </p:sp>
      <p:sp>
        <p:nvSpPr>
          <p:cNvPr id="2" name="Title 1"/>
          <p:cNvSpPr>
            <a:spLocks noGrp="1"/>
          </p:cNvSpPr>
          <p:nvPr>
            <p:ph type="title" idx="4294967295"/>
          </p:nvPr>
        </p:nvSpPr>
        <p:spPr>
          <a:xfrm>
            <a:off x="685800" y="838200"/>
            <a:ext cx="7543800" cy="2438400"/>
          </a:xfrm>
          <a:gradFill>
            <a:gsLst>
              <a:gs pos="0">
                <a:srgbClr val="5E9EFF"/>
              </a:gs>
              <a:gs pos="39999">
                <a:srgbClr val="85C2FF"/>
              </a:gs>
              <a:gs pos="13000">
                <a:srgbClr val="C4D6EB"/>
              </a:gs>
              <a:gs pos="100000">
                <a:srgbClr val="FFEBFA"/>
              </a:gs>
            </a:gsLst>
            <a:lin ang="5400000" scaled="0"/>
          </a:gradFill>
        </p:spPr>
        <p:txBody>
          <a:bodyPr>
            <a:normAutofit fontScale="90000"/>
          </a:bodyPr>
          <a:lstStyle/>
          <a:p>
            <a:pPr algn="ctr" eaLnBrk="1" fontAlgn="auto" hangingPunct="1">
              <a:spcAft>
                <a:spcPts val="0"/>
              </a:spcAft>
              <a:defRPr/>
            </a:pPr>
            <a:r>
              <a:rPr lang="en-US" dirty="0" smtClean="0">
                <a:solidFill>
                  <a:schemeClr val="bg2"/>
                </a:solidFill>
                <a:effectLst/>
                <a:cs typeface="Arabic Typesetting" panose="03020402040406030203" pitchFamily="66" charset="-78"/>
              </a:rPr>
              <a:t>Dynamics of Sexual Abuse and </a:t>
            </a:r>
            <a:br>
              <a:rPr lang="en-US" dirty="0" smtClean="0">
                <a:solidFill>
                  <a:schemeClr val="bg2"/>
                </a:solidFill>
                <a:effectLst/>
                <a:cs typeface="Arabic Typesetting" panose="03020402040406030203" pitchFamily="66" charset="-78"/>
              </a:rPr>
            </a:br>
            <a:r>
              <a:rPr lang="en-US" dirty="0" smtClean="0">
                <a:solidFill>
                  <a:schemeClr val="bg2"/>
                </a:solidFill>
                <a:effectLst/>
                <a:cs typeface="Arabic Typesetting" panose="03020402040406030203" pitchFamily="66" charset="-78"/>
              </a:rPr>
              <a:t>Sexual Harassment </a:t>
            </a:r>
            <a:br>
              <a:rPr lang="en-US" dirty="0" smtClean="0">
                <a:solidFill>
                  <a:schemeClr val="bg2"/>
                </a:solidFill>
                <a:effectLst/>
                <a:cs typeface="Arabic Typesetting" panose="03020402040406030203" pitchFamily="66" charset="-78"/>
              </a:rPr>
            </a:br>
            <a:r>
              <a:rPr lang="en-US" dirty="0" smtClean="0">
                <a:solidFill>
                  <a:schemeClr val="bg2"/>
                </a:solidFill>
                <a:effectLst/>
                <a:cs typeface="Arabic Typesetting" panose="03020402040406030203" pitchFamily="66" charset="-78"/>
              </a:rPr>
              <a:t>in Confinement</a:t>
            </a:r>
            <a:br>
              <a:rPr lang="en-US" dirty="0" smtClean="0">
                <a:solidFill>
                  <a:schemeClr val="bg2"/>
                </a:solidFill>
                <a:effectLst/>
                <a:cs typeface="Arabic Typesetting" panose="03020402040406030203" pitchFamily="66" charset="-78"/>
              </a:rPr>
            </a:br>
            <a:r>
              <a:rPr lang="en-US" sz="1200" dirty="0" smtClean="0">
                <a:solidFill>
                  <a:schemeClr val="bg2"/>
                </a:solidFill>
                <a:cs typeface="Arabic Typesetting" panose="03020402040406030203" pitchFamily="66" charset="-78"/>
              </a:rPr>
              <a:t>Employee Training Goal #5</a:t>
            </a:r>
            <a:r>
              <a:rPr lang="en-US" dirty="0" smtClean="0">
                <a:solidFill>
                  <a:schemeClr val="bg2"/>
                </a:solidFill>
                <a:effectLst/>
                <a:cs typeface="Arabic Typesetting" panose="03020402040406030203" pitchFamily="66" charset="-78"/>
              </a:rPr>
              <a:t/>
            </a:r>
            <a:br>
              <a:rPr lang="en-US" dirty="0" smtClean="0">
                <a:solidFill>
                  <a:schemeClr val="bg2"/>
                </a:solidFill>
                <a:effectLst/>
                <a:cs typeface="Arabic Typesetting" panose="03020402040406030203" pitchFamily="66" charset="-78"/>
              </a:rPr>
            </a:br>
            <a:r>
              <a:rPr lang="en-US" sz="1300" dirty="0" smtClean="0">
                <a:solidFill>
                  <a:schemeClr val="bg2"/>
                </a:solidFill>
                <a:cs typeface="Times New Roman" panose="02020603050405020304" pitchFamily="18" charset="0"/>
              </a:rPr>
              <a:t>115.31(5)</a:t>
            </a:r>
            <a:endParaRPr lang="en-US" sz="1300" dirty="0">
              <a:solidFill>
                <a:schemeClr val="bg2"/>
              </a:solidFill>
              <a:effectLst/>
              <a:cs typeface="Times New Roman" panose="02020603050405020304" pitchFamily="18" charset="0"/>
            </a:endParaRPr>
          </a:p>
        </p:txBody>
      </p:sp>
      <p:sp>
        <p:nvSpPr>
          <p:cNvPr id="4" name="TextBox 3"/>
          <p:cNvSpPr txBox="1"/>
          <p:nvPr/>
        </p:nvSpPr>
        <p:spPr>
          <a:xfrm>
            <a:off x="2514600" y="5943600"/>
            <a:ext cx="3810000" cy="400110"/>
          </a:xfrm>
          <a:prstGeom prst="rect">
            <a:avLst/>
          </a:prstGeom>
          <a:noFill/>
        </p:spPr>
        <p:txBody>
          <a:bodyPr wrap="square" rtlCol="0">
            <a:spAutoFit/>
          </a:bodyPr>
          <a:lstStyle/>
          <a:p>
            <a:r>
              <a:rPr lang="en-US" sz="1000" dirty="0" smtClean="0">
                <a:solidFill>
                  <a:srgbClr val="000000"/>
                </a:solidFill>
              </a:rPr>
              <a:t>PRE-AUDIT QUESTIONAIRE 115.31 (a)-1</a:t>
            </a:r>
          </a:p>
          <a:p>
            <a:r>
              <a:rPr lang="en-US" sz="1000" dirty="0" smtClean="0">
                <a:solidFill>
                  <a:srgbClr val="000000"/>
                </a:solidFill>
              </a:rPr>
              <a:t>5)</a:t>
            </a:r>
            <a:endParaRPr lang="en-US" sz="1000" dirty="0">
              <a:solidFill>
                <a:srgbClr val="000000"/>
              </a:solidFill>
            </a:endParaRPr>
          </a:p>
        </p:txBody>
      </p:sp>
    </p:spTree>
    <p:extLst>
      <p:ext uri="{BB962C8B-B14F-4D97-AF65-F5344CB8AC3E}">
        <p14:creationId xmlns:p14="http://schemas.microsoft.com/office/powerpoint/2010/main" val="472585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a:solidFill>
              <a:schemeClr val="bg2">
                <a:lumMod val="50000"/>
              </a:schemeClr>
            </a:solidFill>
          </a:ln>
        </p:spPr>
        <p:txBody>
          <a:bodyPr/>
          <a:lstStyle/>
          <a:p>
            <a:pPr eaLnBrk="1" fontAlgn="auto" hangingPunct="1">
              <a:spcAft>
                <a:spcPts val="0"/>
              </a:spcAft>
              <a:defRPr/>
            </a:pPr>
            <a:r>
              <a:rPr lang="en-US" altLang="en-US" dirty="0" smtClean="0">
                <a:solidFill>
                  <a:schemeClr val="tx2">
                    <a:lumMod val="50000"/>
                  </a:schemeClr>
                </a:solidFill>
                <a:effectLst/>
              </a:rPr>
              <a:t>Objective</a:t>
            </a:r>
            <a:br>
              <a:rPr lang="en-US" altLang="en-US" dirty="0" smtClean="0">
                <a:solidFill>
                  <a:schemeClr val="tx2">
                    <a:lumMod val="50000"/>
                  </a:schemeClr>
                </a:solidFill>
                <a:effectLst/>
              </a:rPr>
            </a:br>
            <a:endParaRPr lang="en-US" altLang="en-US" sz="1100" dirty="0" smtClean="0">
              <a:solidFill>
                <a:schemeClr val="bg2">
                  <a:lumMod val="50000"/>
                </a:schemeClr>
              </a:solidFill>
              <a:effectLst/>
            </a:endParaRPr>
          </a:p>
        </p:txBody>
      </p:sp>
      <p:sp>
        <p:nvSpPr>
          <p:cNvPr id="35843" name="Rectangle 3"/>
          <p:cNvSpPr>
            <a:spLocks noGrp="1" noChangeArrowheads="1"/>
          </p:cNvSpPr>
          <p:nvPr>
            <p:ph idx="1"/>
          </p:nvPr>
        </p:nvSpPr>
        <p:spPr/>
        <p:txBody>
          <a:bodyPr>
            <a:normAutofit/>
          </a:bodyPr>
          <a:lstStyle/>
          <a:p>
            <a:pPr marL="0" indent="0" eaLnBrk="1" hangingPunct="1">
              <a:lnSpc>
                <a:spcPct val="90000"/>
              </a:lnSpc>
              <a:buNone/>
            </a:pPr>
            <a:endParaRPr lang="en-US" altLang="en-US" sz="1100" dirty="0" smtClean="0">
              <a:solidFill>
                <a:srgbClr val="000000"/>
              </a:solidFill>
              <a:latin typeface="+mn-lt"/>
              <a:cs typeface="Times New Roman" pitchFamily="18" charset="0"/>
            </a:endParaRPr>
          </a:p>
          <a:p>
            <a:pPr eaLnBrk="1" hangingPunct="1">
              <a:lnSpc>
                <a:spcPct val="90000"/>
              </a:lnSpc>
            </a:pPr>
            <a:r>
              <a:rPr lang="en-US" altLang="en-US" dirty="0" smtClean="0">
                <a:solidFill>
                  <a:srgbClr val="000000"/>
                </a:solidFill>
                <a:latin typeface="+mn-lt"/>
                <a:cs typeface="Times New Roman" pitchFamily="18" charset="0"/>
              </a:rPr>
              <a:t>Overview of the PREA Law and U.S Attorney General Standards</a:t>
            </a:r>
          </a:p>
          <a:p>
            <a:pPr lvl="1">
              <a:lnSpc>
                <a:spcPct val="90000"/>
              </a:lnSpc>
            </a:pPr>
            <a:r>
              <a:rPr lang="en-US" altLang="en-US" sz="2400" dirty="0" smtClean="0">
                <a:solidFill>
                  <a:srgbClr val="000000"/>
                </a:solidFill>
                <a:latin typeface="+mn-lt"/>
                <a:cs typeface="Times New Roman" pitchFamily="18" charset="0"/>
              </a:rPr>
              <a:t>What is PREA?</a:t>
            </a:r>
          </a:p>
          <a:p>
            <a:pPr marL="0" indent="0" eaLnBrk="1" hangingPunct="1">
              <a:lnSpc>
                <a:spcPct val="90000"/>
              </a:lnSpc>
              <a:buNone/>
            </a:pPr>
            <a:endParaRPr lang="en-US" altLang="en-US" sz="800" dirty="0" smtClean="0">
              <a:solidFill>
                <a:srgbClr val="000000"/>
              </a:solidFill>
              <a:latin typeface="+mn-lt"/>
              <a:cs typeface="Times New Roman" pitchFamily="18" charset="0"/>
            </a:endParaRPr>
          </a:p>
          <a:p>
            <a:pPr>
              <a:lnSpc>
                <a:spcPct val="90000"/>
              </a:lnSpc>
            </a:pPr>
            <a:r>
              <a:rPr lang="en-US" altLang="en-US" dirty="0" smtClean="0">
                <a:solidFill>
                  <a:srgbClr val="000000"/>
                </a:solidFill>
                <a:latin typeface="+mn-lt"/>
                <a:cs typeface="Times New Roman" pitchFamily="18" charset="0"/>
              </a:rPr>
              <a:t>Agency compliance with standard </a:t>
            </a:r>
            <a:r>
              <a:rPr lang="en-US" altLang="en-US" dirty="0">
                <a:solidFill>
                  <a:srgbClr val="000000"/>
                </a:solidFill>
                <a:latin typeface="+mn-lt"/>
                <a:cs typeface="Times New Roman" pitchFamily="18" charset="0"/>
              </a:rPr>
              <a:t>§</a:t>
            </a:r>
            <a:r>
              <a:rPr lang="en-US" altLang="en-US" dirty="0" smtClean="0">
                <a:solidFill>
                  <a:srgbClr val="000000"/>
                </a:solidFill>
                <a:latin typeface="+mn-lt"/>
                <a:cs typeface="Times New Roman" pitchFamily="18" charset="0"/>
              </a:rPr>
              <a:t>115.31</a:t>
            </a:r>
          </a:p>
          <a:p>
            <a:pPr marL="0" indent="0" eaLnBrk="1" hangingPunct="1">
              <a:lnSpc>
                <a:spcPct val="90000"/>
              </a:lnSpc>
              <a:buNone/>
            </a:pPr>
            <a:endParaRPr lang="en-US" altLang="en-US" sz="1000" dirty="0" smtClean="0">
              <a:solidFill>
                <a:srgbClr val="000000"/>
              </a:solidFill>
              <a:latin typeface="+mn-lt"/>
              <a:cs typeface="Times New Roman" pitchFamily="18" charset="0"/>
            </a:endParaRPr>
          </a:p>
          <a:p>
            <a:pPr eaLnBrk="1" hangingPunct="1">
              <a:lnSpc>
                <a:spcPct val="90000"/>
              </a:lnSpc>
              <a:buFont typeface="Wingdings" pitchFamily="2" charset="2"/>
              <a:buNone/>
            </a:pPr>
            <a:endParaRPr lang="en-US" altLang="en-US" sz="1600" dirty="0" smtClean="0">
              <a:solidFill>
                <a:srgbClr val="000000"/>
              </a:solidFill>
              <a:latin typeface="Perpetua"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pPr>
                <a:defRPr/>
              </a:pPr>
              <a:t>4</a:t>
            </a:fld>
            <a:endParaRPr lang="en-US" altLang="en-US" dirty="0"/>
          </a:p>
        </p:txBody>
      </p:sp>
      <p:sp>
        <p:nvSpPr>
          <p:cNvPr id="14340" name="Rectangle 4"/>
          <p:cNvSpPr>
            <a:spLocks noChangeArrowheads="1"/>
          </p:cNvSpPr>
          <p:nvPr/>
        </p:nvSpPr>
        <p:spPr bwMode="auto">
          <a:xfrm>
            <a:off x="4479635" y="18727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endParaRPr lang="en-US" altLang="en-US" dirty="0"/>
          </a:p>
        </p:txBody>
      </p:sp>
    </p:spTree>
    <p:extLst>
      <p:ext uri="{BB962C8B-B14F-4D97-AF65-F5344CB8AC3E}">
        <p14:creationId xmlns:p14="http://schemas.microsoft.com/office/powerpoint/2010/main" val="1163405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ipe(left)">
                                      <p:cBhvr>
                                        <p:cTn id="12" dur="500"/>
                                        <p:tgtEl>
                                          <p:spTgt spid="3584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wipe(left)">
                                      <p:cBhvr>
                                        <p:cTn id="15" dur="500"/>
                                        <p:tgtEl>
                                          <p:spTgt spid="3584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5843">
                                            <p:txEl>
                                              <p:pRg st="4" end="4"/>
                                            </p:txEl>
                                          </p:spTgt>
                                        </p:tgtEl>
                                        <p:attrNameLst>
                                          <p:attrName>style.visibility</p:attrName>
                                        </p:attrNameLst>
                                      </p:cBhvr>
                                      <p:to>
                                        <p:strVal val="visible"/>
                                      </p:to>
                                    </p:set>
                                    <p:animEffect transition="in" filter="wipe(left)">
                                      <p:cBhvr>
                                        <p:cTn id="20"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tx2">
                    <a:lumMod val="50000"/>
                  </a:schemeClr>
                </a:solidFill>
                <a:effectLst/>
              </a:rPr>
              <a:t>Contributing Conditions to Sexual Abuse in Confinement</a:t>
            </a:r>
            <a:endParaRPr lang="en-US" sz="2800" dirty="0">
              <a:solidFill>
                <a:schemeClr val="tx2">
                  <a:lumMod val="50000"/>
                </a:schemeClr>
              </a:solidFill>
              <a:effectLst/>
            </a:endParaRPr>
          </a:p>
        </p:txBody>
      </p:sp>
      <p:sp>
        <p:nvSpPr>
          <p:cNvPr id="3" name="Content Placeholder 2"/>
          <p:cNvSpPr>
            <a:spLocks noGrp="1"/>
          </p:cNvSpPr>
          <p:nvPr>
            <p:ph idx="1"/>
          </p:nvPr>
        </p:nvSpPr>
        <p:spPr/>
        <p:txBody>
          <a:bodyPr>
            <a:normAutofit/>
          </a:bodyPr>
          <a:lstStyle/>
          <a:p>
            <a:r>
              <a:rPr lang="en-US" sz="2800" dirty="0" smtClean="0">
                <a:solidFill>
                  <a:schemeClr val="bg2"/>
                </a:solidFill>
                <a:latin typeface="+mn-lt"/>
              </a:rPr>
              <a:t>Larger population of violent offenders</a:t>
            </a:r>
          </a:p>
          <a:p>
            <a:pPr marL="0" indent="0">
              <a:buNone/>
            </a:pPr>
            <a:endParaRPr lang="en-US" sz="800" dirty="0">
              <a:solidFill>
                <a:schemeClr val="bg2"/>
              </a:solidFill>
              <a:latin typeface="+mn-lt"/>
            </a:endParaRPr>
          </a:p>
          <a:p>
            <a:r>
              <a:rPr lang="en-US" sz="2800" dirty="0" smtClean="0">
                <a:solidFill>
                  <a:schemeClr val="bg2"/>
                </a:solidFill>
                <a:latin typeface="+mn-lt"/>
              </a:rPr>
              <a:t>High racial tension/conflict</a:t>
            </a:r>
          </a:p>
          <a:p>
            <a:pPr marL="0" indent="0">
              <a:buNone/>
            </a:pPr>
            <a:endParaRPr lang="en-US" sz="800" dirty="0" smtClean="0">
              <a:solidFill>
                <a:schemeClr val="bg2"/>
              </a:solidFill>
              <a:latin typeface="+mn-lt"/>
            </a:endParaRPr>
          </a:p>
          <a:p>
            <a:r>
              <a:rPr lang="en-US" sz="2800" dirty="0" smtClean="0">
                <a:solidFill>
                  <a:schemeClr val="bg2"/>
                </a:solidFill>
                <a:latin typeface="+mn-lt"/>
              </a:rPr>
              <a:t>Overcrowding</a:t>
            </a:r>
          </a:p>
          <a:p>
            <a:pPr marL="0" indent="0">
              <a:buNone/>
            </a:pPr>
            <a:endParaRPr lang="en-US" sz="800" dirty="0" smtClean="0">
              <a:solidFill>
                <a:schemeClr val="bg2"/>
              </a:solidFill>
              <a:latin typeface="+mn-lt"/>
            </a:endParaRPr>
          </a:p>
          <a:p>
            <a:r>
              <a:rPr lang="en-US" sz="2800" dirty="0" smtClean="0">
                <a:solidFill>
                  <a:schemeClr val="bg2"/>
                </a:solidFill>
                <a:latin typeface="+mn-lt"/>
              </a:rPr>
              <a:t>Poor supervision</a:t>
            </a:r>
          </a:p>
          <a:p>
            <a:pPr marL="0" indent="0">
              <a:buNone/>
            </a:pPr>
            <a:endParaRPr lang="en-US" sz="800" dirty="0" smtClean="0">
              <a:solidFill>
                <a:schemeClr val="bg2"/>
              </a:solidFill>
              <a:latin typeface="+mn-lt"/>
            </a:endParaRPr>
          </a:p>
          <a:p>
            <a:r>
              <a:rPr lang="en-US" sz="2800" dirty="0" smtClean="0">
                <a:solidFill>
                  <a:schemeClr val="bg2"/>
                </a:solidFill>
                <a:latin typeface="+mn-lt"/>
              </a:rPr>
              <a:t>Inadequate staffing levels</a:t>
            </a:r>
          </a:p>
          <a:p>
            <a:pPr marL="0" indent="0">
              <a:buNone/>
            </a:pPr>
            <a:endParaRPr lang="en-US" sz="800" dirty="0" smtClean="0">
              <a:solidFill>
                <a:schemeClr val="bg2"/>
              </a:solidFill>
              <a:latin typeface="+mn-lt"/>
            </a:endParaRPr>
          </a:p>
          <a:p>
            <a:r>
              <a:rPr lang="en-US" sz="2800" dirty="0" smtClean="0">
                <a:solidFill>
                  <a:schemeClr val="bg2"/>
                </a:solidFill>
                <a:latin typeface="+mn-lt"/>
              </a:rPr>
              <a:t>Blind Spots</a:t>
            </a:r>
            <a:endParaRPr lang="en-US" sz="2800" dirty="0">
              <a:solidFill>
                <a:schemeClr val="bg2"/>
              </a:solidFill>
              <a:latin typeface="+mn-l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40</a:t>
            </a:fld>
            <a:endParaRPr lang="en-US" altLang="en-US" dirty="0">
              <a:solidFill>
                <a:srgbClr val="0070C0">
                  <a:tint val="75000"/>
                </a:srgbClr>
              </a:solidFill>
            </a:endParaRPr>
          </a:p>
        </p:txBody>
      </p:sp>
    </p:spTree>
    <p:extLst>
      <p:ext uri="{BB962C8B-B14F-4D97-AF65-F5344CB8AC3E}">
        <p14:creationId xmlns:p14="http://schemas.microsoft.com/office/powerpoint/2010/main" val="2222404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eaLnBrk="1" fontAlgn="auto" hangingPunct="1">
              <a:spcAft>
                <a:spcPts val="0"/>
              </a:spcAft>
              <a:defRPr/>
            </a:pPr>
            <a:r>
              <a:rPr lang="en-US" sz="3200" dirty="0" smtClean="0">
                <a:solidFill>
                  <a:schemeClr val="tx2">
                    <a:lumMod val="50000"/>
                  </a:schemeClr>
                </a:solidFill>
                <a:effectLst/>
              </a:rPr>
              <a:t>Dynamics of Sexual </a:t>
            </a:r>
            <a:r>
              <a:rPr lang="en-US" sz="3200" dirty="0">
                <a:solidFill>
                  <a:schemeClr val="tx2">
                    <a:lumMod val="50000"/>
                  </a:schemeClr>
                </a:solidFill>
                <a:effectLst/>
              </a:rPr>
              <a:t>H</a:t>
            </a:r>
            <a:r>
              <a:rPr lang="en-US" sz="3200" dirty="0" smtClean="0">
                <a:solidFill>
                  <a:schemeClr val="tx2">
                    <a:lumMod val="50000"/>
                  </a:schemeClr>
                </a:solidFill>
                <a:effectLst/>
              </a:rPr>
              <a:t>arassment</a:t>
            </a:r>
            <a:r>
              <a:rPr lang="en-US" sz="2800" dirty="0" smtClean="0"/>
              <a:t/>
            </a:r>
            <a:br>
              <a:rPr lang="en-US" sz="2800" dirty="0" smtClean="0"/>
            </a:br>
            <a:endParaRPr lang="en-US" sz="1600" dirty="0" smtClean="0">
              <a:effectLst/>
            </a:endParaRPr>
          </a:p>
        </p:txBody>
      </p:sp>
      <p:sp>
        <p:nvSpPr>
          <p:cNvPr id="63491" name="Content Placeholder 2"/>
          <p:cNvSpPr>
            <a:spLocks noGrp="1"/>
          </p:cNvSpPr>
          <p:nvPr>
            <p:ph idx="1"/>
          </p:nvPr>
        </p:nvSpPr>
        <p:spPr/>
        <p:txBody>
          <a:bodyPr/>
          <a:lstStyle/>
          <a:p>
            <a:pPr marL="0" indent="0">
              <a:buFont typeface="Wingdings" pitchFamily="2" charset="2"/>
              <a:buNone/>
            </a:pPr>
            <a:r>
              <a:rPr lang="en-US" altLang="en-US" sz="2800" dirty="0" smtClean="0">
                <a:solidFill>
                  <a:schemeClr val="bg2"/>
                </a:solidFill>
                <a:latin typeface="+mn-lt"/>
                <a:cs typeface="Times New Roman" pitchFamily="18" charset="0"/>
              </a:rPr>
              <a:t>May precede sexual abuse and is used to:</a:t>
            </a:r>
          </a:p>
          <a:p>
            <a:pPr lvl="1"/>
            <a:r>
              <a:rPr lang="en-US" altLang="en-US" sz="2400" dirty="0" smtClean="0">
                <a:solidFill>
                  <a:schemeClr val="bg2"/>
                </a:solidFill>
                <a:latin typeface="+mn-lt"/>
                <a:cs typeface="Times New Roman" pitchFamily="18" charset="0"/>
              </a:rPr>
              <a:t>test a target</a:t>
            </a:r>
          </a:p>
          <a:p>
            <a:pPr lvl="1"/>
            <a:r>
              <a:rPr lang="en-US" altLang="en-US" sz="2400" dirty="0" smtClean="0">
                <a:solidFill>
                  <a:schemeClr val="bg2"/>
                </a:solidFill>
                <a:latin typeface="+mn-lt"/>
                <a:cs typeface="Times New Roman" pitchFamily="18" charset="0"/>
              </a:rPr>
              <a:t>demean others</a:t>
            </a:r>
          </a:p>
          <a:p>
            <a:pPr lvl="1"/>
            <a:r>
              <a:rPr lang="en-US" altLang="en-US" sz="2400" dirty="0" smtClean="0">
                <a:solidFill>
                  <a:schemeClr val="bg2"/>
                </a:solidFill>
                <a:latin typeface="+mn-lt"/>
                <a:cs typeface="Times New Roman" pitchFamily="18" charset="0"/>
              </a:rPr>
              <a:t>overtly or subtly intimidate</a:t>
            </a:r>
          </a:p>
          <a:p>
            <a:pPr lvl="1"/>
            <a:r>
              <a:rPr lang="en-US" altLang="en-US" sz="2400" dirty="0" smtClean="0">
                <a:solidFill>
                  <a:schemeClr val="bg2"/>
                </a:solidFill>
                <a:latin typeface="+mn-lt"/>
                <a:cs typeface="Times New Roman" pitchFamily="18" charset="0"/>
              </a:rPr>
              <a:t>challenge new inmates/residents or staff</a:t>
            </a:r>
          </a:p>
          <a:p>
            <a:pPr lvl="1"/>
            <a:r>
              <a:rPr lang="en-US" altLang="en-US" sz="2400" dirty="0" smtClean="0">
                <a:solidFill>
                  <a:schemeClr val="bg2"/>
                </a:solidFill>
                <a:latin typeface="+mn-lt"/>
                <a:cs typeface="Times New Roman" pitchFamily="18" charset="0"/>
              </a:rPr>
              <a:t>threaten inmates/residents or staff who are perceived to be weaker</a:t>
            </a:r>
          </a:p>
        </p:txBody>
      </p:sp>
      <p:sp>
        <p:nvSpPr>
          <p:cNvPr id="3" name="Slide Number Placeholder 2"/>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41</a:t>
            </a:fld>
            <a:endParaRPr lang="en-US" altLang="en-US" dirty="0">
              <a:solidFill>
                <a:srgbClr val="0070C0">
                  <a:tint val="75000"/>
                </a:srgbClr>
              </a:solidFill>
            </a:endParaRPr>
          </a:p>
        </p:txBody>
      </p:sp>
    </p:spTree>
    <p:extLst>
      <p:ext uri="{BB962C8B-B14F-4D97-AF65-F5344CB8AC3E}">
        <p14:creationId xmlns:p14="http://schemas.microsoft.com/office/powerpoint/2010/main" val="174657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smtClean="0">
                <a:solidFill>
                  <a:schemeClr val="tx2">
                    <a:lumMod val="50000"/>
                  </a:schemeClr>
                </a:solidFill>
                <a:effectLst/>
              </a:rPr>
              <a:t>Dynamics of Sexual Abuse</a:t>
            </a:r>
            <a:r>
              <a:rPr lang="en-US" dirty="0" smtClean="0"/>
              <a:t/>
            </a:r>
            <a:br>
              <a:rPr lang="en-US" dirty="0" smtClean="0"/>
            </a:br>
            <a:endParaRPr lang="en-US" sz="1100" dirty="0">
              <a:effectLst/>
            </a:endParaRPr>
          </a:p>
        </p:txBody>
      </p:sp>
      <p:sp>
        <p:nvSpPr>
          <p:cNvPr id="3" name="Content Placeholder 2"/>
          <p:cNvSpPr>
            <a:spLocks noGrp="1"/>
          </p:cNvSpPr>
          <p:nvPr>
            <p:ph idx="1"/>
          </p:nvPr>
        </p:nvSpPr>
        <p:spPr/>
        <p:txBody>
          <a:bodyPr>
            <a:normAutofit fontScale="92500"/>
          </a:bodyPr>
          <a:lstStyle/>
          <a:p>
            <a:pPr marL="0" indent="0">
              <a:buNone/>
              <a:defRPr/>
            </a:pPr>
            <a:endParaRPr lang="en-US" sz="900" dirty="0" smtClean="0">
              <a:solidFill>
                <a:schemeClr val="tx1"/>
              </a:solidFill>
              <a:latin typeface="+mn-lt"/>
              <a:cs typeface="Times New Roman" panose="02020603050405020304" pitchFamily="18" charset="0"/>
            </a:endParaRPr>
          </a:p>
          <a:p>
            <a:pPr>
              <a:defRPr/>
            </a:pPr>
            <a:r>
              <a:rPr lang="en-US" sz="3200" dirty="0" smtClean="0">
                <a:solidFill>
                  <a:schemeClr val="bg2"/>
                </a:solidFill>
                <a:latin typeface="+mn-lt"/>
                <a:cs typeface="Times New Roman" panose="02020603050405020304" pitchFamily="18" charset="0"/>
              </a:rPr>
              <a:t>Sexual Aggressors look </a:t>
            </a:r>
            <a:r>
              <a:rPr lang="en-US" sz="3200" dirty="0">
                <a:solidFill>
                  <a:schemeClr val="bg2"/>
                </a:solidFill>
                <a:latin typeface="+mn-lt"/>
                <a:cs typeface="Times New Roman" panose="02020603050405020304" pitchFamily="18" charset="0"/>
              </a:rPr>
              <a:t>for </a:t>
            </a:r>
            <a:r>
              <a:rPr lang="en-US" sz="3200" b="1" dirty="0">
                <a:solidFill>
                  <a:schemeClr val="bg2"/>
                </a:solidFill>
                <a:latin typeface="+mn-lt"/>
                <a:cs typeface="Times New Roman" panose="02020603050405020304" pitchFamily="18" charset="0"/>
              </a:rPr>
              <a:t>means</a:t>
            </a:r>
            <a:r>
              <a:rPr lang="en-US" sz="3200" dirty="0">
                <a:solidFill>
                  <a:schemeClr val="bg2"/>
                </a:solidFill>
                <a:latin typeface="+mn-lt"/>
                <a:cs typeface="Times New Roman" panose="02020603050405020304" pitchFamily="18" charset="0"/>
              </a:rPr>
              <a:t>, </a:t>
            </a:r>
            <a:r>
              <a:rPr lang="en-US" sz="3200" b="1" dirty="0">
                <a:solidFill>
                  <a:schemeClr val="bg2"/>
                </a:solidFill>
                <a:latin typeface="+mn-lt"/>
                <a:cs typeface="Times New Roman" panose="02020603050405020304" pitchFamily="18" charset="0"/>
              </a:rPr>
              <a:t>opportunity</a:t>
            </a:r>
            <a:r>
              <a:rPr lang="en-US" sz="3200" dirty="0">
                <a:solidFill>
                  <a:schemeClr val="bg2"/>
                </a:solidFill>
                <a:latin typeface="+mn-lt"/>
                <a:cs typeface="Times New Roman" panose="02020603050405020304" pitchFamily="18" charset="0"/>
              </a:rPr>
              <a:t>, </a:t>
            </a:r>
            <a:r>
              <a:rPr lang="en-US" sz="3200" dirty="0" smtClean="0">
                <a:solidFill>
                  <a:schemeClr val="bg2"/>
                </a:solidFill>
                <a:latin typeface="+mn-lt"/>
                <a:cs typeface="Times New Roman" panose="02020603050405020304" pitchFamily="18" charset="0"/>
              </a:rPr>
              <a:t>and </a:t>
            </a:r>
            <a:r>
              <a:rPr lang="en-US" sz="3200" b="1" dirty="0" smtClean="0">
                <a:solidFill>
                  <a:schemeClr val="bg2"/>
                </a:solidFill>
                <a:latin typeface="+mn-lt"/>
                <a:cs typeface="Times New Roman" panose="02020603050405020304" pitchFamily="18" charset="0"/>
              </a:rPr>
              <a:t>vulnerability</a:t>
            </a:r>
            <a:r>
              <a:rPr lang="en-US" sz="3200" dirty="0">
                <a:solidFill>
                  <a:schemeClr val="bg2"/>
                </a:solidFill>
                <a:latin typeface="+mn-lt"/>
                <a:cs typeface="Times New Roman" panose="02020603050405020304" pitchFamily="18" charset="0"/>
              </a:rPr>
              <a:t>, selecting targets</a:t>
            </a:r>
            <a:r>
              <a:rPr lang="en-US" sz="3200" dirty="0" smtClean="0">
                <a:solidFill>
                  <a:schemeClr val="bg2"/>
                </a:solidFill>
                <a:latin typeface="+mn-lt"/>
                <a:cs typeface="Times New Roman" panose="02020603050405020304" pitchFamily="18" charset="0"/>
              </a:rPr>
              <a:t>…</a:t>
            </a:r>
          </a:p>
          <a:p>
            <a:pPr marL="0" indent="0">
              <a:buNone/>
              <a:defRPr/>
            </a:pPr>
            <a:endParaRPr lang="en-US" sz="1000" dirty="0">
              <a:solidFill>
                <a:schemeClr val="bg2"/>
              </a:solidFill>
              <a:latin typeface="+mn-lt"/>
              <a:cs typeface="Times New Roman" panose="02020603050405020304" pitchFamily="18" charset="0"/>
            </a:endParaRPr>
          </a:p>
          <a:p>
            <a:pPr lvl="1">
              <a:defRPr/>
            </a:pPr>
            <a:r>
              <a:rPr lang="en-US" sz="3200" dirty="0" smtClean="0">
                <a:solidFill>
                  <a:schemeClr val="bg2"/>
                </a:solidFill>
                <a:latin typeface="+mn-lt"/>
                <a:cs typeface="Times New Roman" panose="02020603050405020304" pitchFamily="18" charset="0"/>
              </a:rPr>
              <a:t>who </a:t>
            </a:r>
            <a:r>
              <a:rPr lang="en-US" sz="3200" dirty="0">
                <a:solidFill>
                  <a:schemeClr val="bg2"/>
                </a:solidFill>
                <a:latin typeface="+mn-lt"/>
                <a:cs typeface="Times New Roman" panose="02020603050405020304" pitchFamily="18" charset="0"/>
              </a:rPr>
              <a:t>are </a:t>
            </a:r>
            <a:r>
              <a:rPr lang="en-US" sz="3200" b="1" dirty="0">
                <a:solidFill>
                  <a:schemeClr val="bg2"/>
                </a:solidFill>
                <a:latin typeface="+mn-lt"/>
                <a:cs typeface="Times New Roman" panose="02020603050405020304" pitchFamily="18" charset="0"/>
              </a:rPr>
              <a:t>least able to defend </a:t>
            </a:r>
            <a:r>
              <a:rPr lang="en-US" sz="3200" dirty="0">
                <a:solidFill>
                  <a:schemeClr val="bg2"/>
                </a:solidFill>
                <a:latin typeface="+mn-lt"/>
                <a:cs typeface="Times New Roman" panose="02020603050405020304" pitchFamily="18" charset="0"/>
              </a:rPr>
              <a:t>themselves,</a:t>
            </a:r>
          </a:p>
          <a:p>
            <a:pPr lvl="1">
              <a:defRPr/>
            </a:pPr>
            <a:r>
              <a:rPr lang="en-US" sz="3200" dirty="0" smtClean="0">
                <a:solidFill>
                  <a:schemeClr val="bg2"/>
                </a:solidFill>
                <a:latin typeface="+mn-lt"/>
                <a:cs typeface="Times New Roman" panose="02020603050405020304" pitchFamily="18" charset="0"/>
              </a:rPr>
              <a:t>who </a:t>
            </a:r>
            <a:r>
              <a:rPr lang="en-US" sz="3200" dirty="0">
                <a:solidFill>
                  <a:schemeClr val="bg2"/>
                </a:solidFill>
                <a:latin typeface="+mn-lt"/>
                <a:cs typeface="Times New Roman" panose="02020603050405020304" pitchFamily="18" charset="0"/>
              </a:rPr>
              <a:t>may be </a:t>
            </a:r>
            <a:r>
              <a:rPr lang="en-US" sz="3200" b="1" dirty="0">
                <a:solidFill>
                  <a:schemeClr val="bg2"/>
                </a:solidFill>
                <a:latin typeface="+mn-lt"/>
                <a:cs typeface="Times New Roman" panose="02020603050405020304" pitchFamily="18" charset="0"/>
              </a:rPr>
              <a:t>less believed or believable</a:t>
            </a:r>
            <a:r>
              <a:rPr lang="en-US" sz="3200" dirty="0">
                <a:solidFill>
                  <a:schemeClr val="bg2"/>
                </a:solidFill>
                <a:latin typeface="+mn-lt"/>
                <a:cs typeface="Times New Roman" panose="02020603050405020304" pitchFamily="18" charset="0"/>
              </a:rPr>
              <a:t>, or</a:t>
            </a:r>
          </a:p>
          <a:p>
            <a:pPr lvl="1">
              <a:defRPr/>
            </a:pPr>
            <a:r>
              <a:rPr lang="en-US" sz="3200" dirty="0" smtClean="0">
                <a:solidFill>
                  <a:schemeClr val="bg2"/>
                </a:solidFill>
                <a:latin typeface="+mn-lt"/>
                <a:cs typeface="Times New Roman" panose="02020603050405020304" pitchFamily="18" charset="0"/>
              </a:rPr>
              <a:t>who </a:t>
            </a:r>
            <a:r>
              <a:rPr lang="en-US" sz="3200" dirty="0">
                <a:solidFill>
                  <a:schemeClr val="bg2"/>
                </a:solidFill>
                <a:latin typeface="+mn-lt"/>
                <a:cs typeface="Times New Roman" panose="02020603050405020304" pitchFamily="18" charset="0"/>
              </a:rPr>
              <a:t>are </a:t>
            </a:r>
            <a:r>
              <a:rPr lang="en-US" sz="3200" b="1" dirty="0">
                <a:solidFill>
                  <a:schemeClr val="bg2"/>
                </a:solidFill>
                <a:latin typeface="+mn-lt"/>
                <a:cs typeface="Times New Roman" panose="02020603050405020304" pitchFamily="18" charset="0"/>
              </a:rPr>
              <a:t>disliked or ostracized</a:t>
            </a:r>
            <a:r>
              <a:rPr lang="en-US" sz="3200" b="1" dirty="0" smtClean="0">
                <a:solidFill>
                  <a:schemeClr val="bg2"/>
                </a:solidFill>
                <a:latin typeface="+mn-lt"/>
                <a:cs typeface="Times New Roman" panose="02020603050405020304" pitchFamily="18" charset="0"/>
              </a:rPr>
              <a:t>.</a:t>
            </a:r>
          </a:p>
          <a:p>
            <a:pPr lvl="1">
              <a:defRPr/>
            </a:pPr>
            <a:endParaRPr lang="en-US" sz="3200" b="1" dirty="0">
              <a:latin typeface="Times New Roman" panose="02020603050405020304" pitchFamily="18" charset="0"/>
              <a:cs typeface="Times New Roman" panose="02020603050405020304" pitchFamily="18" charset="0"/>
            </a:endParaRPr>
          </a:p>
          <a:p>
            <a:pPr marL="457200" lvl="1" indent="0">
              <a:buNone/>
              <a:defRPr/>
            </a:pPr>
            <a:endParaRPr lang="en-US" b="1" dirty="0"/>
          </a:p>
          <a:p>
            <a:pPr marL="0" indent="0">
              <a:buFont typeface="Wingdings" pitchFamily="2" charset="2"/>
              <a:buNone/>
              <a:defRPr/>
            </a:pPr>
            <a:r>
              <a:rPr lang="en-US" sz="1000" dirty="0" smtClean="0">
                <a:latin typeface="Times New Roman" panose="02020603050405020304" pitchFamily="18" charset="0"/>
                <a:cs typeface="Times New Roman" panose="02020603050405020304" pitchFamily="18" charset="0"/>
              </a:rPr>
              <a:t>PREA </a:t>
            </a:r>
            <a:r>
              <a:rPr lang="en-US" sz="1000" dirty="0">
                <a:latin typeface="Times New Roman" panose="02020603050405020304" pitchFamily="18" charset="0"/>
                <a:cs typeface="Times New Roman" panose="02020603050405020304" pitchFamily="18" charset="0"/>
              </a:rPr>
              <a:t>Review Panel Testimony by Dr. Robert Dumond, November 2006 available </a:t>
            </a:r>
            <a:r>
              <a:rPr lang="en-US" sz="1000" dirty="0" smtClean="0">
                <a:latin typeface="Times New Roman" panose="02020603050405020304" pitchFamily="18" charset="0"/>
                <a:cs typeface="Times New Roman" panose="02020603050405020304" pitchFamily="18" charset="0"/>
              </a:rPr>
              <a:t>at: http</a:t>
            </a:r>
            <a:r>
              <a:rPr lang="en-US" sz="1000" dirty="0">
                <a:latin typeface="Times New Roman" panose="02020603050405020304" pitchFamily="18" charset="0"/>
                <a:cs typeface="Times New Roman" panose="02020603050405020304" pitchFamily="18" charset="0"/>
              </a:rPr>
              <a:t>://www.ojp.usdoj.gov/reviewpanel/pdfs_nov06/test_dumond.pdf</a:t>
            </a: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42</a:t>
            </a:fld>
            <a:endParaRPr lang="en-US" altLang="en-US" dirty="0">
              <a:solidFill>
                <a:srgbClr val="0070C0">
                  <a:tint val="75000"/>
                </a:srgbClr>
              </a:solidFill>
            </a:endParaRPr>
          </a:p>
        </p:txBody>
      </p:sp>
    </p:spTree>
    <p:extLst>
      <p:ext uri="{BB962C8B-B14F-4D97-AF65-F5344CB8AC3E}">
        <p14:creationId xmlns:p14="http://schemas.microsoft.com/office/powerpoint/2010/main" val="3274308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3200" dirty="0" smtClean="0">
                <a:solidFill>
                  <a:schemeClr val="bg2">
                    <a:lumMod val="50000"/>
                  </a:schemeClr>
                </a:solidFill>
                <a:effectLst/>
              </a:rPr>
              <a:t>Who May Be A Sexual Aggressor</a:t>
            </a:r>
            <a:r>
              <a:rPr lang="en-US" altLang="en-US" sz="3200" dirty="0" smtClean="0">
                <a:solidFill>
                  <a:schemeClr val="bg2">
                    <a:lumMod val="50000"/>
                  </a:schemeClr>
                </a:solidFill>
              </a:rPr>
              <a:t/>
            </a:r>
            <a:br>
              <a:rPr lang="en-US" altLang="en-US" sz="3200" dirty="0" smtClean="0">
                <a:solidFill>
                  <a:schemeClr val="bg2">
                    <a:lumMod val="50000"/>
                  </a:schemeClr>
                </a:solidFill>
              </a:rPr>
            </a:br>
            <a:endParaRPr lang="en-US" altLang="en-US" sz="3200" dirty="0" smtClean="0">
              <a:solidFill>
                <a:schemeClr val="bg2">
                  <a:lumMod val="50000"/>
                </a:schemeClr>
              </a:solidFill>
            </a:endParaRPr>
          </a:p>
        </p:txBody>
      </p:sp>
      <p:sp>
        <p:nvSpPr>
          <p:cNvPr id="82947" name="Rectangle 3"/>
          <p:cNvSpPr>
            <a:spLocks noGrp="1" noChangeArrowheads="1"/>
          </p:cNvSpPr>
          <p:nvPr>
            <p:ph idx="1"/>
          </p:nvPr>
        </p:nvSpPr>
        <p:spPr/>
        <p:txBody>
          <a:bodyPr/>
          <a:lstStyle/>
          <a:p>
            <a:pPr lvl="1" eaLnBrk="1" hangingPunct="1">
              <a:defRPr/>
            </a:pPr>
            <a:r>
              <a:rPr lang="en-US" altLang="en-US" sz="2400" dirty="0" smtClean="0">
                <a:solidFill>
                  <a:schemeClr val="bg2"/>
                </a:solidFill>
                <a:latin typeface="+mn-lt"/>
                <a:cs typeface="Times New Roman" panose="02020603050405020304" pitchFamily="18" charset="0"/>
              </a:rPr>
              <a:t>Inmates who may have aggressive behavior</a:t>
            </a:r>
          </a:p>
          <a:p>
            <a:pPr marL="366713" lvl="1" indent="0" eaLnBrk="1" hangingPunct="1">
              <a:buFont typeface="Wingdings 2" pitchFamily="18" charset="2"/>
              <a:buNone/>
              <a:defRPr/>
            </a:pPr>
            <a:endParaRPr lang="en-US" altLang="en-US" sz="800" dirty="0" smtClean="0">
              <a:solidFill>
                <a:schemeClr val="bg2"/>
              </a:solidFill>
              <a:latin typeface="+mn-lt"/>
              <a:cs typeface="Times New Roman" panose="02020603050405020304" pitchFamily="18" charset="0"/>
            </a:endParaRPr>
          </a:p>
          <a:p>
            <a:pPr lvl="1" eaLnBrk="1" hangingPunct="1">
              <a:defRPr/>
            </a:pPr>
            <a:r>
              <a:rPr lang="en-US" altLang="en-US" sz="2400" dirty="0" smtClean="0">
                <a:solidFill>
                  <a:schemeClr val="bg2"/>
                </a:solidFill>
                <a:latin typeface="+mn-lt"/>
                <a:cs typeface="Times New Roman" panose="02020603050405020304" pitchFamily="18" charset="0"/>
              </a:rPr>
              <a:t>Inmates who may be sexually compulsive</a:t>
            </a:r>
          </a:p>
          <a:p>
            <a:pPr marL="366713" lvl="1" indent="0" eaLnBrk="1" hangingPunct="1">
              <a:buFont typeface="Wingdings 2" pitchFamily="18" charset="2"/>
              <a:buNone/>
              <a:defRPr/>
            </a:pPr>
            <a:endParaRPr lang="en-US" altLang="en-US" sz="800" dirty="0" smtClean="0">
              <a:solidFill>
                <a:schemeClr val="bg2"/>
              </a:solidFill>
              <a:latin typeface="+mn-lt"/>
              <a:cs typeface="Times New Roman" panose="02020603050405020304" pitchFamily="18" charset="0"/>
            </a:endParaRPr>
          </a:p>
          <a:p>
            <a:pPr lvl="1" eaLnBrk="1" hangingPunct="1">
              <a:defRPr/>
            </a:pPr>
            <a:r>
              <a:rPr lang="en-US" altLang="en-US" sz="2400" dirty="0" smtClean="0">
                <a:solidFill>
                  <a:schemeClr val="bg2"/>
                </a:solidFill>
                <a:latin typeface="+mn-lt"/>
                <a:cs typeface="Times New Roman" panose="02020603050405020304" pitchFamily="18" charset="0"/>
              </a:rPr>
              <a:t>Convicted of violent crimes</a:t>
            </a:r>
          </a:p>
          <a:p>
            <a:pPr marL="366713" lvl="1" indent="0" eaLnBrk="1" hangingPunct="1">
              <a:buFont typeface="Wingdings 2" pitchFamily="18" charset="2"/>
              <a:buNone/>
              <a:defRPr/>
            </a:pPr>
            <a:endParaRPr lang="en-US" altLang="en-US" sz="800" dirty="0" smtClean="0">
              <a:solidFill>
                <a:schemeClr val="bg2"/>
              </a:solidFill>
              <a:latin typeface="+mn-lt"/>
              <a:cs typeface="Times New Roman" panose="02020603050405020304" pitchFamily="18" charset="0"/>
            </a:endParaRPr>
          </a:p>
          <a:p>
            <a:pPr lvl="1" eaLnBrk="1" hangingPunct="1">
              <a:defRPr/>
            </a:pPr>
            <a:r>
              <a:rPr lang="en-US" altLang="en-US" sz="2400" dirty="0" smtClean="0">
                <a:solidFill>
                  <a:schemeClr val="bg2"/>
                </a:solidFill>
                <a:latin typeface="+mn-lt"/>
                <a:cs typeface="Times New Roman" panose="02020603050405020304" pitchFamily="18" charset="0"/>
              </a:rPr>
              <a:t>Repeat / long-term offenders who are familiar with prison culture</a:t>
            </a:r>
          </a:p>
          <a:p>
            <a:pPr marL="366713" lvl="1" indent="0" eaLnBrk="1" hangingPunct="1">
              <a:buFont typeface="Wingdings 2" pitchFamily="18" charset="2"/>
              <a:buNone/>
              <a:defRPr/>
            </a:pPr>
            <a:endParaRPr lang="en-US" altLang="en-US" sz="800" dirty="0" smtClean="0">
              <a:solidFill>
                <a:schemeClr val="bg2"/>
              </a:solidFill>
              <a:latin typeface="+mn-lt"/>
              <a:cs typeface="Times New Roman" panose="02020603050405020304" pitchFamily="18" charset="0"/>
            </a:endParaRPr>
          </a:p>
          <a:p>
            <a:pPr lvl="1" eaLnBrk="1" hangingPunct="1">
              <a:defRPr/>
            </a:pPr>
            <a:r>
              <a:rPr lang="en-US" altLang="en-US" sz="2400" dirty="0" smtClean="0">
                <a:solidFill>
                  <a:schemeClr val="bg2"/>
                </a:solidFill>
                <a:latin typeface="+mn-lt"/>
                <a:cs typeface="Times New Roman" panose="02020603050405020304" pitchFamily="18" charset="0"/>
              </a:rPr>
              <a:t>Sexual predatory behavior in the community or </a:t>
            </a:r>
          </a:p>
          <a:p>
            <a:pPr marL="457200" lvl="1" indent="0" eaLnBrk="1" hangingPunct="1">
              <a:buNone/>
              <a:defRPr/>
            </a:pPr>
            <a:endParaRPr lang="en-US" altLang="en-US" sz="800" dirty="0" smtClean="0">
              <a:solidFill>
                <a:schemeClr val="bg2"/>
              </a:solidFill>
              <a:latin typeface="+mn-lt"/>
              <a:cs typeface="Times New Roman" panose="02020603050405020304" pitchFamily="18" charset="0"/>
            </a:endParaRPr>
          </a:p>
          <a:p>
            <a:pPr lvl="1" eaLnBrk="1" hangingPunct="1">
              <a:defRPr/>
            </a:pPr>
            <a:r>
              <a:rPr lang="en-US" altLang="en-US" sz="2400" dirty="0" smtClean="0">
                <a:solidFill>
                  <a:schemeClr val="bg2"/>
                </a:solidFill>
                <a:latin typeface="+mn-lt"/>
                <a:cs typeface="Times New Roman" panose="02020603050405020304" pitchFamily="18" charset="0"/>
              </a:rPr>
              <a:t>History of sexual predatory behavior in prison.</a:t>
            </a:r>
          </a:p>
          <a:p>
            <a:pPr lvl="1" eaLnBrk="1" hangingPunct="1">
              <a:buFont typeface="Wingdings" pitchFamily="2" charset="2"/>
              <a:buNone/>
              <a:defRPr/>
            </a:pPr>
            <a:endParaRPr lang="en-US" altLang="en-US" sz="900" dirty="0" smtClean="0">
              <a:latin typeface="Perpetua"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43</a:t>
            </a:fld>
            <a:endParaRPr lang="en-US" altLang="en-US" dirty="0">
              <a:solidFill>
                <a:srgbClr val="0070C0">
                  <a:tint val="75000"/>
                </a:srgbClr>
              </a:solidFill>
            </a:endParaRPr>
          </a:p>
        </p:txBody>
      </p:sp>
    </p:spTree>
    <p:extLst>
      <p:ext uri="{BB962C8B-B14F-4D97-AF65-F5344CB8AC3E}">
        <p14:creationId xmlns:p14="http://schemas.microsoft.com/office/powerpoint/2010/main" val="2812625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iterate type="wd">
                                    <p:tmPct val="10000"/>
                                  </p:iterate>
                                  <p:childTnLst>
                                    <p:set>
                                      <p:cBhvr>
                                        <p:cTn id="6" dur="1" fill="hold">
                                          <p:stCondLst>
                                            <p:cond delay="0"/>
                                          </p:stCondLst>
                                        </p:cTn>
                                        <p:tgtEl>
                                          <p:spTgt spid="82946"/>
                                        </p:tgtEl>
                                        <p:attrNameLst>
                                          <p:attrName>style.visibility</p:attrName>
                                        </p:attrNameLst>
                                      </p:cBhvr>
                                      <p:to>
                                        <p:strVal val="visible"/>
                                      </p:to>
                                    </p:set>
                                    <p:animScale>
                                      <p:cBhvr>
                                        <p:cTn id="7" dur="1000" decel="50000" fill="hold">
                                          <p:stCondLst>
                                            <p:cond delay="0"/>
                                          </p:stCondLst>
                                        </p:cTn>
                                        <p:tgtEl>
                                          <p:spTgt spid="829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2946"/>
                                        </p:tgtEl>
                                        <p:attrNameLst>
                                          <p:attrName>ppt_x</p:attrName>
                                          <p:attrName>ppt_y</p:attrName>
                                        </p:attrNameLst>
                                      </p:cBhvr>
                                    </p:animMotion>
                                    <p:animEffect transition="in" filter="fade">
                                      <p:cBhvr>
                                        <p:cTn id="9" dur="1000"/>
                                        <p:tgtEl>
                                          <p:spTgt spid="82946"/>
                                        </p:tgtEl>
                                      </p:cBhvr>
                                    </p:animEffect>
                                  </p:childTnLst>
                                </p:cTn>
                              </p:par>
                            </p:childTnLst>
                          </p:cTn>
                        </p:par>
                        <p:par>
                          <p:cTn id="10" fill="hold" nodeType="afterGroup">
                            <p:stCondLst>
                              <p:cond delay="1500"/>
                            </p:stCondLst>
                            <p:childTnLst>
                              <p:par>
                                <p:cTn id="11" presetID="4" presetClass="entr" presetSubtype="16" fill="hold" grpId="0" nodeType="after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Effect transition="in" filter="box(in)">
                                      <p:cBhvr>
                                        <p:cTn id="13" dur="1000"/>
                                        <p:tgtEl>
                                          <p:spTgt spid="82947">
                                            <p:txEl>
                                              <p:pRg st="0" end="0"/>
                                            </p:txEl>
                                          </p:spTgt>
                                        </p:tgtEl>
                                      </p:cBhvr>
                                    </p:animEffect>
                                  </p:childTnLst>
                                </p:cTn>
                              </p:par>
                            </p:childTnLst>
                          </p:cTn>
                        </p:par>
                        <p:par>
                          <p:cTn id="14" fill="hold" nodeType="afterGroup">
                            <p:stCondLst>
                              <p:cond delay="2500"/>
                            </p:stCondLst>
                            <p:childTnLst>
                              <p:par>
                                <p:cTn id="15" presetID="4" presetClass="entr" presetSubtype="16" fill="hold" grpId="0" nodeType="after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animEffect transition="in" filter="box(in)">
                                      <p:cBhvr>
                                        <p:cTn id="17" dur="1000"/>
                                        <p:tgtEl>
                                          <p:spTgt spid="82947">
                                            <p:txEl>
                                              <p:pRg st="2" end="2"/>
                                            </p:txEl>
                                          </p:spTgt>
                                        </p:tgtEl>
                                      </p:cBhvr>
                                    </p:animEffect>
                                  </p:childTnLst>
                                </p:cTn>
                              </p:par>
                            </p:childTnLst>
                          </p:cTn>
                        </p:par>
                        <p:par>
                          <p:cTn id="18" fill="hold" nodeType="afterGroup">
                            <p:stCondLst>
                              <p:cond delay="3500"/>
                            </p:stCondLst>
                            <p:childTnLst>
                              <p:par>
                                <p:cTn id="19" presetID="4" presetClass="entr" presetSubtype="16" fill="hold" grpId="0" nodeType="afterEffect">
                                  <p:stCondLst>
                                    <p:cond delay="0"/>
                                  </p:stCondLst>
                                  <p:childTnLst>
                                    <p:set>
                                      <p:cBhvr>
                                        <p:cTn id="20" dur="1" fill="hold">
                                          <p:stCondLst>
                                            <p:cond delay="0"/>
                                          </p:stCondLst>
                                        </p:cTn>
                                        <p:tgtEl>
                                          <p:spTgt spid="82947">
                                            <p:txEl>
                                              <p:pRg st="4" end="4"/>
                                            </p:txEl>
                                          </p:spTgt>
                                        </p:tgtEl>
                                        <p:attrNameLst>
                                          <p:attrName>style.visibility</p:attrName>
                                        </p:attrNameLst>
                                      </p:cBhvr>
                                      <p:to>
                                        <p:strVal val="visible"/>
                                      </p:to>
                                    </p:set>
                                    <p:animEffect transition="in" filter="box(in)">
                                      <p:cBhvr>
                                        <p:cTn id="21" dur="2000"/>
                                        <p:tgtEl>
                                          <p:spTgt spid="82947">
                                            <p:txEl>
                                              <p:pRg st="4" end="4"/>
                                            </p:txEl>
                                          </p:spTgt>
                                        </p:tgtEl>
                                      </p:cBhvr>
                                    </p:animEffect>
                                  </p:childTnLst>
                                </p:cTn>
                              </p:par>
                            </p:childTnLst>
                          </p:cTn>
                        </p:par>
                        <p:par>
                          <p:cTn id="22" fill="hold" nodeType="afterGroup">
                            <p:stCondLst>
                              <p:cond delay="5500"/>
                            </p:stCondLst>
                            <p:childTnLst>
                              <p:par>
                                <p:cTn id="23" presetID="4" presetClass="entr" presetSubtype="16" fill="hold" grpId="0" nodeType="afterEffect">
                                  <p:stCondLst>
                                    <p:cond delay="0"/>
                                  </p:stCondLst>
                                  <p:childTnLst>
                                    <p:set>
                                      <p:cBhvr>
                                        <p:cTn id="24" dur="1" fill="hold">
                                          <p:stCondLst>
                                            <p:cond delay="0"/>
                                          </p:stCondLst>
                                        </p:cTn>
                                        <p:tgtEl>
                                          <p:spTgt spid="82947">
                                            <p:txEl>
                                              <p:pRg st="6" end="6"/>
                                            </p:txEl>
                                          </p:spTgt>
                                        </p:tgtEl>
                                        <p:attrNameLst>
                                          <p:attrName>style.visibility</p:attrName>
                                        </p:attrNameLst>
                                      </p:cBhvr>
                                      <p:to>
                                        <p:strVal val="visible"/>
                                      </p:to>
                                    </p:set>
                                    <p:animEffect transition="in" filter="box(in)">
                                      <p:cBhvr>
                                        <p:cTn id="25" dur="1000"/>
                                        <p:tgtEl>
                                          <p:spTgt spid="82947">
                                            <p:txEl>
                                              <p:pRg st="6" end="6"/>
                                            </p:txEl>
                                          </p:spTgt>
                                        </p:tgtEl>
                                      </p:cBhvr>
                                    </p:animEffect>
                                  </p:childTnLst>
                                </p:cTn>
                              </p:par>
                            </p:childTnLst>
                          </p:cTn>
                        </p:par>
                        <p:par>
                          <p:cTn id="26" fill="hold" nodeType="afterGroup">
                            <p:stCondLst>
                              <p:cond delay="6500"/>
                            </p:stCondLst>
                            <p:childTnLst>
                              <p:par>
                                <p:cTn id="27" presetID="4" presetClass="entr" presetSubtype="16" fill="hold" grpId="0" nodeType="afterEffect">
                                  <p:stCondLst>
                                    <p:cond delay="0"/>
                                  </p:stCondLst>
                                  <p:childTnLst>
                                    <p:set>
                                      <p:cBhvr>
                                        <p:cTn id="28" dur="1" fill="hold">
                                          <p:stCondLst>
                                            <p:cond delay="0"/>
                                          </p:stCondLst>
                                        </p:cTn>
                                        <p:tgtEl>
                                          <p:spTgt spid="82947">
                                            <p:txEl>
                                              <p:pRg st="8" end="8"/>
                                            </p:txEl>
                                          </p:spTgt>
                                        </p:tgtEl>
                                        <p:attrNameLst>
                                          <p:attrName>style.visibility</p:attrName>
                                        </p:attrNameLst>
                                      </p:cBhvr>
                                      <p:to>
                                        <p:strVal val="visible"/>
                                      </p:to>
                                    </p:set>
                                    <p:animEffect transition="in" filter="box(in)">
                                      <p:cBhvr>
                                        <p:cTn id="29" dur="2000"/>
                                        <p:tgtEl>
                                          <p:spTgt spid="82947">
                                            <p:txEl>
                                              <p:pRg st="8" end="8"/>
                                            </p:txEl>
                                          </p:spTgt>
                                        </p:tgtEl>
                                      </p:cBhvr>
                                    </p:animEffect>
                                  </p:childTnLst>
                                </p:cTn>
                              </p:par>
                            </p:childTnLst>
                          </p:cTn>
                        </p:par>
                        <p:par>
                          <p:cTn id="30" fill="hold">
                            <p:stCondLst>
                              <p:cond delay="8500"/>
                            </p:stCondLst>
                            <p:childTnLst>
                              <p:par>
                                <p:cTn id="31" presetID="4" presetClass="entr" presetSubtype="16" fill="hold" grpId="0" nodeType="afterEffect">
                                  <p:stCondLst>
                                    <p:cond delay="0"/>
                                  </p:stCondLst>
                                  <p:childTnLst>
                                    <p:set>
                                      <p:cBhvr>
                                        <p:cTn id="32" dur="1" fill="hold">
                                          <p:stCondLst>
                                            <p:cond delay="0"/>
                                          </p:stCondLst>
                                        </p:cTn>
                                        <p:tgtEl>
                                          <p:spTgt spid="82947">
                                            <p:txEl>
                                              <p:pRg st="10" end="10"/>
                                            </p:txEl>
                                          </p:spTgt>
                                        </p:tgtEl>
                                        <p:attrNameLst>
                                          <p:attrName>style.visibility</p:attrName>
                                        </p:attrNameLst>
                                      </p:cBhvr>
                                      <p:to>
                                        <p:strVal val="visible"/>
                                      </p:to>
                                    </p:set>
                                    <p:animEffect transition="in" filter="box(in)">
                                      <p:cBhvr>
                                        <p:cTn id="33" dur="2000"/>
                                        <p:tgtEl>
                                          <p:spTgt spid="829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p:bldP spid="8294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800" dirty="0" smtClean="0">
                <a:solidFill>
                  <a:schemeClr val="tx2">
                    <a:lumMod val="50000"/>
                  </a:schemeClr>
                </a:solidFill>
                <a:effectLst/>
              </a:rPr>
              <a:t>Who May Be Targeted?</a:t>
            </a:r>
            <a:r>
              <a:rPr lang="en-US" sz="4800" dirty="0" smtClean="0">
                <a:effectLst/>
              </a:rPr>
              <a:t/>
            </a:r>
            <a:br>
              <a:rPr lang="en-US" sz="4800" dirty="0" smtClean="0">
                <a:effectLst/>
              </a:rPr>
            </a:br>
            <a:endParaRPr lang="en-US" sz="900" dirty="0">
              <a:effectLst/>
            </a:endParaRPr>
          </a:p>
        </p:txBody>
      </p:sp>
      <p:sp>
        <p:nvSpPr>
          <p:cNvPr id="3" name="Content Placeholder 2"/>
          <p:cNvSpPr>
            <a:spLocks noGrp="1"/>
          </p:cNvSpPr>
          <p:nvPr>
            <p:ph idx="1"/>
          </p:nvPr>
        </p:nvSpPr>
        <p:spPr>
          <a:xfrm>
            <a:off x="457200" y="1600202"/>
            <a:ext cx="7924800" cy="4873625"/>
          </a:xfrm>
        </p:spPr>
        <p:txBody>
          <a:bodyPr>
            <a:normAutofit fontScale="92500" lnSpcReduction="20000"/>
          </a:bodyPr>
          <a:lstStyle/>
          <a:p>
            <a:pPr>
              <a:defRPr/>
            </a:pPr>
            <a:r>
              <a:rPr lang="en-US" dirty="0" smtClean="0">
                <a:solidFill>
                  <a:schemeClr val="bg2"/>
                </a:solidFill>
                <a:latin typeface="+mn-lt"/>
              </a:rPr>
              <a:t>People </a:t>
            </a:r>
            <a:r>
              <a:rPr lang="en-US" dirty="0">
                <a:solidFill>
                  <a:schemeClr val="bg2"/>
                </a:solidFill>
                <a:latin typeface="+mn-lt"/>
              </a:rPr>
              <a:t>who identify as </a:t>
            </a:r>
            <a:r>
              <a:rPr lang="en-US" dirty="0" smtClean="0">
                <a:solidFill>
                  <a:schemeClr val="bg2"/>
                </a:solidFill>
                <a:latin typeface="+mn-lt"/>
              </a:rPr>
              <a:t>LGBTI</a:t>
            </a:r>
          </a:p>
          <a:p>
            <a:pPr marL="0" indent="0">
              <a:buFont typeface="Wingdings" pitchFamily="2" charset="2"/>
              <a:buNone/>
              <a:defRPr/>
            </a:pPr>
            <a:endParaRPr lang="en-US" sz="800" dirty="0">
              <a:solidFill>
                <a:schemeClr val="tx1"/>
              </a:solidFill>
              <a:latin typeface="+mn-lt"/>
            </a:endParaRPr>
          </a:p>
          <a:p>
            <a:pPr>
              <a:defRPr/>
            </a:pPr>
            <a:r>
              <a:rPr lang="en-US" dirty="0" smtClean="0">
                <a:solidFill>
                  <a:schemeClr val="bg2"/>
                </a:solidFill>
                <a:latin typeface="+mn-lt"/>
              </a:rPr>
              <a:t>People </a:t>
            </a:r>
            <a:r>
              <a:rPr lang="en-US" dirty="0">
                <a:solidFill>
                  <a:schemeClr val="bg2"/>
                </a:solidFill>
                <a:latin typeface="+mn-lt"/>
              </a:rPr>
              <a:t>who are </a:t>
            </a:r>
            <a:r>
              <a:rPr lang="en-US" dirty="0" smtClean="0">
                <a:solidFill>
                  <a:schemeClr val="bg2"/>
                </a:solidFill>
                <a:latin typeface="+mn-lt"/>
              </a:rPr>
              <a:t>younger</a:t>
            </a:r>
          </a:p>
          <a:p>
            <a:pPr marL="0" indent="0">
              <a:buFont typeface="Wingdings" pitchFamily="2" charset="2"/>
              <a:buNone/>
              <a:defRPr/>
            </a:pPr>
            <a:endParaRPr lang="en-US" sz="800" dirty="0">
              <a:solidFill>
                <a:schemeClr val="bg2"/>
              </a:solidFill>
              <a:latin typeface="+mn-lt"/>
            </a:endParaRPr>
          </a:p>
          <a:p>
            <a:pPr>
              <a:defRPr/>
            </a:pPr>
            <a:r>
              <a:rPr lang="en-US" dirty="0" smtClean="0">
                <a:solidFill>
                  <a:schemeClr val="bg2"/>
                </a:solidFill>
                <a:latin typeface="+mn-lt"/>
              </a:rPr>
              <a:t>People </a:t>
            </a:r>
            <a:r>
              <a:rPr lang="en-US" dirty="0">
                <a:solidFill>
                  <a:schemeClr val="bg2"/>
                </a:solidFill>
                <a:latin typeface="+mn-lt"/>
              </a:rPr>
              <a:t>with </a:t>
            </a:r>
            <a:r>
              <a:rPr lang="en-US" dirty="0" smtClean="0">
                <a:solidFill>
                  <a:schemeClr val="bg2"/>
                </a:solidFill>
                <a:latin typeface="+mn-lt"/>
              </a:rPr>
              <a:t>Disabilities</a:t>
            </a:r>
          </a:p>
          <a:p>
            <a:pPr lvl="1">
              <a:defRPr/>
            </a:pPr>
            <a:r>
              <a:rPr lang="en-US" dirty="0" smtClean="0">
                <a:solidFill>
                  <a:schemeClr val="bg2"/>
                </a:solidFill>
                <a:latin typeface="+mn-lt"/>
              </a:rPr>
              <a:t>mental </a:t>
            </a:r>
            <a:r>
              <a:rPr lang="en-US" dirty="0">
                <a:solidFill>
                  <a:schemeClr val="bg2"/>
                </a:solidFill>
                <a:latin typeface="+mn-lt"/>
              </a:rPr>
              <a:t>health, </a:t>
            </a:r>
            <a:r>
              <a:rPr lang="en-US" dirty="0" smtClean="0">
                <a:solidFill>
                  <a:schemeClr val="bg2"/>
                </a:solidFill>
                <a:latin typeface="+mn-lt"/>
              </a:rPr>
              <a:t>developmental/intellectual, physical</a:t>
            </a:r>
          </a:p>
          <a:p>
            <a:pPr marL="0" indent="0">
              <a:buFont typeface="Wingdings" pitchFamily="2" charset="2"/>
              <a:buNone/>
              <a:defRPr/>
            </a:pPr>
            <a:endParaRPr lang="en-US" sz="800" dirty="0">
              <a:solidFill>
                <a:schemeClr val="bg2"/>
              </a:solidFill>
              <a:latin typeface="+mn-lt"/>
            </a:endParaRPr>
          </a:p>
          <a:p>
            <a:pPr>
              <a:defRPr/>
            </a:pPr>
            <a:r>
              <a:rPr lang="en-US" dirty="0" smtClean="0">
                <a:solidFill>
                  <a:schemeClr val="bg2"/>
                </a:solidFill>
                <a:latin typeface="+mn-lt"/>
              </a:rPr>
              <a:t>First time offenders</a:t>
            </a:r>
          </a:p>
          <a:p>
            <a:pPr marL="0" indent="0">
              <a:buNone/>
              <a:defRPr/>
            </a:pPr>
            <a:endParaRPr lang="en-US" sz="800" dirty="0" smtClean="0">
              <a:solidFill>
                <a:schemeClr val="bg2"/>
              </a:solidFill>
              <a:latin typeface="+mn-lt"/>
            </a:endParaRPr>
          </a:p>
          <a:p>
            <a:pPr>
              <a:defRPr/>
            </a:pPr>
            <a:r>
              <a:rPr lang="en-US" dirty="0" smtClean="0">
                <a:solidFill>
                  <a:schemeClr val="bg2"/>
                </a:solidFill>
                <a:latin typeface="+mn-lt"/>
              </a:rPr>
              <a:t>Perceived/appear to be weak</a:t>
            </a:r>
          </a:p>
          <a:p>
            <a:pPr marL="0" indent="0">
              <a:buNone/>
              <a:defRPr/>
            </a:pPr>
            <a:endParaRPr lang="en-US" sz="800" dirty="0" smtClean="0">
              <a:solidFill>
                <a:schemeClr val="bg2"/>
              </a:solidFill>
              <a:latin typeface="+mn-lt"/>
            </a:endParaRPr>
          </a:p>
          <a:p>
            <a:pPr>
              <a:defRPr/>
            </a:pPr>
            <a:r>
              <a:rPr lang="en-US" dirty="0" smtClean="0">
                <a:solidFill>
                  <a:schemeClr val="bg2"/>
                </a:solidFill>
                <a:latin typeface="+mn-lt"/>
              </a:rPr>
              <a:t>Small in stature, not able to defend themselves</a:t>
            </a:r>
          </a:p>
          <a:p>
            <a:pPr marL="0" indent="0">
              <a:buFont typeface="Wingdings" pitchFamily="2" charset="2"/>
              <a:buNone/>
              <a:defRPr/>
            </a:pPr>
            <a:endParaRPr lang="en-US" sz="1000" dirty="0">
              <a:solidFill>
                <a:schemeClr val="bg2"/>
              </a:solidFill>
              <a:latin typeface="+mn-lt"/>
            </a:endParaRPr>
          </a:p>
          <a:p>
            <a:pPr>
              <a:defRPr/>
            </a:pPr>
            <a:r>
              <a:rPr lang="en-US" dirty="0" smtClean="0">
                <a:solidFill>
                  <a:schemeClr val="bg2"/>
                </a:solidFill>
                <a:latin typeface="+mn-lt"/>
              </a:rPr>
              <a:t>People </a:t>
            </a:r>
            <a:r>
              <a:rPr lang="en-US" dirty="0">
                <a:solidFill>
                  <a:schemeClr val="bg2"/>
                </a:solidFill>
                <a:latin typeface="+mn-lt"/>
              </a:rPr>
              <a:t>who have been victims of previous sexual abuse</a:t>
            </a: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44</a:t>
            </a:fld>
            <a:endParaRPr lang="en-US" altLang="en-US" dirty="0">
              <a:solidFill>
                <a:srgbClr val="0070C0">
                  <a:tint val="75000"/>
                </a:srgbClr>
              </a:solidFill>
            </a:endParaRPr>
          </a:p>
        </p:txBody>
      </p:sp>
    </p:spTree>
    <p:extLst>
      <p:ext uri="{BB962C8B-B14F-4D97-AF65-F5344CB8AC3E}">
        <p14:creationId xmlns:p14="http://schemas.microsoft.com/office/powerpoint/2010/main" val="3507380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rmAutofit/>
          </a:bodyPr>
          <a:lstStyle/>
          <a:p>
            <a:pPr algn="ctr" eaLnBrk="1" fontAlgn="auto" hangingPunct="1">
              <a:spcAft>
                <a:spcPts val="0"/>
              </a:spcAft>
              <a:defRPr/>
            </a:pPr>
            <a:r>
              <a:rPr lang="en-US" altLang="en-US" sz="2800" dirty="0" smtClean="0">
                <a:solidFill>
                  <a:schemeClr val="tx2">
                    <a:lumMod val="50000"/>
                  </a:schemeClr>
                </a:solidFill>
                <a:effectLst/>
              </a:rPr>
              <a:t>Common Places Where Sexual Violence May Occur</a:t>
            </a:r>
          </a:p>
        </p:txBody>
      </p:sp>
      <p:sp>
        <p:nvSpPr>
          <p:cNvPr id="312323" name="Rectangle 3"/>
          <p:cNvSpPr>
            <a:spLocks noGrp="1" noChangeArrowheads="1"/>
          </p:cNvSpPr>
          <p:nvPr>
            <p:ph idx="1"/>
          </p:nvPr>
        </p:nvSpPr>
        <p:spPr/>
        <p:txBody>
          <a:bodyPr>
            <a:noAutofit/>
          </a:bodyPr>
          <a:lstStyle/>
          <a:p>
            <a:pPr eaLnBrk="1" hangingPunct="1">
              <a:buSzTx/>
              <a:buFont typeface="Wingdings" pitchFamily="2" charset="2"/>
              <a:buChar char="v"/>
            </a:pPr>
            <a:r>
              <a:rPr lang="en-US" altLang="en-US" sz="2800" dirty="0" smtClean="0">
                <a:solidFill>
                  <a:schemeClr val="bg2"/>
                </a:solidFill>
                <a:latin typeface="+mn-lt"/>
              </a:rPr>
              <a:t>Isolated Areas</a:t>
            </a:r>
          </a:p>
          <a:p>
            <a:pPr lvl="1">
              <a:buFont typeface="Wingdings" pitchFamily="2" charset="2"/>
              <a:buChar char="v"/>
            </a:pPr>
            <a:r>
              <a:rPr lang="en-US" altLang="en-US" sz="1800" dirty="0" smtClean="0">
                <a:solidFill>
                  <a:schemeClr val="bg2"/>
                </a:solidFill>
                <a:latin typeface="+mn-lt"/>
              </a:rPr>
              <a:t>Showers</a:t>
            </a:r>
          </a:p>
          <a:p>
            <a:pPr lvl="1">
              <a:buFont typeface="Wingdings" pitchFamily="2" charset="2"/>
              <a:buChar char="v"/>
            </a:pPr>
            <a:r>
              <a:rPr lang="en-US" altLang="en-US" sz="1800" dirty="0" smtClean="0">
                <a:solidFill>
                  <a:schemeClr val="bg2"/>
                </a:solidFill>
                <a:latin typeface="+mn-lt"/>
              </a:rPr>
              <a:t>Dark corners in dorms</a:t>
            </a:r>
          </a:p>
          <a:p>
            <a:pPr lvl="1">
              <a:buFont typeface="Wingdings" pitchFamily="2" charset="2"/>
              <a:buChar char="v"/>
            </a:pPr>
            <a:r>
              <a:rPr lang="en-US" altLang="en-US" sz="1800" dirty="0" smtClean="0">
                <a:solidFill>
                  <a:schemeClr val="bg2"/>
                </a:solidFill>
                <a:latin typeface="+mn-lt"/>
              </a:rPr>
              <a:t>Kitchen</a:t>
            </a:r>
          </a:p>
          <a:p>
            <a:pPr lvl="1">
              <a:buFont typeface="Wingdings" pitchFamily="2" charset="2"/>
              <a:buChar char="v"/>
            </a:pPr>
            <a:r>
              <a:rPr lang="en-US" altLang="en-US" sz="1800" dirty="0" smtClean="0">
                <a:solidFill>
                  <a:schemeClr val="bg2"/>
                </a:solidFill>
                <a:latin typeface="+mn-lt"/>
              </a:rPr>
              <a:t>Chapel</a:t>
            </a:r>
          </a:p>
          <a:p>
            <a:pPr lvl="1">
              <a:buFont typeface="Wingdings" pitchFamily="2" charset="2"/>
              <a:buChar char="v"/>
            </a:pPr>
            <a:r>
              <a:rPr lang="en-US" altLang="en-US" sz="1800" dirty="0" smtClean="0">
                <a:solidFill>
                  <a:schemeClr val="bg2"/>
                </a:solidFill>
                <a:latin typeface="+mn-lt"/>
              </a:rPr>
              <a:t>Work areas</a:t>
            </a:r>
          </a:p>
          <a:p>
            <a:pPr marL="457200" lvl="1" indent="0" eaLnBrk="1" hangingPunct="1">
              <a:buSzTx/>
              <a:buNone/>
            </a:pPr>
            <a:endParaRPr lang="en-US" altLang="en-US" sz="1800" dirty="0" smtClean="0">
              <a:solidFill>
                <a:schemeClr val="bg2"/>
              </a:solidFill>
              <a:latin typeface="+mn-lt"/>
            </a:endParaRPr>
          </a:p>
          <a:p>
            <a:pPr eaLnBrk="1" hangingPunct="1">
              <a:buSzTx/>
              <a:buFont typeface="Wingdings" pitchFamily="2" charset="2"/>
              <a:buChar char="v"/>
            </a:pPr>
            <a:r>
              <a:rPr lang="en-US" altLang="en-US" sz="2800" dirty="0" smtClean="0">
                <a:solidFill>
                  <a:schemeClr val="bg2"/>
                </a:solidFill>
                <a:latin typeface="+mn-lt"/>
              </a:rPr>
              <a:t>Areas with less supervision</a:t>
            </a:r>
          </a:p>
          <a:p>
            <a:pPr eaLnBrk="1" hangingPunct="1">
              <a:buSzTx/>
              <a:buFont typeface="Wingdings" pitchFamily="2" charset="2"/>
              <a:buNone/>
            </a:pPr>
            <a:endParaRPr lang="en-US" altLang="en-US" sz="800" dirty="0" smtClean="0">
              <a:solidFill>
                <a:schemeClr val="bg2"/>
              </a:solidFill>
              <a:latin typeface="+mn-lt"/>
            </a:endParaRPr>
          </a:p>
          <a:p>
            <a:pPr eaLnBrk="1" hangingPunct="1">
              <a:buSzTx/>
              <a:buFont typeface="Wingdings" pitchFamily="2" charset="2"/>
              <a:buChar char="v"/>
            </a:pPr>
            <a:r>
              <a:rPr lang="en-US" altLang="en-US" sz="2800" dirty="0" smtClean="0">
                <a:solidFill>
                  <a:schemeClr val="bg2"/>
                </a:solidFill>
                <a:latin typeface="+mn-lt"/>
              </a:rPr>
              <a:t>Multi-person Housing</a:t>
            </a:r>
          </a:p>
          <a:p>
            <a:pPr eaLnBrk="1" hangingPunct="1">
              <a:buSzTx/>
              <a:buFont typeface="Wingdings" pitchFamily="2" charset="2"/>
              <a:buNone/>
            </a:pPr>
            <a:endParaRPr lang="en-US" altLang="en-US" sz="800" dirty="0" smtClean="0">
              <a:solidFill>
                <a:schemeClr val="bg2"/>
              </a:solidFill>
              <a:latin typeface="+mn-lt"/>
            </a:endParaRPr>
          </a:p>
          <a:p>
            <a:pPr eaLnBrk="1" hangingPunct="1">
              <a:buSzTx/>
              <a:buFont typeface="Wingdings" pitchFamily="2" charset="2"/>
              <a:buChar char="v"/>
            </a:pPr>
            <a:r>
              <a:rPr lang="en-US" altLang="en-US" sz="2800" dirty="0" smtClean="0">
                <a:solidFill>
                  <a:schemeClr val="bg2"/>
                </a:solidFill>
                <a:latin typeface="+mn-lt"/>
              </a:rPr>
              <a:t>Cells where offenders are double-bunked</a:t>
            </a: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45</a:t>
            </a:fld>
            <a:endParaRPr lang="en-US" altLang="en-US" dirty="0">
              <a:solidFill>
                <a:srgbClr val="0070C0">
                  <a:tint val="75000"/>
                </a:srgbClr>
              </a:solidFill>
            </a:endParaRPr>
          </a:p>
        </p:txBody>
      </p:sp>
    </p:spTree>
    <p:extLst>
      <p:ext uri="{BB962C8B-B14F-4D97-AF65-F5344CB8AC3E}">
        <p14:creationId xmlns:p14="http://schemas.microsoft.com/office/powerpoint/2010/main" val="3237083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Effect transition="in" filter="slide(fromBottom)">
                                      <p:cBhvr>
                                        <p:cTn id="7" dur="500"/>
                                        <p:tgtEl>
                                          <p:spTgt spid="31232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12323">
                                            <p:txEl>
                                              <p:pRg st="1" end="1"/>
                                            </p:txEl>
                                          </p:spTgt>
                                        </p:tgtEl>
                                        <p:attrNameLst>
                                          <p:attrName>style.visibility</p:attrName>
                                        </p:attrNameLst>
                                      </p:cBhvr>
                                      <p:to>
                                        <p:strVal val="visible"/>
                                      </p:to>
                                    </p:set>
                                    <p:animEffect transition="in" filter="slide(fromBottom)">
                                      <p:cBhvr>
                                        <p:cTn id="10" dur="500"/>
                                        <p:tgtEl>
                                          <p:spTgt spid="312323">
                                            <p:txEl>
                                              <p:pRg st="1" end="1"/>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12323">
                                            <p:txEl>
                                              <p:pRg st="2" end="2"/>
                                            </p:txEl>
                                          </p:spTgt>
                                        </p:tgtEl>
                                        <p:attrNameLst>
                                          <p:attrName>style.visibility</p:attrName>
                                        </p:attrNameLst>
                                      </p:cBhvr>
                                      <p:to>
                                        <p:strVal val="visible"/>
                                      </p:to>
                                    </p:set>
                                    <p:animEffect transition="in" filter="slide(fromBottom)">
                                      <p:cBhvr>
                                        <p:cTn id="13" dur="500"/>
                                        <p:tgtEl>
                                          <p:spTgt spid="312323">
                                            <p:txEl>
                                              <p:pRg st="2" end="2"/>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12323">
                                            <p:txEl>
                                              <p:pRg st="3" end="3"/>
                                            </p:txEl>
                                          </p:spTgt>
                                        </p:tgtEl>
                                        <p:attrNameLst>
                                          <p:attrName>style.visibility</p:attrName>
                                        </p:attrNameLst>
                                      </p:cBhvr>
                                      <p:to>
                                        <p:strVal val="visible"/>
                                      </p:to>
                                    </p:set>
                                    <p:animEffect transition="in" filter="slide(fromBottom)">
                                      <p:cBhvr>
                                        <p:cTn id="16" dur="500"/>
                                        <p:tgtEl>
                                          <p:spTgt spid="312323">
                                            <p:txEl>
                                              <p:pRg st="3" end="3"/>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12323">
                                            <p:txEl>
                                              <p:pRg st="4" end="4"/>
                                            </p:txEl>
                                          </p:spTgt>
                                        </p:tgtEl>
                                        <p:attrNameLst>
                                          <p:attrName>style.visibility</p:attrName>
                                        </p:attrNameLst>
                                      </p:cBhvr>
                                      <p:to>
                                        <p:strVal val="visible"/>
                                      </p:to>
                                    </p:set>
                                    <p:animEffect transition="in" filter="slide(fromBottom)">
                                      <p:cBhvr>
                                        <p:cTn id="19" dur="500"/>
                                        <p:tgtEl>
                                          <p:spTgt spid="312323">
                                            <p:txEl>
                                              <p:pRg st="4" end="4"/>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12323">
                                            <p:txEl>
                                              <p:pRg st="5" end="5"/>
                                            </p:txEl>
                                          </p:spTgt>
                                        </p:tgtEl>
                                        <p:attrNameLst>
                                          <p:attrName>style.visibility</p:attrName>
                                        </p:attrNameLst>
                                      </p:cBhvr>
                                      <p:to>
                                        <p:strVal val="visible"/>
                                      </p:to>
                                    </p:set>
                                    <p:animEffect transition="in" filter="slide(fromBottom)">
                                      <p:cBhvr>
                                        <p:cTn id="22" dur="500"/>
                                        <p:tgtEl>
                                          <p:spTgt spid="312323">
                                            <p:txEl>
                                              <p:pRg st="5" end="5"/>
                                            </p:txEl>
                                          </p:spTgt>
                                        </p:tgtEl>
                                      </p:cBhvr>
                                    </p:animEffect>
                                  </p:childTnLst>
                                </p:cTn>
                              </p:par>
                            </p:childTnLst>
                          </p:cTn>
                        </p:par>
                        <p:par>
                          <p:cTn id="23" fill="hold" nodeType="afterGroup">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12323">
                                            <p:txEl>
                                              <p:pRg st="7" end="7"/>
                                            </p:txEl>
                                          </p:spTgt>
                                        </p:tgtEl>
                                        <p:attrNameLst>
                                          <p:attrName>style.visibility</p:attrName>
                                        </p:attrNameLst>
                                      </p:cBhvr>
                                      <p:to>
                                        <p:strVal val="visible"/>
                                      </p:to>
                                    </p:set>
                                    <p:animEffect transition="in" filter="slide(fromBottom)">
                                      <p:cBhvr>
                                        <p:cTn id="26" dur="500"/>
                                        <p:tgtEl>
                                          <p:spTgt spid="312323">
                                            <p:txEl>
                                              <p:pRg st="7" end="7"/>
                                            </p:txEl>
                                          </p:spTgt>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12323">
                                            <p:txEl>
                                              <p:pRg st="9" end="9"/>
                                            </p:txEl>
                                          </p:spTgt>
                                        </p:tgtEl>
                                        <p:attrNameLst>
                                          <p:attrName>style.visibility</p:attrName>
                                        </p:attrNameLst>
                                      </p:cBhvr>
                                      <p:to>
                                        <p:strVal val="visible"/>
                                      </p:to>
                                    </p:set>
                                    <p:animEffect transition="in" filter="slide(fromBottom)">
                                      <p:cBhvr>
                                        <p:cTn id="30" dur="500"/>
                                        <p:tgtEl>
                                          <p:spTgt spid="312323">
                                            <p:txEl>
                                              <p:pRg st="9" end="9"/>
                                            </p:txEl>
                                          </p:spTgt>
                                        </p:tgtEl>
                                      </p:cBhvr>
                                    </p:animEffect>
                                  </p:childTnLst>
                                </p:cTn>
                              </p:par>
                            </p:childTnLst>
                          </p:cTn>
                        </p:par>
                        <p:par>
                          <p:cTn id="31" fill="hold" nodeType="afterGroup">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12323">
                                            <p:txEl>
                                              <p:pRg st="11" end="11"/>
                                            </p:txEl>
                                          </p:spTgt>
                                        </p:tgtEl>
                                        <p:attrNameLst>
                                          <p:attrName>style.visibility</p:attrName>
                                        </p:attrNameLst>
                                      </p:cBhvr>
                                      <p:to>
                                        <p:strVal val="visible"/>
                                      </p:to>
                                    </p:set>
                                    <p:animEffect transition="in" filter="slide(fromBottom)">
                                      <p:cBhvr>
                                        <p:cTn id="34" dur="500"/>
                                        <p:tgtEl>
                                          <p:spTgt spid="31232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tx2">
                    <a:lumMod val="50000"/>
                  </a:schemeClr>
                </a:solidFill>
                <a:effectLst/>
                <a:latin typeface="Arabic Typesetting" panose="03020402040406030203" pitchFamily="66" charset="-78"/>
                <a:cs typeface="Arabic Typesetting" panose="03020402040406030203" pitchFamily="66" charset="-78"/>
              </a:rPr>
              <a:t>Why Reports Maybe Delayed</a:t>
            </a:r>
            <a:br>
              <a:rPr lang="en-US" dirty="0" smtClean="0">
                <a:solidFill>
                  <a:schemeClr val="tx2">
                    <a:lumMod val="50000"/>
                  </a:schemeClr>
                </a:solidFill>
                <a:effectLst/>
                <a:latin typeface="Arabic Typesetting" panose="03020402040406030203" pitchFamily="66" charset="-78"/>
                <a:cs typeface="Arabic Typesetting" panose="03020402040406030203" pitchFamily="66" charset="-78"/>
              </a:rPr>
            </a:br>
            <a:endParaRPr lang="en-US" sz="800" dirty="0">
              <a:solidFill>
                <a:schemeClr val="tx2">
                  <a:lumMod val="50000"/>
                </a:schemeClr>
              </a:solidFill>
              <a:effectLst/>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457200" y="1600200"/>
            <a:ext cx="8001000" cy="5029200"/>
          </a:xfrm>
        </p:spPr>
        <p:txBody>
          <a:bodyPr/>
          <a:lstStyle/>
          <a:p>
            <a:pPr>
              <a:defRPr/>
            </a:pPr>
            <a:r>
              <a:rPr lang="en-US" sz="2800" dirty="0" smtClean="0">
                <a:solidFill>
                  <a:schemeClr val="bg2"/>
                </a:solidFill>
                <a:latin typeface="+mn-lt"/>
                <a:cs typeface="Times New Roman" panose="02020603050405020304" pitchFamily="18" charset="0"/>
              </a:rPr>
              <a:t>Fear</a:t>
            </a:r>
            <a:r>
              <a:rPr lang="en-US" sz="2800" dirty="0">
                <a:solidFill>
                  <a:schemeClr val="bg2"/>
                </a:solidFill>
                <a:latin typeface="+mn-lt"/>
                <a:cs typeface="Times New Roman" panose="02020603050405020304" pitchFamily="18" charset="0"/>
              </a:rPr>
              <a:t>, </a:t>
            </a:r>
            <a:r>
              <a:rPr lang="en-US" sz="2800" dirty="0" smtClean="0">
                <a:solidFill>
                  <a:schemeClr val="bg2"/>
                </a:solidFill>
                <a:latin typeface="+mn-lt"/>
                <a:cs typeface="Times New Roman" panose="02020603050405020304" pitchFamily="18" charset="0"/>
              </a:rPr>
              <a:t>guilt</a:t>
            </a:r>
            <a:r>
              <a:rPr lang="en-US" sz="2800" dirty="0">
                <a:solidFill>
                  <a:schemeClr val="bg2"/>
                </a:solidFill>
                <a:latin typeface="+mn-lt"/>
                <a:cs typeface="Times New Roman" panose="02020603050405020304" pitchFamily="18" charset="0"/>
              </a:rPr>
              <a:t>,</a:t>
            </a:r>
            <a:r>
              <a:rPr lang="en-US" sz="2800" dirty="0" smtClean="0">
                <a:solidFill>
                  <a:schemeClr val="bg2"/>
                </a:solidFill>
                <a:latin typeface="+mn-lt"/>
                <a:cs typeface="Times New Roman" panose="02020603050405020304" pitchFamily="18" charset="0"/>
              </a:rPr>
              <a:t> shame</a:t>
            </a:r>
          </a:p>
          <a:p>
            <a:pPr marL="0" indent="0">
              <a:buFont typeface="Wingdings" pitchFamily="2" charset="2"/>
              <a:buNone/>
              <a:defRPr/>
            </a:pPr>
            <a:endParaRPr lang="en-US" sz="800" dirty="0">
              <a:solidFill>
                <a:schemeClr val="bg2"/>
              </a:solidFill>
              <a:latin typeface="+mn-lt"/>
              <a:cs typeface="Times New Roman" panose="02020603050405020304" pitchFamily="18" charset="0"/>
            </a:endParaRPr>
          </a:p>
          <a:p>
            <a:pPr marL="0" indent="0">
              <a:buNone/>
              <a:defRPr/>
            </a:pPr>
            <a:endParaRPr lang="en-US" sz="800" dirty="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Maybe </a:t>
            </a:r>
            <a:r>
              <a:rPr lang="en-US" sz="2800" dirty="0">
                <a:solidFill>
                  <a:schemeClr val="bg2"/>
                </a:solidFill>
                <a:latin typeface="+mn-lt"/>
                <a:cs typeface="Times New Roman" panose="02020603050405020304" pitchFamily="18" charset="0"/>
              </a:rPr>
              <a:t>placed in protective custody, </a:t>
            </a:r>
            <a:r>
              <a:rPr lang="en-US" sz="2800" dirty="0" smtClean="0">
                <a:solidFill>
                  <a:schemeClr val="bg2"/>
                </a:solidFill>
                <a:latin typeface="+mn-lt"/>
                <a:cs typeface="Times New Roman" panose="02020603050405020304" pitchFamily="18" charset="0"/>
              </a:rPr>
              <a:t>segregation or transferred</a:t>
            </a:r>
            <a:endParaRPr lang="en-US" sz="2800" dirty="0">
              <a:solidFill>
                <a:schemeClr val="bg2"/>
              </a:solidFill>
              <a:latin typeface="+mn-lt"/>
              <a:cs typeface="Times New Roman" panose="02020603050405020304" pitchFamily="18" charset="0"/>
            </a:endParaRPr>
          </a:p>
          <a:p>
            <a:pPr marL="0" indent="0">
              <a:buNone/>
              <a:defRPr/>
            </a:pPr>
            <a:endParaRPr lang="en-US" sz="800" dirty="0" smtClean="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Fear </a:t>
            </a:r>
            <a:r>
              <a:rPr lang="en-US" sz="2800" dirty="0">
                <a:solidFill>
                  <a:schemeClr val="bg2"/>
                </a:solidFill>
                <a:latin typeface="+mn-lt"/>
                <a:cs typeface="Times New Roman" panose="02020603050405020304" pitchFamily="18" charset="0"/>
              </a:rPr>
              <a:t>of being labeled a “</a:t>
            </a:r>
            <a:r>
              <a:rPr lang="en-US" sz="2800" i="1" dirty="0" smtClean="0">
                <a:solidFill>
                  <a:schemeClr val="bg2"/>
                </a:solidFill>
                <a:latin typeface="+mn-lt"/>
                <a:cs typeface="Times New Roman" panose="02020603050405020304" pitchFamily="18" charset="0"/>
              </a:rPr>
              <a:t>homo</a:t>
            </a:r>
            <a:r>
              <a:rPr lang="en-US" sz="2800" dirty="0" smtClean="0">
                <a:solidFill>
                  <a:schemeClr val="bg2"/>
                </a:solidFill>
                <a:latin typeface="+mn-lt"/>
                <a:cs typeface="Times New Roman" panose="02020603050405020304" pitchFamily="18" charset="0"/>
              </a:rPr>
              <a:t>”, </a:t>
            </a:r>
            <a:r>
              <a:rPr lang="en-US" sz="2800" dirty="0">
                <a:solidFill>
                  <a:schemeClr val="bg2"/>
                </a:solidFill>
                <a:latin typeface="+mn-lt"/>
                <a:cs typeface="Times New Roman" panose="02020603050405020304" pitchFamily="18" charset="0"/>
              </a:rPr>
              <a:t>“</a:t>
            </a:r>
            <a:r>
              <a:rPr lang="en-US" sz="2800" i="1" dirty="0">
                <a:solidFill>
                  <a:schemeClr val="bg2"/>
                </a:solidFill>
                <a:latin typeface="+mn-lt"/>
                <a:cs typeface="Times New Roman" panose="02020603050405020304" pitchFamily="18" charset="0"/>
              </a:rPr>
              <a:t>punk</a:t>
            </a:r>
            <a:r>
              <a:rPr lang="en-US" sz="2800" dirty="0">
                <a:solidFill>
                  <a:schemeClr val="bg2"/>
                </a:solidFill>
                <a:latin typeface="+mn-lt"/>
                <a:cs typeface="Times New Roman" panose="02020603050405020304" pitchFamily="18" charset="0"/>
              </a:rPr>
              <a:t>” or “</a:t>
            </a:r>
            <a:r>
              <a:rPr lang="en-US" sz="2800" i="1" dirty="0" smtClean="0">
                <a:solidFill>
                  <a:schemeClr val="bg2"/>
                </a:solidFill>
                <a:latin typeface="+mn-lt"/>
                <a:cs typeface="Times New Roman" panose="02020603050405020304" pitchFamily="18" charset="0"/>
              </a:rPr>
              <a:t>snitch</a:t>
            </a:r>
            <a:r>
              <a:rPr lang="en-US" sz="2800" dirty="0" smtClean="0">
                <a:solidFill>
                  <a:schemeClr val="bg2"/>
                </a:solidFill>
                <a:latin typeface="+mn-lt"/>
                <a:cs typeface="Times New Roman" panose="02020603050405020304" pitchFamily="18" charset="0"/>
              </a:rPr>
              <a:t>”</a:t>
            </a:r>
          </a:p>
          <a:p>
            <a:pPr marL="0" indent="0">
              <a:buNone/>
              <a:defRPr/>
            </a:pPr>
            <a:endParaRPr lang="en-US" sz="800" dirty="0" smtClean="0">
              <a:solidFill>
                <a:schemeClr val="bg2"/>
              </a:solidFill>
              <a:latin typeface="+mn-lt"/>
              <a:cs typeface="Times New Roman" panose="02020603050405020304" pitchFamily="18" charset="0"/>
            </a:endParaRPr>
          </a:p>
          <a:p>
            <a:pPr>
              <a:defRPr/>
            </a:pPr>
            <a:r>
              <a:rPr lang="en-US" sz="2800" dirty="0">
                <a:solidFill>
                  <a:schemeClr val="bg2"/>
                </a:solidFill>
                <a:latin typeface="+mn-lt"/>
                <a:cs typeface="Times New Roman" panose="02020603050405020304" pitchFamily="18" charset="0"/>
              </a:rPr>
              <a:t>Idea that </a:t>
            </a:r>
            <a:r>
              <a:rPr lang="en-US" sz="2800" dirty="0" smtClean="0">
                <a:solidFill>
                  <a:schemeClr val="bg2"/>
                </a:solidFill>
                <a:latin typeface="+mn-lt"/>
                <a:cs typeface="Times New Roman" panose="02020603050405020304" pitchFamily="18" charset="0"/>
              </a:rPr>
              <a:t>inmates </a:t>
            </a:r>
            <a:r>
              <a:rPr lang="en-US" sz="2800" dirty="0">
                <a:solidFill>
                  <a:schemeClr val="bg2"/>
                </a:solidFill>
                <a:latin typeface="+mn-lt"/>
                <a:cs typeface="Times New Roman" panose="02020603050405020304" pitchFamily="18" charset="0"/>
              </a:rPr>
              <a:t>cannot be “real” victims </a:t>
            </a:r>
            <a:endParaRPr lang="en-US" sz="2800" dirty="0" smtClean="0">
              <a:solidFill>
                <a:schemeClr val="bg2"/>
              </a:solidFill>
              <a:latin typeface="+mn-lt"/>
              <a:cs typeface="Times New Roman" panose="02020603050405020304" pitchFamily="18" charset="0"/>
            </a:endParaRPr>
          </a:p>
          <a:p>
            <a:pPr marL="0" indent="0">
              <a:buFont typeface="Wingdings" pitchFamily="2" charset="2"/>
              <a:buNone/>
              <a:defRPr/>
            </a:pPr>
            <a:endParaRPr lang="en-US" sz="1600" dirty="0">
              <a:latin typeface="Times New Roman" panose="02020603050405020304" pitchFamily="18" charset="0"/>
              <a:cs typeface="Times New Roman" panose="02020603050405020304" pitchFamily="18" charset="0"/>
            </a:endParaRPr>
          </a:p>
          <a:p>
            <a:pPr marL="0" indent="0">
              <a:buFont typeface="Wingdings" pitchFamily="2" charset="2"/>
              <a:buNone/>
              <a:defRPr/>
            </a:pPr>
            <a:r>
              <a:rPr lang="en-US" sz="1050" i="1" dirty="0" smtClean="0">
                <a:latin typeface="Arabic Typesetting" panose="03020402040406030203" pitchFamily="66" charset="-78"/>
                <a:cs typeface="Arabic Typesetting" panose="03020402040406030203" pitchFamily="66" charset="-78"/>
              </a:rPr>
              <a:t>SOURCE</a:t>
            </a:r>
            <a:r>
              <a:rPr lang="en-US" sz="1050" i="1" dirty="0">
                <a:latin typeface="Arabic Typesetting" panose="03020402040406030203" pitchFamily="66" charset="-78"/>
                <a:cs typeface="Arabic Typesetting" panose="03020402040406030203" pitchFamily="66" charset="-78"/>
              </a:rPr>
              <a:t>: </a:t>
            </a:r>
            <a:r>
              <a:rPr lang="en-US" sz="1050" dirty="0">
                <a:latin typeface="Arabic Typesetting" panose="03020402040406030203" pitchFamily="66" charset="-78"/>
                <a:cs typeface="Arabic Typesetting" panose="03020402040406030203" pitchFamily="66" charset="-78"/>
              </a:rPr>
              <a:t>Dumond, R.W. &amp; Dumond, D.A. (2007a). </a:t>
            </a:r>
            <a:r>
              <a:rPr lang="en-US" sz="1050" i="1" dirty="0">
                <a:latin typeface="Arabic Typesetting" panose="03020402040406030203" pitchFamily="66" charset="-78"/>
                <a:cs typeface="Arabic Typesetting" panose="03020402040406030203" pitchFamily="66" charset="-78"/>
              </a:rPr>
              <a:t>Managing prison sexual violence: A guide to effective victim services. Building Blocks </a:t>
            </a:r>
            <a:r>
              <a:rPr lang="en-US" sz="1050" i="1" dirty="0" smtClean="0">
                <a:latin typeface="Arabic Typesetting" panose="03020402040406030203" pitchFamily="66" charset="-78"/>
                <a:cs typeface="Arabic Typesetting" panose="03020402040406030203" pitchFamily="66" charset="-78"/>
              </a:rPr>
              <a:t>for Institutional </a:t>
            </a:r>
            <a:r>
              <a:rPr lang="en-US" sz="1050" i="1" dirty="0">
                <a:latin typeface="Arabic Typesetting" panose="03020402040406030203" pitchFamily="66" charset="-78"/>
                <a:cs typeface="Arabic Typesetting" panose="03020402040406030203" pitchFamily="66" charset="-78"/>
              </a:rPr>
              <a:t>Safety</a:t>
            </a:r>
            <a:r>
              <a:rPr lang="en-US" sz="1050" dirty="0">
                <a:latin typeface="Arabic Typesetting" panose="03020402040406030203" pitchFamily="66" charset="-78"/>
                <a:cs typeface="Arabic Typesetting" panose="03020402040406030203" pitchFamily="66" charset="-78"/>
              </a:rPr>
              <a:t>. Denver, CO: Colorado Department of Public Safety, Division of Criminal Justice, Office of Research &amp; Statistics.</a:t>
            </a: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46</a:t>
            </a:fld>
            <a:endParaRPr lang="en-US" altLang="en-US" dirty="0">
              <a:solidFill>
                <a:srgbClr val="0070C0">
                  <a:tint val="75000"/>
                </a:srgbClr>
              </a:solidFill>
            </a:endParaRPr>
          </a:p>
        </p:txBody>
      </p:sp>
    </p:spTree>
    <p:extLst>
      <p:ext uri="{BB962C8B-B14F-4D97-AF65-F5344CB8AC3E}">
        <p14:creationId xmlns:p14="http://schemas.microsoft.com/office/powerpoint/2010/main" val="8521028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solidFill>
                  <a:schemeClr val="tx2">
                    <a:lumMod val="50000"/>
                  </a:schemeClr>
                </a:solidFill>
                <a:effectLst/>
                <a:cs typeface="Times New Roman" panose="02020603050405020304" pitchFamily="18" charset="0"/>
              </a:rPr>
              <a:t>Do </a:t>
            </a:r>
            <a:r>
              <a:rPr lang="en-US" sz="4400" i="1" u="sng" dirty="0">
                <a:solidFill>
                  <a:schemeClr val="tx2">
                    <a:lumMod val="50000"/>
                  </a:schemeClr>
                </a:solidFill>
                <a:effectLst/>
                <a:cs typeface="Times New Roman" panose="02020603050405020304" pitchFamily="18" charset="0"/>
              </a:rPr>
              <a:t>NOT</a:t>
            </a:r>
            <a:r>
              <a:rPr lang="en-US" sz="4400" dirty="0">
                <a:solidFill>
                  <a:schemeClr val="tx2">
                    <a:lumMod val="50000"/>
                  </a:schemeClr>
                </a:solidFill>
                <a:effectLst/>
                <a:cs typeface="Times New Roman" panose="02020603050405020304" pitchFamily="18" charset="0"/>
              </a:rPr>
              <a:t> make assumptions</a:t>
            </a:r>
            <a:endParaRPr lang="en-US" sz="4400" dirty="0">
              <a:solidFill>
                <a:schemeClr val="tx2">
                  <a:lumMod val="50000"/>
                </a:schemeClr>
              </a:solidFill>
              <a:effectLst/>
            </a:endParaRPr>
          </a:p>
        </p:txBody>
      </p:sp>
      <p:sp>
        <p:nvSpPr>
          <p:cNvPr id="3" name="Content Placeholder 2"/>
          <p:cNvSpPr>
            <a:spLocks noGrp="1"/>
          </p:cNvSpPr>
          <p:nvPr>
            <p:ph idx="1"/>
          </p:nvPr>
        </p:nvSpPr>
        <p:spPr/>
        <p:txBody>
          <a:bodyPr/>
          <a:lstStyle/>
          <a:p>
            <a:pPr marL="0" indent="0">
              <a:buFont typeface="Wingdings" pitchFamily="2" charset="2"/>
              <a:buNone/>
              <a:defRPr/>
            </a:pPr>
            <a:endParaRPr lang="en-US" sz="800" dirty="0">
              <a:latin typeface="Times New Roman" panose="02020603050405020304" pitchFamily="18" charset="0"/>
              <a:cs typeface="Times New Roman" panose="02020603050405020304" pitchFamily="18" charset="0"/>
            </a:endParaRPr>
          </a:p>
          <a:p>
            <a:pPr marL="0" indent="0">
              <a:buFont typeface="Wingdings" pitchFamily="2" charset="2"/>
              <a:buNone/>
              <a:defRPr/>
            </a:pPr>
            <a:endParaRPr lang="en-US" sz="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defRPr/>
            </a:pPr>
            <a:r>
              <a:rPr lang="en-US" dirty="0" smtClean="0">
                <a:solidFill>
                  <a:schemeClr val="bg2"/>
                </a:solidFill>
                <a:latin typeface="+mn-lt"/>
                <a:cs typeface="Times New Roman" panose="02020603050405020304" pitchFamily="18" charset="0"/>
              </a:rPr>
              <a:t>Do not assume the validity of the report/allegation exclusively </a:t>
            </a:r>
            <a:r>
              <a:rPr lang="en-US" dirty="0">
                <a:solidFill>
                  <a:schemeClr val="bg2"/>
                </a:solidFill>
                <a:latin typeface="+mn-lt"/>
                <a:cs typeface="Times New Roman" panose="02020603050405020304" pitchFamily="18" charset="0"/>
              </a:rPr>
              <a:t>based </a:t>
            </a:r>
            <a:r>
              <a:rPr lang="en-US" dirty="0" smtClean="0">
                <a:solidFill>
                  <a:schemeClr val="bg2"/>
                </a:solidFill>
                <a:latin typeface="+mn-lt"/>
                <a:cs typeface="Times New Roman" panose="02020603050405020304" pitchFamily="18" charset="0"/>
              </a:rPr>
              <a:t>on:</a:t>
            </a:r>
          </a:p>
          <a:p>
            <a:pPr marL="0" indent="0">
              <a:buNone/>
              <a:defRPr/>
            </a:pPr>
            <a:endParaRPr lang="en-US" sz="900" dirty="0" smtClean="0">
              <a:solidFill>
                <a:schemeClr val="bg2"/>
              </a:solidFill>
              <a:latin typeface="+mn-lt"/>
              <a:cs typeface="Times New Roman" panose="02020603050405020304" pitchFamily="18" charset="0"/>
            </a:endParaRPr>
          </a:p>
          <a:p>
            <a:pPr marL="857250" lvl="1" indent="-457200">
              <a:buFont typeface="Wingdings" panose="05000000000000000000" pitchFamily="2" charset="2"/>
              <a:buChar char="§"/>
              <a:defRPr/>
            </a:pPr>
            <a:r>
              <a:rPr lang="en-US" sz="2400" dirty="0">
                <a:solidFill>
                  <a:schemeClr val="bg2"/>
                </a:solidFill>
                <a:latin typeface="+mn-lt"/>
                <a:cs typeface="Times New Roman" panose="02020603050405020304" pitchFamily="18" charset="0"/>
              </a:rPr>
              <a:t>H</a:t>
            </a:r>
            <a:r>
              <a:rPr lang="en-US" sz="2400" dirty="0" smtClean="0">
                <a:solidFill>
                  <a:schemeClr val="bg2"/>
                </a:solidFill>
                <a:latin typeface="+mn-lt"/>
                <a:cs typeface="Times New Roman" panose="02020603050405020304" pitchFamily="18" charset="0"/>
              </a:rPr>
              <a:t>ow </a:t>
            </a:r>
            <a:r>
              <a:rPr lang="en-US" sz="2400" dirty="0">
                <a:solidFill>
                  <a:schemeClr val="bg2"/>
                </a:solidFill>
                <a:latin typeface="+mn-lt"/>
                <a:cs typeface="Times New Roman" panose="02020603050405020304" pitchFamily="18" charset="0"/>
              </a:rPr>
              <a:t>long ago the alleged incident occurred or </a:t>
            </a:r>
            <a:endParaRPr lang="en-US" sz="2400" dirty="0" smtClean="0">
              <a:solidFill>
                <a:schemeClr val="bg2"/>
              </a:solidFill>
              <a:latin typeface="+mn-lt"/>
              <a:cs typeface="Times New Roman" panose="02020603050405020304" pitchFamily="18" charset="0"/>
            </a:endParaRPr>
          </a:p>
          <a:p>
            <a:pPr marL="0" indent="0">
              <a:buNone/>
              <a:defRPr/>
            </a:pPr>
            <a:endParaRPr lang="en-US" sz="900" dirty="0" smtClean="0">
              <a:solidFill>
                <a:schemeClr val="bg2"/>
              </a:solidFill>
              <a:latin typeface="+mn-lt"/>
              <a:cs typeface="Times New Roman" panose="02020603050405020304" pitchFamily="18" charset="0"/>
            </a:endParaRPr>
          </a:p>
          <a:p>
            <a:pPr marL="857250" lvl="1" indent="-457200">
              <a:buFont typeface="Wingdings" panose="05000000000000000000" pitchFamily="2" charset="2"/>
              <a:buChar char="§"/>
              <a:defRPr/>
            </a:pPr>
            <a:r>
              <a:rPr lang="en-US" sz="2400" dirty="0" smtClean="0">
                <a:solidFill>
                  <a:schemeClr val="bg2"/>
                </a:solidFill>
                <a:latin typeface="+mn-lt"/>
                <a:cs typeface="Times New Roman" panose="02020603050405020304" pitchFamily="18" charset="0"/>
              </a:rPr>
              <a:t>The </a:t>
            </a:r>
            <a:r>
              <a:rPr lang="en-US" sz="2400" dirty="0">
                <a:solidFill>
                  <a:schemeClr val="bg2"/>
                </a:solidFill>
                <a:latin typeface="+mn-lt"/>
                <a:cs typeface="Times New Roman" panose="02020603050405020304" pitchFamily="18" charset="0"/>
              </a:rPr>
              <a:t>reasons an alleged victim gives for delaying the report</a:t>
            </a:r>
            <a:r>
              <a:rPr lang="en-US" sz="2400" dirty="0" smtClean="0">
                <a:solidFill>
                  <a:schemeClr val="bg2"/>
                </a:solidFill>
                <a:latin typeface="+mn-lt"/>
                <a:cs typeface="Times New Roman" panose="02020603050405020304" pitchFamily="18" charset="0"/>
              </a:rPr>
              <a:t>.</a:t>
            </a:r>
          </a:p>
          <a:p>
            <a:pPr marL="857250" lvl="1" indent="-457200">
              <a:buFont typeface="Wingdings" panose="05000000000000000000" pitchFamily="2" charset="2"/>
              <a:buChar char="§"/>
              <a:defRPr/>
            </a:pPr>
            <a:r>
              <a:rPr lang="en-US" sz="2400" dirty="0" smtClean="0">
                <a:solidFill>
                  <a:schemeClr val="bg2"/>
                </a:solidFill>
                <a:cs typeface="Times New Roman" panose="02020603050405020304" pitchFamily="18" charset="0"/>
              </a:rPr>
              <a:t>Who made the report.</a:t>
            </a:r>
            <a:endParaRPr lang="en-US" sz="2400" dirty="0">
              <a:solidFill>
                <a:schemeClr val="bg2"/>
              </a:solidFill>
              <a:latin typeface="+mn-lt"/>
              <a:cs typeface="Times New Roman" panose="02020603050405020304" pitchFamily="18" charset="0"/>
            </a:endParaRPr>
          </a:p>
          <a:p>
            <a:pPr marL="0" indent="0">
              <a:buFont typeface="Wingdings" pitchFamily="2" charset="2"/>
              <a:buNone/>
              <a:defRPr/>
            </a:pPr>
            <a:endParaRPr lang="en-US" dirty="0"/>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47</a:t>
            </a:fld>
            <a:endParaRPr lang="en-US" altLang="en-US" dirty="0">
              <a:solidFill>
                <a:srgbClr val="0070C0">
                  <a:tint val="75000"/>
                </a:srgbClr>
              </a:solidFill>
            </a:endParaRPr>
          </a:p>
        </p:txBody>
      </p:sp>
    </p:spTree>
    <p:extLst>
      <p:ext uri="{BB962C8B-B14F-4D97-AF65-F5344CB8AC3E}">
        <p14:creationId xmlns:p14="http://schemas.microsoft.com/office/powerpoint/2010/main" val="1428511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normAutofit fontScale="90000"/>
          </a:bodyPr>
          <a:lstStyle/>
          <a:p>
            <a:pPr fontAlgn="auto">
              <a:spcAft>
                <a:spcPts val="0"/>
              </a:spcAft>
              <a:defRPr/>
            </a:pPr>
            <a:r>
              <a:rPr lang="en-US" altLang="en-US" sz="4000" dirty="0" smtClean="0">
                <a:solidFill>
                  <a:schemeClr val="tx2">
                    <a:lumMod val="50000"/>
                  </a:schemeClr>
                </a:solidFill>
                <a:effectLst/>
                <a:latin typeface="Times New Roman" panose="02020603050405020304" pitchFamily="18" charset="0"/>
                <a:cs typeface="Times New Roman" panose="02020603050405020304" pitchFamily="18" charset="0"/>
              </a:rPr>
              <a:t>Sexual “horseplay”</a:t>
            </a:r>
            <a:br>
              <a:rPr lang="en-US" altLang="en-US" sz="4000" dirty="0" smtClean="0">
                <a:solidFill>
                  <a:schemeClr val="tx2">
                    <a:lumMod val="50000"/>
                  </a:schemeClr>
                </a:solidFill>
                <a:effectLst/>
                <a:latin typeface="Times New Roman" panose="02020603050405020304" pitchFamily="18" charset="0"/>
                <a:cs typeface="Times New Roman" panose="02020603050405020304" pitchFamily="18" charset="0"/>
              </a:rPr>
            </a:br>
            <a:endParaRPr lang="en-US" altLang="en-US" sz="4000" dirty="0" smtClean="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71683" name="Rectangle 3"/>
          <p:cNvSpPr>
            <a:spLocks noGrp="1" noChangeArrowheads="1"/>
          </p:cNvSpPr>
          <p:nvPr>
            <p:ph idx="1"/>
          </p:nvPr>
        </p:nvSpPr>
        <p:spPr/>
        <p:txBody>
          <a:bodyPr>
            <a:normAutofit/>
          </a:bodyPr>
          <a:lstStyle/>
          <a:p>
            <a:pPr marL="274320" indent="-274320" fontAlgn="auto">
              <a:spcBef>
                <a:spcPct val="0"/>
              </a:spcBef>
              <a:spcAft>
                <a:spcPts val="0"/>
              </a:spcAft>
              <a:buClrTx/>
              <a:buSzTx/>
              <a:buFontTx/>
              <a:buNone/>
              <a:defRPr/>
            </a:pPr>
            <a:r>
              <a:rPr lang="en-US" altLang="en-US" dirty="0" smtClean="0"/>
              <a:t>	</a:t>
            </a:r>
            <a:r>
              <a:rPr lang="en-US" altLang="en-US" sz="4000" dirty="0" smtClean="0">
                <a:solidFill>
                  <a:schemeClr val="bg2"/>
                </a:solidFill>
                <a:latin typeface="Perpetua" pitchFamily="18" charset="0"/>
              </a:rPr>
              <a:t>Touching a man or woman’s body in a non-violent (but uninvited and unwanted) manner is also a relatively mild form of victimization – sexual abuse.</a:t>
            </a:r>
          </a:p>
          <a:p>
            <a:pPr marL="0" indent="0" fontAlgn="auto">
              <a:spcAft>
                <a:spcPts val="0"/>
              </a:spcAft>
              <a:buFont typeface="Wingdings" pitchFamily="2" charset="2"/>
              <a:buNone/>
              <a:defRPr/>
            </a:pPr>
            <a:endParaRPr lang="en-US" altLang="en-US" sz="4000" dirty="0" smtClean="0">
              <a:latin typeface="Perpetua" pitchFamily="18" charset="0"/>
            </a:endParaRPr>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48</a:t>
            </a:fld>
            <a:endParaRPr lang="en-US" altLang="en-US">
              <a:solidFill>
                <a:srgbClr val="0070C0">
                  <a:tint val="75000"/>
                </a:srgbClr>
              </a:solidFill>
            </a:endParaRPr>
          </a:p>
        </p:txBody>
      </p:sp>
    </p:spTree>
    <p:extLst>
      <p:ext uri="{BB962C8B-B14F-4D97-AF65-F5344CB8AC3E}">
        <p14:creationId xmlns:p14="http://schemas.microsoft.com/office/powerpoint/2010/main" val="38571049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600" dirty="0" smtClean="0">
                <a:solidFill>
                  <a:schemeClr val="tx2">
                    <a:lumMod val="50000"/>
                  </a:schemeClr>
                </a:solidFill>
                <a:effectLst/>
              </a:rPr>
              <a:t>Male Dynamics of Incarceration</a:t>
            </a:r>
            <a:br>
              <a:rPr lang="en-US" sz="3600" dirty="0" smtClean="0">
                <a:solidFill>
                  <a:schemeClr val="tx2">
                    <a:lumMod val="50000"/>
                  </a:schemeClr>
                </a:solidFill>
                <a:effectLst/>
              </a:rPr>
            </a:br>
            <a:endParaRPr lang="en-US" sz="900" dirty="0">
              <a:solidFill>
                <a:schemeClr val="tx2">
                  <a:lumMod val="50000"/>
                </a:schemeClr>
              </a:solidFill>
              <a:effectLst/>
            </a:endParaRPr>
          </a:p>
        </p:txBody>
      </p:sp>
      <p:sp>
        <p:nvSpPr>
          <p:cNvPr id="3" name="Content Placeholder 2"/>
          <p:cNvSpPr>
            <a:spLocks noGrp="1"/>
          </p:cNvSpPr>
          <p:nvPr>
            <p:ph idx="1"/>
          </p:nvPr>
        </p:nvSpPr>
        <p:spPr>
          <a:xfrm>
            <a:off x="457200" y="1600202"/>
            <a:ext cx="8077200" cy="4873625"/>
          </a:xfrm>
        </p:spPr>
        <p:txBody>
          <a:bodyPr/>
          <a:lstStyle/>
          <a:p>
            <a:pPr>
              <a:defRPr/>
            </a:pPr>
            <a:r>
              <a:rPr lang="en-US" sz="2800" dirty="0" smtClean="0">
                <a:solidFill>
                  <a:schemeClr val="bg2"/>
                </a:solidFill>
                <a:latin typeface="Times New Roman" panose="02020603050405020304" pitchFamily="18" charset="0"/>
                <a:cs typeface="Times New Roman" panose="02020603050405020304" pitchFamily="18" charset="0"/>
              </a:rPr>
              <a:t>Men’s facility </a:t>
            </a:r>
            <a:r>
              <a:rPr lang="en-US" sz="2800" dirty="0">
                <a:solidFill>
                  <a:schemeClr val="bg2"/>
                </a:solidFill>
                <a:latin typeface="Times New Roman" panose="02020603050405020304" pitchFamily="18" charset="0"/>
                <a:cs typeface="Times New Roman" panose="02020603050405020304" pitchFamily="18" charset="0"/>
              </a:rPr>
              <a:t>cultures value aggression and power</a:t>
            </a:r>
            <a:r>
              <a:rPr lang="en-US" sz="2800" dirty="0" smtClean="0">
                <a:solidFill>
                  <a:schemeClr val="bg2"/>
                </a:solidFill>
                <a:latin typeface="Times New Roman" panose="02020603050405020304" pitchFamily="18" charset="0"/>
                <a:cs typeface="Times New Roman" panose="02020603050405020304" pitchFamily="18" charset="0"/>
              </a:rPr>
              <a:t>.</a:t>
            </a:r>
          </a:p>
          <a:p>
            <a:pPr marL="0" indent="0">
              <a:buFont typeface="Wingdings" pitchFamily="2" charset="2"/>
              <a:buNone/>
              <a:defRPr/>
            </a:pPr>
            <a:endParaRPr lang="en-US" sz="800" dirty="0">
              <a:solidFill>
                <a:schemeClr val="bg2"/>
              </a:solidFill>
              <a:latin typeface="Times New Roman" panose="02020603050405020304" pitchFamily="18" charset="0"/>
              <a:cs typeface="Times New Roman" panose="02020603050405020304" pitchFamily="18" charset="0"/>
            </a:endParaRPr>
          </a:p>
          <a:p>
            <a:pPr>
              <a:defRPr/>
            </a:pPr>
            <a:r>
              <a:rPr lang="en-US" sz="2800" dirty="0" smtClean="0">
                <a:solidFill>
                  <a:schemeClr val="bg2"/>
                </a:solidFill>
                <a:latin typeface="Times New Roman" panose="02020603050405020304" pitchFamily="18" charset="0"/>
                <a:cs typeface="Times New Roman" panose="02020603050405020304" pitchFamily="18" charset="0"/>
              </a:rPr>
              <a:t>Some </a:t>
            </a:r>
            <a:r>
              <a:rPr lang="en-US" sz="2800" dirty="0">
                <a:solidFill>
                  <a:schemeClr val="bg2"/>
                </a:solidFill>
                <a:latin typeface="Times New Roman" panose="02020603050405020304" pitchFamily="18" charset="0"/>
                <a:cs typeface="Times New Roman" panose="02020603050405020304" pitchFamily="18" charset="0"/>
              </a:rPr>
              <a:t>see sexual aggression as a way to </a:t>
            </a:r>
            <a:r>
              <a:rPr lang="en-US" sz="2800" dirty="0" smtClean="0">
                <a:solidFill>
                  <a:schemeClr val="bg2"/>
                </a:solidFill>
                <a:latin typeface="Times New Roman" panose="02020603050405020304" pitchFamily="18" charset="0"/>
                <a:cs typeface="Times New Roman" panose="02020603050405020304" pitchFamily="18" charset="0"/>
              </a:rPr>
              <a:t>assert their </a:t>
            </a:r>
            <a:r>
              <a:rPr lang="en-US" sz="2800" dirty="0">
                <a:solidFill>
                  <a:schemeClr val="bg2"/>
                </a:solidFill>
                <a:latin typeface="Times New Roman" panose="02020603050405020304" pitchFamily="18" charset="0"/>
                <a:cs typeface="Times New Roman" panose="02020603050405020304" pitchFamily="18" charset="0"/>
              </a:rPr>
              <a:t>power and control over others</a:t>
            </a:r>
            <a:r>
              <a:rPr lang="en-US" sz="2800" dirty="0" smtClean="0">
                <a:solidFill>
                  <a:schemeClr val="bg2"/>
                </a:solidFill>
                <a:latin typeface="Times New Roman" panose="02020603050405020304" pitchFamily="18" charset="0"/>
                <a:cs typeface="Times New Roman" panose="02020603050405020304" pitchFamily="18" charset="0"/>
              </a:rPr>
              <a:t>.</a:t>
            </a:r>
          </a:p>
          <a:p>
            <a:pPr marL="0" indent="0">
              <a:buFont typeface="Wingdings" pitchFamily="2" charset="2"/>
              <a:buNone/>
              <a:defRPr/>
            </a:pPr>
            <a:endParaRPr lang="en-US" sz="800" dirty="0" smtClean="0">
              <a:solidFill>
                <a:schemeClr val="bg2"/>
              </a:solidFill>
              <a:latin typeface="Times New Roman" panose="02020603050405020304" pitchFamily="18" charset="0"/>
              <a:cs typeface="Times New Roman" panose="02020603050405020304" pitchFamily="18" charset="0"/>
            </a:endParaRPr>
          </a:p>
          <a:p>
            <a:pPr>
              <a:defRPr/>
            </a:pPr>
            <a:r>
              <a:rPr lang="en-US" sz="2800" dirty="0" smtClean="0">
                <a:solidFill>
                  <a:schemeClr val="bg2"/>
                </a:solidFill>
                <a:latin typeface="Times New Roman" panose="02020603050405020304" pitchFamily="18" charset="0"/>
                <a:cs typeface="Times New Roman" panose="02020603050405020304" pitchFamily="18" charset="0"/>
              </a:rPr>
              <a:t>Being </a:t>
            </a:r>
            <a:r>
              <a:rPr lang="en-US" sz="2800" dirty="0">
                <a:solidFill>
                  <a:schemeClr val="bg2"/>
                </a:solidFill>
                <a:latin typeface="Times New Roman" panose="02020603050405020304" pitchFamily="18" charset="0"/>
                <a:cs typeface="Times New Roman" panose="02020603050405020304" pitchFamily="18" charset="0"/>
              </a:rPr>
              <a:t>victimized and seeking help often </a:t>
            </a:r>
            <a:r>
              <a:rPr lang="en-US" sz="2800" dirty="0" smtClean="0">
                <a:solidFill>
                  <a:schemeClr val="bg2"/>
                </a:solidFill>
                <a:latin typeface="Times New Roman" panose="02020603050405020304" pitchFamily="18" charset="0"/>
                <a:cs typeface="Times New Roman" panose="02020603050405020304" pitchFamily="18" charset="0"/>
              </a:rPr>
              <a:t>are viewed </a:t>
            </a:r>
            <a:r>
              <a:rPr lang="en-US" sz="2800" dirty="0">
                <a:solidFill>
                  <a:schemeClr val="bg2"/>
                </a:solidFill>
                <a:latin typeface="Times New Roman" panose="02020603050405020304" pitchFamily="18" charset="0"/>
                <a:cs typeface="Times New Roman" panose="02020603050405020304" pitchFamily="18" charset="0"/>
              </a:rPr>
              <a:t>as signs of </a:t>
            </a:r>
            <a:r>
              <a:rPr lang="en-US" sz="2800" dirty="0" smtClean="0">
                <a:solidFill>
                  <a:schemeClr val="bg2"/>
                </a:solidFill>
                <a:latin typeface="Times New Roman" panose="02020603050405020304" pitchFamily="18" charset="0"/>
                <a:cs typeface="Times New Roman" panose="02020603050405020304" pitchFamily="18" charset="0"/>
              </a:rPr>
              <a:t>weakness.</a:t>
            </a:r>
            <a:r>
              <a:rPr lang="en-US" altLang="en-US" sz="2800" dirty="0">
                <a:solidFill>
                  <a:schemeClr val="bg2"/>
                </a:solidFill>
                <a:cs typeface="Times New Roman" panose="02020603050405020304" pitchFamily="18" charset="0"/>
              </a:rPr>
              <a:t> </a:t>
            </a:r>
            <a:endParaRPr lang="en-US" altLang="en-US" sz="2800" dirty="0" smtClean="0">
              <a:solidFill>
                <a:schemeClr val="bg2"/>
              </a:solidFill>
              <a:cs typeface="Times New Roman" panose="02020603050405020304" pitchFamily="18" charset="0"/>
            </a:endParaRPr>
          </a:p>
          <a:p>
            <a:pPr marL="0" indent="0">
              <a:buNone/>
              <a:defRPr/>
            </a:pPr>
            <a:endParaRPr lang="en-US" altLang="en-US" sz="800" dirty="0" smtClean="0">
              <a:solidFill>
                <a:schemeClr val="bg2"/>
              </a:solidFill>
              <a:cs typeface="Times New Roman" panose="02020603050405020304" pitchFamily="18" charset="0"/>
            </a:endParaRPr>
          </a:p>
          <a:p>
            <a:pPr>
              <a:defRPr/>
            </a:pPr>
            <a:r>
              <a:rPr lang="en-US" altLang="en-US" sz="2800" dirty="0" smtClean="0">
                <a:solidFill>
                  <a:schemeClr val="bg2"/>
                </a:solidFill>
                <a:cs typeface="Times New Roman" panose="02020603050405020304" pitchFamily="18" charset="0"/>
              </a:rPr>
              <a:t>Men </a:t>
            </a:r>
            <a:r>
              <a:rPr lang="en-US" altLang="en-US" sz="2800" dirty="0">
                <a:solidFill>
                  <a:schemeClr val="bg2"/>
                </a:solidFill>
                <a:cs typeface="Times New Roman" panose="02020603050405020304" pitchFamily="18" charset="0"/>
              </a:rPr>
              <a:t>tend to isolate themselves from </a:t>
            </a:r>
            <a:r>
              <a:rPr lang="en-US" altLang="en-US" sz="2800" dirty="0" smtClean="0">
                <a:solidFill>
                  <a:schemeClr val="bg2"/>
                </a:solidFill>
                <a:cs typeface="Times New Roman" panose="02020603050405020304" pitchFamily="18" charset="0"/>
              </a:rPr>
              <a:t>others.</a:t>
            </a:r>
            <a:endParaRPr lang="en-US" altLang="en-US" sz="2800" dirty="0">
              <a:solidFill>
                <a:schemeClr val="bg2"/>
              </a:solidFill>
              <a:cs typeface="Times New Roman" panose="02020603050405020304" pitchFamily="18" charset="0"/>
            </a:endParaRPr>
          </a:p>
          <a:p>
            <a:pPr>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49</a:t>
            </a:fld>
            <a:endParaRPr lang="en-US" altLang="en-US" dirty="0">
              <a:solidFill>
                <a:srgbClr val="0070C0">
                  <a:tint val="75000"/>
                </a:srgbClr>
              </a:solidFill>
            </a:endParaRPr>
          </a:p>
        </p:txBody>
      </p:sp>
    </p:spTree>
    <p:extLst>
      <p:ext uri="{BB962C8B-B14F-4D97-AF65-F5344CB8AC3E}">
        <p14:creationId xmlns:p14="http://schemas.microsoft.com/office/powerpoint/2010/main" val="2200940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effectLst/>
              </a:rPr>
              <a:t>What is PREA?</a:t>
            </a:r>
            <a:endParaRPr lang="en-US" dirty="0">
              <a:effectLst/>
            </a:endParaRPr>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smtClean="0">
                <a:solidFill>
                  <a:schemeClr val="bg2"/>
                </a:solidFill>
              </a:rPr>
              <a:t>Public Law 108-79 - The Prison Rape Elimination Act (PREA) signed by President George W. Bush September 4, 2003</a:t>
            </a:r>
          </a:p>
          <a:p>
            <a:pPr marL="457200" lvl="1" indent="0">
              <a:buNone/>
            </a:pPr>
            <a:endParaRPr lang="en-US" sz="900" dirty="0" smtClean="0">
              <a:solidFill>
                <a:schemeClr val="bg2"/>
              </a:solidFill>
            </a:endParaRPr>
          </a:p>
          <a:p>
            <a:pPr lvl="1">
              <a:buFont typeface="Arial" panose="020B0604020202020204" pitchFamily="34" charset="0"/>
              <a:buChar char="•"/>
            </a:pPr>
            <a:r>
              <a:rPr lang="en-US" dirty="0" smtClean="0">
                <a:solidFill>
                  <a:schemeClr val="bg2"/>
                </a:solidFill>
              </a:rPr>
              <a:t>Supports the elimination, reduction and prevention of sexual assault within the corrections system.</a:t>
            </a:r>
          </a:p>
          <a:p>
            <a:pPr marL="457200" lvl="1" indent="0">
              <a:buNone/>
            </a:pPr>
            <a:endParaRPr lang="en-US" sz="900" dirty="0" smtClean="0">
              <a:solidFill>
                <a:schemeClr val="bg2"/>
              </a:solidFill>
            </a:endParaRPr>
          </a:p>
          <a:p>
            <a:pPr lvl="1">
              <a:buFont typeface="Arial" panose="020B0604020202020204" pitchFamily="34" charset="0"/>
              <a:buChar char="•"/>
            </a:pPr>
            <a:r>
              <a:rPr lang="en-US" dirty="0" smtClean="0">
                <a:solidFill>
                  <a:schemeClr val="bg2"/>
                </a:solidFill>
              </a:rPr>
              <a:t>Directed the U.S. Attorney General to promulgate standards for all confinement settings.</a:t>
            </a:r>
          </a:p>
          <a:p>
            <a:pPr marL="457200" lvl="1" indent="0">
              <a:buNone/>
            </a:pPr>
            <a:endParaRPr lang="en-US" sz="900" dirty="0" smtClean="0">
              <a:solidFill>
                <a:schemeClr val="bg2"/>
              </a:solidFill>
            </a:endParaRPr>
          </a:p>
          <a:p>
            <a:pPr lvl="1">
              <a:buFont typeface="Arial" panose="020B0604020202020204" pitchFamily="34" charset="0"/>
              <a:buChar char="•"/>
            </a:pPr>
            <a:r>
              <a:rPr lang="en-US" dirty="0" smtClean="0">
                <a:solidFill>
                  <a:schemeClr val="bg2"/>
                </a:solidFill>
              </a:rPr>
              <a:t>Mandates several national data collection activities.</a:t>
            </a:r>
          </a:p>
          <a:p>
            <a:pPr marL="457200" lvl="1" indent="0">
              <a:buNone/>
            </a:pPr>
            <a:endParaRPr lang="en-US" sz="900" dirty="0" smtClean="0">
              <a:solidFill>
                <a:schemeClr val="bg2"/>
              </a:solidFill>
            </a:endParaRPr>
          </a:p>
          <a:p>
            <a:pPr lvl="1">
              <a:buFont typeface="Arial" panose="020B0604020202020204" pitchFamily="34" charset="0"/>
              <a:buChar char="•"/>
            </a:pPr>
            <a:r>
              <a:rPr lang="en-US" dirty="0" smtClean="0">
                <a:solidFill>
                  <a:schemeClr val="bg2"/>
                </a:solidFill>
              </a:rPr>
              <a:t>PREA covers more than prison rape.  It covers a range of behaviors to include rape, sexual abuse and sexual harassment.</a:t>
            </a:r>
          </a:p>
          <a:p>
            <a:pPr marL="457200" lvl="1" indent="0">
              <a:buNone/>
            </a:pPr>
            <a:endParaRPr lang="en-US" dirty="0"/>
          </a:p>
        </p:txBody>
      </p:sp>
      <p:sp>
        <p:nvSpPr>
          <p:cNvPr id="4" name="Slide Number Placeholder 3"/>
          <p:cNvSpPr>
            <a:spLocks noGrp="1"/>
          </p:cNvSpPr>
          <p:nvPr>
            <p:ph type="sldNum" sz="quarter" idx="12"/>
          </p:nvPr>
        </p:nvSpPr>
        <p:spPr/>
        <p:txBody>
          <a:bodyPr/>
          <a:lstStyle/>
          <a:p>
            <a:fld id="{EA770A25-898A-4D7F-91A2-651DF92000AB}" type="slidenum">
              <a:rPr lang="en-US" altLang="en-US" smtClean="0"/>
              <a:pPr/>
              <a:t>5</a:t>
            </a:fld>
            <a:endParaRPr lang="en-US" altLang="en-US" dirty="0"/>
          </a:p>
        </p:txBody>
      </p:sp>
    </p:spTree>
    <p:extLst>
      <p:ext uri="{BB962C8B-B14F-4D97-AF65-F5344CB8AC3E}">
        <p14:creationId xmlns:p14="http://schemas.microsoft.com/office/powerpoint/2010/main" val="162921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altLang="en-US" sz="4000" dirty="0" smtClean="0">
                <a:solidFill>
                  <a:schemeClr val="tx2">
                    <a:lumMod val="50000"/>
                  </a:schemeClr>
                </a:solidFill>
                <a:effectLst/>
                <a:cs typeface="Arabic Typesetting" panose="03020402040406030203" pitchFamily="66" charset="-78"/>
              </a:rPr>
              <a:t>Male Sexual Aggressor</a:t>
            </a:r>
            <a:br>
              <a:rPr lang="en-US" altLang="en-US" sz="4000" dirty="0" smtClean="0">
                <a:solidFill>
                  <a:schemeClr val="tx2">
                    <a:lumMod val="50000"/>
                  </a:schemeClr>
                </a:solidFill>
                <a:effectLst/>
                <a:cs typeface="Arabic Typesetting" panose="03020402040406030203" pitchFamily="66" charset="-78"/>
              </a:rPr>
            </a:br>
            <a:endParaRPr lang="en-US" altLang="en-US" sz="4000" dirty="0" smtClean="0">
              <a:solidFill>
                <a:schemeClr val="tx2">
                  <a:lumMod val="50000"/>
                </a:schemeClr>
              </a:solidFill>
              <a:effectLst/>
              <a:cs typeface="Arabic Typesetting" panose="03020402040406030203" pitchFamily="66" charset="-78"/>
            </a:endParaRPr>
          </a:p>
        </p:txBody>
      </p:sp>
      <p:sp>
        <p:nvSpPr>
          <p:cNvPr id="72707" name="Rectangle 3"/>
          <p:cNvSpPr>
            <a:spLocks noGrp="1" noChangeArrowheads="1"/>
          </p:cNvSpPr>
          <p:nvPr>
            <p:ph idx="1"/>
          </p:nvPr>
        </p:nvSpPr>
        <p:spPr/>
        <p:txBody>
          <a:bodyPr>
            <a:normAutofit/>
          </a:bodyPr>
          <a:lstStyle/>
          <a:p>
            <a:pPr lvl="1" eaLnBrk="1" hangingPunct="1">
              <a:spcAft>
                <a:spcPts val="1200"/>
              </a:spcAft>
              <a:buClr>
                <a:schemeClr val="bg2">
                  <a:lumMod val="50000"/>
                </a:schemeClr>
              </a:buClr>
              <a:buSzTx/>
              <a:buFont typeface="Palatino Linotype" panose="02040502050505030304" pitchFamily="18" charset="0"/>
              <a:buChar char="*"/>
            </a:pPr>
            <a:r>
              <a:rPr lang="en-US" altLang="en-US" sz="2400" dirty="0" smtClean="0">
                <a:solidFill>
                  <a:schemeClr val="bg2"/>
                </a:solidFill>
                <a:latin typeface="+mn-lt"/>
                <a:cs typeface="Times New Roman" pitchFamily="18" charset="0"/>
              </a:rPr>
              <a:t>Aggressors groom and take time on “their” investment in the victim.</a:t>
            </a:r>
          </a:p>
          <a:p>
            <a:pPr lvl="2">
              <a:spcAft>
                <a:spcPts val="1200"/>
              </a:spcAft>
              <a:buClr>
                <a:schemeClr val="bg2">
                  <a:lumMod val="50000"/>
                </a:schemeClr>
              </a:buClr>
              <a:buFont typeface="Palatino Linotype" panose="02040502050505030304" pitchFamily="18" charset="0"/>
              <a:buChar char="*"/>
            </a:pPr>
            <a:r>
              <a:rPr lang="en-US" altLang="en-US" sz="2000" dirty="0" smtClean="0">
                <a:solidFill>
                  <a:schemeClr val="bg2"/>
                </a:solidFill>
                <a:latin typeface="+mn-lt"/>
                <a:cs typeface="Times New Roman" pitchFamily="18" charset="0"/>
              </a:rPr>
              <a:t>They will at some point, want a return on that investment</a:t>
            </a:r>
            <a:r>
              <a:rPr lang="en-US" altLang="en-US" sz="2400" dirty="0" smtClean="0">
                <a:solidFill>
                  <a:schemeClr val="bg2"/>
                </a:solidFill>
                <a:latin typeface="+mn-lt"/>
                <a:cs typeface="Times New Roman" pitchFamily="18" charset="0"/>
              </a:rPr>
              <a:t>.  </a:t>
            </a:r>
          </a:p>
          <a:p>
            <a:pPr lvl="1" eaLnBrk="1" hangingPunct="1">
              <a:spcAft>
                <a:spcPts val="1200"/>
              </a:spcAft>
              <a:buClr>
                <a:schemeClr val="bg2">
                  <a:lumMod val="50000"/>
                </a:schemeClr>
              </a:buClr>
              <a:buSzTx/>
              <a:buFont typeface="Palatino Linotype" panose="02040502050505030304" pitchFamily="18" charset="0"/>
              <a:buChar char="*"/>
            </a:pPr>
            <a:r>
              <a:rPr lang="en-US" altLang="en-US" sz="2400" dirty="0" smtClean="0">
                <a:solidFill>
                  <a:schemeClr val="bg2"/>
                </a:solidFill>
                <a:latin typeface="+mn-lt"/>
                <a:cs typeface="Times New Roman" pitchFamily="18" charset="0"/>
              </a:rPr>
              <a:t>If the investment is protection against other offenders, the return may be in the form of sex (wife) to the aggressor</a:t>
            </a:r>
          </a:p>
          <a:p>
            <a:pPr lvl="2">
              <a:spcAft>
                <a:spcPts val="1200"/>
              </a:spcAft>
              <a:buClr>
                <a:schemeClr val="bg2">
                  <a:lumMod val="50000"/>
                </a:schemeClr>
              </a:buClr>
              <a:buFont typeface="Palatino Linotype" panose="02040502050505030304" pitchFamily="18" charset="0"/>
              <a:buChar char="*"/>
            </a:pPr>
            <a:r>
              <a:rPr lang="en-US" altLang="en-US" sz="2000" dirty="0" smtClean="0">
                <a:solidFill>
                  <a:schemeClr val="tx2">
                    <a:lumMod val="50000"/>
                  </a:schemeClr>
                </a:solidFill>
                <a:latin typeface="+mn-lt"/>
                <a:cs typeface="Times New Roman" pitchFamily="18" charset="0"/>
              </a:rPr>
              <a:t>may eventually be pimped out to pay the aggressors debts to others.</a:t>
            </a:r>
          </a:p>
          <a:p>
            <a:pPr marL="974725" lvl="1" indent="-517525" eaLnBrk="1" hangingPunct="1">
              <a:spcAft>
                <a:spcPts val="1200"/>
              </a:spcAft>
              <a:buClr>
                <a:srgbClr val="66FF33"/>
              </a:buClr>
              <a:buSzTx/>
              <a:buFontTx/>
              <a:buChar char="o"/>
            </a:pPr>
            <a:endParaRPr lang="en-US" altLang="en-US" sz="2400" dirty="0" smtClean="0">
              <a:solidFill>
                <a:schemeClr val="bg1"/>
              </a:solidFill>
              <a:latin typeface="Perpetua"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50</a:t>
            </a:fld>
            <a:endParaRPr lang="en-US" altLang="en-US" dirty="0">
              <a:solidFill>
                <a:srgbClr val="0070C0">
                  <a:tint val="75000"/>
                </a:srgbClr>
              </a:solidFill>
            </a:endParaRPr>
          </a:p>
        </p:txBody>
      </p:sp>
    </p:spTree>
    <p:extLst>
      <p:ext uri="{BB962C8B-B14F-4D97-AF65-F5344CB8AC3E}">
        <p14:creationId xmlns:p14="http://schemas.microsoft.com/office/powerpoint/2010/main" val="303515572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chemeClr val="tx2">
                    <a:lumMod val="50000"/>
                  </a:schemeClr>
                </a:solidFill>
                <a:effectLst/>
              </a:rPr>
              <a:t>Male on Male</a:t>
            </a:r>
            <a:br>
              <a:rPr lang="en-US" sz="3600" dirty="0" smtClean="0">
                <a:solidFill>
                  <a:schemeClr val="tx2">
                    <a:lumMod val="50000"/>
                  </a:schemeClr>
                </a:solidFill>
                <a:effectLst/>
              </a:rPr>
            </a:br>
            <a:r>
              <a:rPr lang="en-US" sz="3600" dirty="0" smtClean="0">
                <a:solidFill>
                  <a:schemeClr val="tx2">
                    <a:lumMod val="50000"/>
                  </a:schemeClr>
                </a:solidFill>
                <a:effectLst/>
              </a:rPr>
              <a:t>Sexual Violence in Confinement</a:t>
            </a:r>
            <a:endParaRPr lang="en-US" sz="3600" dirty="0">
              <a:solidFill>
                <a:schemeClr val="tx2">
                  <a:lumMod val="50000"/>
                </a:schemeClr>
              </a:solidFill>
              <a:effectLst/>
            </a:endParaRPr>
          </a:p>
        </p:txBody>
      </p:sp>
      <p:sp>
        <p:nvSpPr>
          <p:cNvPr id="3" name="Content Placeholder 2"/>
          <p:cNvSpPr>
            <a:spLocks noGrp="1"/>
          </p:cNvSpPr>
          <p:nvPr>
            <p:ph sz="half" idx="1"/>
          </p:nvPr>
        </p:nvSpPr>
        <p:spPr/>
        <p:txBody>
          <a:bodyPr>
            <a:normAutofit lnSpcReduction="10000"/>
          </a:bodyPr>
          <a:lstStyle/>
          <a:p>
            <a:r>
              <a:rPr lang="en-US" sz="2800" dirty="0" smtClean="0">
                <a:solidFill>
                  <a:schemeClr val="bg2"/>
                </a:solidFill>
                <a:latin typeface="+mn-lt"/>
              </a:rPr>
              <a:t>Often committed by men who identify as “Straight”</a:t>
            </a:r>
          </a:p>
          <a:p>
            <a:pPr marL="0" indent="0">
              <a:buNone/>
            </a:pPr>
            <a:endParaRPr lang="en-US" sz="800" dirty="0" smtClean="0">
              <a:solidFill>
                <a:schemeClr val="bg2"/>
              </a:solidFill>
              <a:latin typeface="+mn-lt"/>
            </a:endParaRPr>
          </a:p>
          <a:p>
            <a:pPr marL="742950" lvl="2" indent="-342900"/>
            <a:r>
              <a:rPr lang="en-US" sz="2000" dirty="0">
                <a:solidFill>
                  <a:schemeClr val="bg2"/>
                </a:solidFill>
                <a:latin typeface="+mn-lt"/>
              </a:rPr>
              <a:t>Tool to establish and maintain power and control over other </a:t>
            </a:r>
            <a:r>
              <a:rPr lang="en-US" sz="2000" dirty="0" smtClean="0">
                <a:solidFill>
                  <a:schemeClr val="bg2"/>
                </a:solidFill>
                <a:latin typeface="+mn-lt"/>
              </a:rPr>
              <a:t>men</a:t>
            </a:r>
          </a:p>
          <a:p>
            <a:pPr marL="400050" lvl="2" indent="0">
              <a:buNone/>
            </a:pPr>
            <a:endParaRPr lang="en-US" sz="800" dirty="0">
              <a:solidFill>
                <a:schemeClr val="bg2"/>
              </a:solidFill>
              <a:latin typeface="+mn-lt"/>
            </a:endParaRPr>
          </a:p>
          <a:p>
            <a:pPr marL="0" indent="0">
              <a:buNone/>
            </a:pPr>
            <a:endParaRPr lang="en-US" sz="800" dirty="0" smtClean="0">
              <a:solidFill>
                <a:schemeClr val="bg2"/>
              </a:solidFill>
              <a:latin typeface="+mn-lt"/>
            </a:endParaRPr>
          </a:p>
          <a:p>
            <a:r>
              <a:rPr lang="en-US" sz="2800" dirty="0" smtClean="0">
                <a:solidFill>
                  <a:schemeClr val="bg2"/>
                </a:solidFill>
                <a:latin typeface="+mn-lt"/>
              </a:rPr>
              <a:t>Youthful Males in adult confinements are 5x’s more likely to be sexually abused</a:t>
            </a:r>
          </a:p>
        </p:txBody>
      </p:sp>
      <p:sp>
        <p:nvSpPr>
          <p:cNvPr id="5" name="Content Placeholder 4"/>
          <p:cNvSpPr>
            <a:spLocks noGrp="1"/>
          </p:cNvSpPr>
          <p:nvPr>
            <p:ph sz="half" idx="2"/>
          </p:nvPr>
        </p:nvSpPr>
        <p:spPr/>
        <p:txBody>
          <a:bodyPr>
            <a:normAutofit lnSpcReduction="10000"/>
          </a:bodyPr>
          <a:lstStyle/>
          <a:p>
            <a:endParaRPr lang="en-US" dirty="0"/>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51</a:t>
            </a:fld>
            <a:endParaRPr lang="en-US" altLang="en-US" dirty="0">
              <a:solidFill>
                <a:srgbClr val="0070C0">
                  <a:tint val="75000"/>
                </a:srgbClr>
              </a:solidFill>
            </a:endParaRPr>
          </a:p>
        </p:txBody>
      </p:sp>
      <p:pic>
        <p:nvPicPr>
          <p:cNvPr id="2050" name="Picture 2" descr="Image result for male on male sexual a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4081463"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97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a:bodyPr>
          <a:lstStyle/>
          <a:p>
            <a:pPr>
              <a:defRPr/>
            </a:pPr>
            <a:r>
              <a:rPr lang="en-US" sz="3200" dirty="0" smtClean="0">
                <a:solidFill>
                  <a:schemeClr val="tx2">
                    <a:lumMod val="50000"/>
                  </a:schemeClr>
                </a:solidFill>
                <a:effectLst/>
              </a:rPr>
              <a:t>Female Dynamics of Incarceration</a:t>
            </a:r>
            <a:endParaRPr lang="en-US" altLang="en-US" sz="3200" dirty="0" smtClean="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71683" name="Rectangle 3"/>
          <p:cNvSpPr>
            <a:spLocks noGrp="1" noChangeArrowheads="1"/>
          </p:cNvSpPr>
          <p:nvPr>
            <p:ph idx="1"/>
          </p:nvPr>
        </p:nvSpPr>
        <p:spPr/>
        <p:txBody>
          <a:bodyPr>
            <a:normAutofit fontScale="92500" lnSpcReduction="10000"/>
          </a:bodyPr>
          <a:lstStyle/>
          <a:p>
            <a:pPr eaLnBrk="1" hangingPunct="1">
              <a:defRPr/>
            </a:pPr>
            <a:r>
              <a:rPr lang="en-US" altLang="en-US" sz="2800" dirty="0" smtClean="0">
                <a:solidFill>
                  <a:schemeClr val="bg2"/>
                </a:solidFill>
                <a:latin typeface="+mn-lt"/>
                <a:cs typeface="Times New Roman" panose="02020603050405020304" pitchFamily="18" charset="0"/>
              </a:rPr>
              <a:t>The female U.S. prison and jail population has increased by over 700% over the past four decades, rising to 215,000 women being incarcerated. </a:t>
            </a:r>
          </a:p>
          <a:p>
            <a:pPr marL="0" indent="0" eaLnBrk="1" hangingPunct="1">
              <a:buNone/>
              <a:defRPr/>
            </a:pPr>
            <a:endParaRPr lang="en-US" altLang="en-US" sz="900" dirty="0" smtClean="0">
              <a:solidFill>
                <a:schemeClr val="bg2"/>
              </a:solidFill>
              <a:latin typeface="+mn-lt"/>
              <a:cs typeface="Times New Roman" panose="02020603050405020304" pitchFamily="18" charset="0"/>
            </a:endParaRPr>
          </a:p>
          <a:p>
            <a:pPr eaLnBrk="1" hangingPunct="1">
              <a:defRPr/>
            </a:pPr>
            <a:r>
              <a:rPr lang="en-US" altLang="en-US" sz="2800" dirty="0" smtClean="0">
                <a:solidFill>
                  <a:schemeClr val="bg2"/>
                </a:solidFill>
                <a:latin typeface="+mn-lt"/>
                <a:cs typeface="Times New Roman" panose="02020603050405020304" pitchFamily="18" charset="0"/>
              </a:rPr>
              <a:t>Women’s Prisons are considered safer than men’s prisons.</a:t>
            </a:r>
          </a:p>
          <a:p>
            <a:pPr marL="0" indent="0" eaLnBrk="1" hangingPunct="1">
              <a:buNone/>
              <a:defRPr/>
            </a:pPr>
            <a:endParaRPr lang="en-US" altLang="en-US" sz="900" dirty="0" smtClean="0">
              <a:solidFill>
                <a:schemeClr val="bg2"/>
              </a:solidFill>
              <a:latin typeface="+mn-lt"/>
              <a:cs typeface="Times New Roman" panose="02020603050405020304" pitchFamily="18" charset="0"/>
            </a:endParaRPr>
          </a:p>
          <a:p>
            <a:pPr eaLnBrk="1" hangingPunct="1">
              <a:defRPr/>
            </a:pPr>
            <a:r>
              <a:rPr lang="en-US" altLang="en-US" sz="2800" dirty="0" smtClean="0">
                <a:solidFill>
                  <a:schemeClr val="bg2"/>
                </a:solidFill>
                <a:latin typeface="+mn-lt"/>
                <a:cs typeface="Times New Roman" panose="02020603050405020304" pitchFamily="18" charset="0"/>
              </a:rPr>
              <a:t>Many female prisoners express feeling that prison is safer than the streets.</a:t>
            </a:r>
          </a:p>
          <a:p>
            <a:pPr marL="0" indent="0">
              <a:buNone/>
              <a:defRPr/>
            </a:pPr>
            <a:endParaRPr lang="en-US" sz="800" dirty="0" smtClean="0">
              <a:solidFill>
                <a:schemeClr val="bg2"/>
              </a:solidFill>
              <a:latin typeface="Times New Roman" panose="02020603050405020304" pitchFamily="18" charset="0"/>
              <a:cs typeface="Times New Roman" panose="02020603050405020304" pitchFamily="18" charset="0"/>
            </a:endParaRPr>
          </a:p>
          <a:p>
            <a:pPr>
              <a:defRPr/>
            </a:pPr>
            <a:r>
              <a:rPr lang="en-US" sz="2800" dirty="0" smtClean="0">
                <a:solidFill>
                  <a:schemeClr val="bg2"/>
                </a:solidFill>
                <a:cs typeface="Times New Roman" panose="02020603050405020304" pitchFamily="18" charset="0"/>
              </a:rPr>
              <a:t>In </a:t>
            </a:r>
            <a:r>
              <a:rPr lang="en-US" sz="2800" dirty="0">
                <a:solidFill>
                  <a:schemeClr val="bg2"/>
                </a:solidFill>
                <a:cs typeface="Times New Roman" panose="02020603050405020304" pitchFamily="18" charset="0"/>
              </a:rPr>
              <a:t>women’s  facilities, relationships </a:t>
            </a:r>
            <a:r>
              <a:rPr lang="en-US" sz="2800" dirty="0" smtClean="0">
                <a:solidFill>
                  <a:schemeClr val="bg2"/>
                </a:solidFill>
                <a:cs typeface="Times New Roman" panose="02020603050405020304" pitchFamily="18" charset="0"/>
              </a:rPr>
              <a:t>and loyalty </a:t>
            </a:r>
            <a:r>
              <a:rPr lang="en-US" sz="2800" dirty="0">
                <a:solidFill>
                  <a:schemeClr val="bg2"/>
                </a:solidFill>
                <a:cs typeface="Times New Roman" panose="02020603050405020304" pitchFamily="18" charset="0"/>
              </a:rPr>
              <a:t>tend to be valued </a:t>
            </a:r>
            <a:r>
              <a:rPr lang="en-US" sz="2800" dirty="0" smtClean="0">
                <a:solidFill>
                  <a:schemeClr val="bg2"/>
                </a:solidFill>
                <a:cs typeface="Times New Roman" panose="02020603050405020304" pitchFamily="18" charset="0"/>
              </a:rPr>
              <a:t>highly</a:t>
            </a:r>
            <a:r>
              <a:rPr lang="en-US" sz="2800" dirty="0" smtClean="0">
                <a:solidFill>
                  <a:schemeClr val="bg2"/>
                </a:solidFill>
                <a:cs typeface="Times New Roman" panose="02020603050405020304" pitchFamily="18" charset="0"/>
              </a:rPr>
              <a:t>.</a:t>
            </a:r>
          </a:p>
          <a:p>
            <a:pPr marL="0" indent="0">
              <a:buNone/>
              <a:defRPr/>
            </a:pPr>
            <a:endParaRPr lang="en-US" sz="900" dirty="0" smtClean="0">
              <a:solidFill>
                <a:schemeClr val="bg2"/>
              </a:solidFill>
              <a:cs typeface="Times New Roman" panose="02020603050405020304" pitchFamily="18" charset="0"/>
            </a:endParaRPr>
          </a:p>
          <a:p>
            <a:pPr marL="0" indent="0" algn="ctr">
              <a:buNone/>
              <a:defRPr/>
            </a:pPr>
            <a:r>
              <a:rPr lang="en-US" sz="2800" b="1" dirty="0" smtClean="0">
                <a:solidFill>
                  <a:schemeClr val="bg2"/>
                </a:solidFill>
                <a:cs typeface="Times New Roman" panose="02020603050405020304" pitchFamily="18" charset="0"/>
              </a:rPr>
              <a:t>Why would some women feel safer in prison?</a:t>
            </a:r>
          </a:p>
          <a:p>
            <a:pPr>
              <a:defRPr/>
            </a:pPr>
            <a:endParaRPr lang="en-US" sz="2800" dirty="0" smtClean="0">
              <a:solidFill>
                <a:schemeClr val="bg2"/>
              </a:solidFill>
              <a:cs typeface="Times New Roman" panose="02020603050405020304" pitchFamily="18" charset="0"/>
            </a:endParaRPr>
          </a:p>
          <a:p>
            <a:pPr marL="0" indent="0">
              <a:buNone/>
              <a:defRPr/>
            </a:pPr>
            <a:endParaRPr lang="en-US" altLang="en-US" sz="2800" dirty="0" smtClean="0">
              <a:solidFill>
                <a:schemeClr val="bg2"/>
              </a:solidFill>
              <a:cs typeface="Times New Roman" panose="02020603050405020304" pitchFamily="18" charset="0"/>
            </a:endParaRPr>
          </a:p>
          <a:p>
            <a:pPr marL="0" indent="0" eaLnBrk="1" hangingPunct="1">
              <a:buNone/>
              <a:defRPr/>
            </a:pPr>
            <a:endParaRPr lang="en-US" altLang="en-US" sz="900" dirty="0" smtClean="0">
              <a:solidFill>
                <a:schemeClr val="tx1"/>
              </a:solidFill>
              <a:latin typeface="+mn-lt"/>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52</a:t>
            </a:fld>
            <a:endParaRPr lang="en-US" altLang="en-US" dirty="0">
              <a:solidFill>
                <a:srgbClr val="0070C0">
                  <a:tint val="75000"/>
                </a:srgbClr>
              </a:solidFill>
            </a:endParaRPr>
          </a:p>
        </p:txBody>
      </p:sp>
    </p:spTree>
    <p:extLst>
      <p:ext uri="{BB962C8B-B14F-4D97-AF65-F5344CB8AC3E}">
        <p14:creationId xmlns:p14="http://schemas.microsoft.com/office/powerpoint/2010/main" val="3941735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4000" dirty="0" smtClean="0">
                <a:solidFill>
                  <a:schemeClr val="tx2">
                    <a:lumMod val="50000"/>
                  </a:schemeClr>
                </a:solidFill>
                <a:effectLst/>
              </a:rPr>
              <a:t>Pathways For Incarcerated Women</a:t>
            </a:r>
            <a:r>
              <a:rPr lang="en-US" dirty="0" smtClean="0"/>
              <a:t/>
            </a:r>
            <a:br>
              <a:rPr lang="en-US" dirty="0" smtClean="0"/>
            </a:br>
            <a:endParaRPr lang="en-US" sz="900" dirty="0">
              <a:effectLst/>
            </a:endParaRPr>
          </a:p>
        </p:txBody>
      </p:sp>
      <p:sp>
        <p:nvSpPr>
          <p:cNvPr id="3" name="Content Placeholder 2"/>
          <p:cNvSpPr>
            <a:spLocks noGrp="1"/>
          </p:cNvSpPr>
          <p:nvPr>
            <p:ph idx="1"/>
          </p:nvPr>
        </p:nvSpPr>
        <p:spPr>
          <a:xfrm>
            <a:off x="457200" y="1600202"/>
            <a:ext cx="8001000" cy="4873625"/>
          </a:xfrm>
        </p:spPr>
        <p:txBody>
          <a:bodyPr>
            <a:normAutofit/>
          </a:bodyPr>
          <a:lstStyle/>
          <a:p>
            <a:pPr marL="274320" indent="-274320" fontAlgn="auto">
              <a:spcAft>
                <a:spcPts val="0"/>
              </a:spcAft>
              <a:buFont typeface="Wingdings 2"/>
              <a:buChar char=""/>
              <a:defRPr/>
            </a:pPr>
            <a:r>
              <a:rPr lang="en-US" sz="2800" dirty="0" smtClean="0">
                <a:solidFill>
                  <a:schemeClr val="bg2"/>
                </a:solidFill>
                <a:latin typeface="Times New Roman" panose="02020603050405020304" pitchFamily="18" charset="0"/>
                <a:cs typeface="Times New Roman" panose="02020603050405020304" pitchFamily="18" charset="0"/>
              </a:rPr>
              <a:t>There is some indication that the link may begin early in life.</a:t>
            </a:r>
          </a:p>
          <a:p>
            <a:pPr marL="0" indent="0" fontAlgn="auto">
              <a:spcAft>
                <a:spcPts val="0"/>
              </a:spcAft>
              <a:buNone/>
              <a:defRPr/>
            </a:pPr>
            <a:endParaRPr lang="en-US" sz="2800" dirty="0" smtClean="0">
              <a:solidFill>
                <a:schemeClr val="bg2"/>
              </a:solidFill>
              <a:latin typeface="Times New Roman" panose="02020603050405020304" pitchFamily="18" charset="0"/>
              <a:cs typeface="Times New Roman" panose="02020603050405020304" pitchFamily="18" charset="0"/>
            </a:endParaRPr>
          </a:p>
          <a:p>
            <a:pPr marL="274320" indent="-274320" fontAlgn="auto">
              <a:spcAft>
                <a:spcPts val="0"/>
              </a:spcAft>
              <a:buFont typeface="Wingdings 2"/>
              <a:buChar char=""/>
              <a:defRPr/>
            </a:pPr>
            <a:r>
              <a:rPr lang="en-US" sz="2800" dirty="0" smtClean="0">
                <a:solidFill>
                  <a:schemeClr val="bg2"/>
                </a:solidFill>
                <a:latin typeface="Times New Roman" panose="02020603050405020304" pitchFamily="18" charset="0"/>
                <a:cs typeface="Times New Roman" panose="02020603050405020304" pitchFamily="18" charset="0"/>
              </a:rPr>
              <a:t>Half of incarcerated women were first arrested as juveniles.</a:t>
            </a:r>
          </a:p>
          <a:p>
            <a:pPr marL="0" indent="0" fontAlgn="auto">
              <a:spcAft>
                <a:spcPts val="0"/>
              </a:spcAft>
              <a:buNone/>
              <a:defRPr/>
            </a:pPr>
            <a:endParaRPr lang="en-US" sz="1000" dirty="0" smtClean="0">
              <a:solidFill>
                <a:schemeClr val="bg2"/>
              </a:solidFill>
              <a:latin typeface="Times New Roman" panose="02020603050405020304" pitchFamily="18" charset="0"/>
              <a:cs typeface="Times New Roman" panose="02020603050405020304" pitchFamily="18" charset="0"/>
            </a:endParaRPr>
          </a:p>
          <a:p>
            <a:pPr marL="731520" lvl="3" indent="-274320">
              <a:buFont typeface="Wingdings 2"/>
              <a:buChar char=""/>
              <a:defRPr/>
            </a:pPr>
            <a:r>
              <a:rPr lang="en-US" dirty="0">
                <a:solidFill>
                  <a:schemeClr val="bg2"/>
                </a:solidFill>
                <a:latin typeface="Times New Roman" panose="02020603050405020304" pitchFamily="18" charset="0"/>
                <a:cs typeface="Times New Roman" panose="02020603050405020304" pitchFamily="18" charset="0"/>
              </a:rPr>
              <a:t>First arrest as </a:t>
            </a:r>
            <a:r>
              <a:rPr lang="en-US" dirty="0" smtClean="0">
                <a:solidFill>
                  <a:schemeClr val="bg2"/>
                </a:solidFill>
                <a:latin typeface="Times New Roman" panose="02020603050405020304" pitchFamily="18" charset="0"/>
                <a:cs typeface="Times New Roman" panose="02020603050405020304" pitchFamily="18" charset="0"/>
              </a:rPr>
              <a:t>a run </a:t>
            </a:r>
            <a:r>
              <a:rPr lang="en-US" dirty="0">
                <a:solidFill>
                  <a:schemeClr val="bg2"/>
                </a:solidFill>
                <a:latin typeface="Times New Roman" panose="02020603050405020304" pitchFamily="18" charset="0"/>
                <a:cs typeface="Times New Roman" panose="02020603050405020304" pitchFamily="18" charset="0"/>
              </a:rPr>
              <a:t>away from home to avoid abuse</a:t>
            </a:r>
            <a:r>
              <a:rPr lang="fr-FR" dirty="0" smtClean="0">
                <a:solidFill>
                  <a:schemeClr val="bg2"/>
                </a:solidFill>
                <a:latin typeface="Times New Roman" panose="02020603050405020304" pitchFamily="18" charset="0"/>
                <a:cs typeface="Times New Roman" panose="02020603050405020304" pitchFamily="18" charset="0"/>
              </a:rPr>
              <a:t>.</a:t>
            </a:r>
            <a:endParaRPr lang="fr-FR" dirty="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53</a:t>
            </a:fld>
            <a:endParaRPr lang="en-US" altLang="en-US">
              <a:solidFill>
                <a:srgbClr val="0070C0">
                  <a:tint val="75000"/>
                </a:srgbClr>
              </a:solidFill>
            </a:endParaRPr>
          </a:p>
        </p:txBody>
      </p:sp>
    </p:spTree>
    <p:extLst>
      <p:ext uri="{BB962C8B-B14F-4D97-AF65-F5344CB8AC3E}">
        <p14:creationId xmlns:p14="http://schemas.microsoft.com/office/powerpoint/2010/main" val="32716075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lumMod val="50000"/>
                  </a:schemeClr>
                </a:solidFill>
              </a:rPr>
              <a:t>Pathways For Incarcerated </a:t>
            </a:r>
            <a:r>
              <a:rPr lang="en-US" dirty="0" smtClean="0">
                <a:solidFill>
                  <a:schemeClr val="tx2">
                    <a:lumMod val="50000"/>
                  </a:schemeClr>
                </a:solidFill>
              </a:rPr>
              <a:t>Women continued</a:t>
            </a:r>
            <a:endParaRPr lang="en-US" dirty="0"/>
          </a:p>
        </p:txBody>
      </p:sp>
      <p:sp>
        <p:nvSpPr>
          <p:cNvPr id="3" name="Content Placeholder 2"/>
          <p:cNvSpPr>
            <a:spLocks noGrp="1"/>
          </p:cNvSpPr>
          <p:nvPr>
            <p:ph idx="1"/>
          </p:nvPr>
        </p:nvSpPr>
        <p:spPr/>
        <p:txBody>
          <a:bodyPr/>
          <a:lstStyle/>
          <a:p>
            <a:pPr marL="274320" indent="-274320" fontAlgn="auto">
              <a:spcAft>
                <a:spcPts val="0"/>
              </a:spcAft>
              <a:buFont typeface="Wingdings 2"/>
              <a:buChar char=""/>
              <a:defRPr/>
            </a:pPr>
            <a:r>
              <a:rPr lang="fr-FR" dirty="0">
                <a:solidFill>
                  <a:schemeClr val="bg2"/>
                </a:solidFill>
                <a:latin typeface="Times New Roman" panose="02020603050405020304" pitchFamily="18" charset="0"/>
                <a:cs typeface="Times New Roman" panose="02020603050405020304" pitchFamily="18" charset="0"/>
              </a:rPr>
              <a:t>Girls </a:t>
            </a:r>
            <a:r>
              <a:rPr lang="fr-FR" dirty="0" err="1">
                <a:solidFill>
                  <a:schemeClr val="bg2"/>
                </a:solidFill>
                <a:latin typeface="Times New Roman" panose="02020603050405020304" pitchFamily="18" charset="0"/>
                <a:cs typeface="Times New Roman" panose="02020603050405020304" pitchFamily="18" charset="0"/>
              </a:rPr>
              <a:t>from</a:t>
            </a:r>
            <a:r>
              <a:rPr lang="fr-FR" dirty="0">
                <a:solidFill>
                  <a:schemeClr val="bg2"/>
                </a:solidFill>
                <a:latin typeface="Times New Roman" panose="02020603050405020304" pitchFamily="18" charset="0"/>
                <a:cs typeface="Times New Roman" panose="02020603050405020304" pitchFamily="18" charset="0"/>
              </a:rPr>
              <a:t> violent homes are at </a:t>
            </a:r>
            <a:r>
              <a:rPr lang="fr-FR" dirty="0" err="1">
                <a:solidFill>
                  <a:schemeClr val="bg2"/>
                </a:solidFill>
                <a:latin typeface="Times New Roman" panose="02020603050405020304" pitchFamily="18" charset="0"/>
                <a:cs typeface="Times New Roman" panose="02020603050405020304" pitchFamily="18" charset="0"/>
              </a:rPr>
              <a:t>heightened</a:t>
            </a:r>
            <a:r>
              <a:rPr lang="fr-FR" dirty="0">
                <a:solidFill>
                  <a:schemeClr val="bg2"/>
                </a:solidFill>
                <a:latin typeface="Times New Roman" panose="02020603050405020304" pitchFamily="18" charset="0"/>
                <a:cs typeface="Times New Roman" panose="02020603050405020304" pitchFamily="18" charset="0"/>
              </a:rPr>
              <a:t> </a:t>
            </a:r>
            <a:r>
              <a:rPr lang="fr-FR" dirty="0" err="1">
                <a:solidFill>
                  <a:schemeClr val="bg2"/>
                </a:solidFill>
                <a:latin typeface="Times New Roman" panose="02020603050405020304" pitchFamily="18" charset="0"/>
                <a:cs typeface="Times New Roman" panose="02020603050405020304" pitchFamily="18" charset="0"/>
              </a:rPr>
              <a:t>risk</a:t>
            </a:r>
            <a:r>
              <a:rPr lang="fr-FR" dirty="0">
                <a:solidFill>
                  <a:schemeClr val="bg2"/>
                </a:solidFill>
                <a:latin typeface="Times New Roman" panose="02020603050405020304" pitchFamily="18" charset="0"/>
                <a:cs typeface="Times New Roman" panose="02020603050405020304" pitchFamily="18" charset="0"/>
              </a:rPr>
              <a:t> of </a:t>
            </a:r>
            <a:r>
              <a:rPr lang="fr-FR" dirty="0" err="1">
                <a:solidFill>
                  <a:schemeClr val="bg2"/>
                </a:solidFill>
                <a:latin typeface="Times New Roman" panose="02020603050405020304" pitchFamily="18" charset="0"/>
                <a:cs typeface="Times New Roman" panose="02020603050405020304" pitchFamily="18" charset="0"/>
              </a:rPr>
              <a:t>delinquent</a:t>
            </a:r>
            <a:r>
              <a:rPr lang="fr-FR" dirty="0">
                <a:solidFill>
                  <a:schemeClr val="bg2"/>
                </a:solidFill>
                <a:latin typeface="Times New Roman" panose="02020603050405020304" pitchFamily="18" charset="0"/>
                <a:cs typeface="Times New Roman" panose="02020603050405020304" pitchFamily="18" charset="0"/>
              </a:rPr>
              <a:t> </a:t>
            </a:r>
            <a:r>
              <a:rPr lang="fr-FR" dirty="0" err="1">
                <a:solidFill>
                  <a:schemeClr val="bg2"/>
                </a:solidFill>
                <a:latin typeface="Times New Roman" panose="02020603050405020304" pitchFamily="18" charset="0"/>
                <a:cs typeface="Times New Roman" panose="02020603050405020304" pitchFamily="18" charset="0"/>
              </a:rPr>
              <a:t>behavior</a:t>
            </a:r>
            <a:r>
              <a:rPr lang="fr-FR" dirty="0">
                <a:solidFill>
                  <a:schemeClr val="bg2"/>
                </a:solidFill>
                <a:latin typeface="Times New Roman" panose="02020603050405020304" pitchFamily="18" charset="0"/>
                <a:cs typeface="Times New Roman" panose="02020603050405020304" pitchFamily="18" charset="0"/>
              </a:rPr>
              <a:t> </a:t>
            </a:r>
            <a:r>
              <a:rPr lang="fr-FR" dirty="0" err="1">
                <a:solidFill>
                  <a:schemeClr val="bg2"/>
                </a:solidFill>
                <a:latin typeface="Times New Roman" panose="02020603050405020304" pitchFamily="18" charset="0"/>
                <a:cs typeface="Times New Roman" panose="02020603050405020304" pitchFamily="18" charset="0"/>
              </a:rPr>
              <a:t>such</a:t>
            </a:r>
            <a:r>
              <a:rPr lang="fr-FR" dirty="0">
                <a:solidFill>
                  <a:schemeClr val="bg2"/>
                </a:solidFill>
                <a:latin typeface="Times New Roman" panose="02020603050405020304" pitchFamily="18" charset="0"/>
                <a:cs typeface="Times New Roman" panose="02020603050405020304" pitchFamily="18" charset="0"/>
              </a:rPr>
              <a:t> as:</a:t>
            </a:r>
          </a:p>
          <a:p>
            <a:pPr marL="1074420" lvl="2" indent="-274320">
              <a:buFont typeface="Wingdings 2"/>
              <a:buChar char=""/>
              <a:defRPr/>
            </a:pPr>
            <a:r>
              <a:rPr lang="fr-FR" dirty="0" smtClean="0">
                <a:solidFill>
                  <a:schemeClr val="bg2"/>
                </a:solidFill>
                <a:latin typeface="Times New Roman" panose="02020603050405020304" pitchFamily="18" charset="0"/>
                <a:cs typeface="Times New Roman" panose="02020603050405020304" pitchFamily="18" charset="0"/>
              </a:rPr>
              <a:t>Substance abuse</a:t>
            </a:r>
          </a:p>
          <a:p>
            <a:pPr marL="1074420" lvl="2" indent="-274320">
              <a:buFont typeface="Wingdings 2"/>
              <a:buChar char=""/>
              <a:defRPr/>
            </a:pPr>
            <a:r>
              <a:rPr lang="fr-FR" dirty="0" smtClean="0">
                <a:solidFill>
                  <a:schemeClr val="bg2"/>
                </a:solidFill>
                <a:latin typeface="Times New Roman" panose="02020603050405020304" pitchFamily="18" charset="0"/>
                <a:cs typeface="Times New Roman" panose="02020603050405020304" pitchFamily="18" charset="0"/>
              </a:rPr>
              <a:t>Drug </a:t>
            </a:r>
            <a:r>
              <a:rPr lang="fr-FR" dirty="0" err="1" smtClean="0">
                <a:solidFill>
                  <a:schemeClr val="bg2"/>
                </a:solidFill>
                <a:latin typeface="Times New Roman" panose="02020603050405020304" pitchFamily="18" charset="0"/>
                <a:cs typeface="Times New Roman" panose="02020603050405020304" pitchFamily="18" charset="0"/>
              </a:rPr>
              <a:t>dealing</a:t>
            </a:r>
            <a:r>
              <a:rPr lang="fr-FR" dirty="0" smtClean="0">
                <a:solidFill>
                  <a:schemeClr val="bg2"/>
                </a:solidFill>
                <a:latin typeface="Times New Roman" panose="02020603050405020304" pitchFamily="18" charset="0"/>
                <a:cs typeface="Times New Roman" panose="02020603050405020304" pitchFamily="18" charset="0"/>
              </a:rPr>
              <a:t>/charges</a:t>
            </a:r>
            <a:endParaRPr lang="fr-FR" dirty="0">
              <a:solidFill>
                <a:schemeClr val="bg2"/>
              </a:solidFill>
              <a:latin typeface="Times New Roman" panose="02020603050405020304" pitchFamily="18" charset="0"/>
              <a:cs typeface="Times New Roman" panose="02020603050405020304" pitchFamily="18" charset="0"/>
            </a:endParaRPr>
          </a:p>
          <a:p>
            <a:pPr marL="1074420" lvl="2" indent="-274320">
              <a:buFont typeface="Wingdings 2"/>
              <a:buChar char=""/>
              <a:defRPr/>
            </a:pPr>
            <a:r>
              <a:rPr lang="fr-FR" dirty="0" err="1">
                <a:solidFill>
                  <a:schemeClr val="bg2"/>
                </a:solidFill>
                <a:latin typeface="Times New Roman" panose="02020603050405020304" pitchFamily="18" charset="0"/>
                <a:cs typeface="Times New Roman" panose="02020603050405020304" pitchFamily="18" charset="0"/>
              </a:rPr>
              <a:t>Property</a:t>
            </a:r>
            <a:r>
              <a:rPr lang="fr-FR" dirty="0">
                <a:solidFill>
                  <a:schemeClr val="bg2"/>
                </a:solidFill>
                <a:latin typeface="Times New Roman" panose="02020603050405020304" pitchFamily="18" charset="0"/>
                <a:cs typeface="Times New Roman" panose="02020603050405020304" pitchFamily="18" charset="0"/>
              </a:rPr>
              <a:t> </a:t>
            </a:r>
            <a:r>
              <a:rPr lang="fr-FR" dirty="0" smtClean="0">
                <a:solidFill>
                  <a:schemeClr val="bg2"/>
                </a:solidFill>
                <a:latin typeface="Times New Roman" panose="02020603050405020304" pitchFamily="18" charset="0"/>
                <a:cs typeface="Times New Roman" panose="02020603050405020304" pitchFamily="18" charset="0"/>
              </a:rPr>
              <a:t>crimes</a:t>
            </a:r>
          </a:p>
          <a:p>
            <a:pPr marL="1074420" lvl="2" indent="-274320">
              <a:buFont typeface="Wingdings 2"/>
              <a:buChar char=""/>
              <a:defRPr/>
            </a:pPr>
            <a:r>
              <a:rPr lang="fr-FR" dirty="0" err="1" smtClean="0">
                <a:solidFill>
                  <a:schemeClr val="bg2"/>
                </a:solidFill>
                <a:latin typeface="Times New Roman" panose="02020603050405020304" pitchFamily="18" charset="0"/>
                <a:cs typeface="Times New Roman" panose="02020603050405020304" pitchFamily="18" charset="0"/>
              </a:rPr>
              <a:t>Intimate</a:t>
            </a:r>
            <a:r>
              <a:rPr lang="fr-FR" dirty="0" smtClean="0">
                <a:solidFill>
                  <a:schemeClr val="bg2"/>
                </a:solidFill>
                <a:latin typeface="Times New Roman" panose="02020603050405020304" pitchFamily="18" charset="0"/>
                <a:cs typeface="Times New Roman" panose="02020603050405020304" pitchFamily="18" charset="0"/>
              </a:rPr>
              <a:t> </a:t>
            </a:r>
            <a:r>
              <a:rPr lang="fr-FR" dirty="0" err="1" smtClean="0">
                <a:solidFill>
                  <a:schemeClr val="bg2"/>
                </a:solidFill>
                <a:latin typeface="Times New Roman" panose="02020603050405020304" pitchFamily="18" charset="0"/>
                <a:cs typeface="Times New Roman" panose="02020603050405020304" pitchFamily="18" charset="0"/>
              </a:rPr>
              <a:t>partner</a:t>
            </a:r>
            <a:r>
              <a:rPr lang="fr-FR" dirty="0" smtClean="0">
                <a:solidFill>
                  <a:schemeClr val="bg2"/>
                </a:solidFill>
                <a:latin typeface="Times New Roman" panose="02020603050405020304" pitchFamily="18" charset="0"/>
                <a:cs typeface="Times New Roman" panose="02020603050405020304" pitchFamily="18" charset="0"/>
              </a:rPr>
              <a:t> violence </a:t>
            </a:r>
            <a:r>
              <a:rPr lang="fr-FR" dirty="0" err="1" smtClean="0">
                <a:solidFill>
                  <a:schemeClr val="bg2"/>
                </a:solidFill>
                <a:latin typeface="Times New Roman" panose="02020603050405020304" pitchFamily="18" charset="0"/>
                <a:cs typeface="Times New Roman" panose="02020603050405020304" pitchFamily="18" charset="0"/>
              </a:rPr>
              <a:t>contributed</a:t>
            </a:r>
            <a:r>
              <a:rPr lang="fr-FR" dirty="0" smtClean="0">
                <a:solidFill>
                  <a:schemeClr val="bg2"/>
                </a:solidFill>
                <a:latin typeface="Times New Roman" panose="02020603050405020304" pitchFamily="18" charset="0"/>
                <a:cs typeface="Times New Roman" panose="02020603050405020304" pitchFamily="18" charset="0"/>
              </a:rPr>
              <a:t> to </a:t>
            </a:r>
            <a:r>
              <a:rPr lang="fr-FR" dirty="0" err="1" smtClean="0">
                <a:solidFill>
                  <a:schemeClr val="bg2"/>
                </a:solidFill>
                <a:latin typeface="Times New Roman" panose="02020603050405020304" pitchFamily="18" charset="0"/>
                <a:cs typeface="Times New Roman" panose="02020603050405020304" pitchFamily="18" charset="0"/>
              </a:rPr>
              <a:t>risk</a:t>
            </a:r>
            <a:r>
              <a:rPr lang="fr-FR" dirty="0" smtClean="0">
                <a:solidFill>
                  <a:schemeClr val="bg2"/>
                </a:solidFill>
                <a:latin typeface="Times New Roman" panose="02020603050405020304" pitchFamily="18" charset="0"/>
                <a:cs typeface="Times New Roman" panose="02020603050405020304" pitchFamily="18" charset="0"/>
              </a:rPr>
              <a:t> for commercial </a:t>
            </a:r>
            <a:r>
              <a:rPr lang="fr-FR" dirty="0" err="1" smtClean="0">
                <a:solidFill>
                  <a:schemeClr val="bg2"/>
                </a:solidFill>
                <a:latin typeface="Times New Roman" panose="02020603050405020304" pitchFamily="18" charset="0"/>
                <a:cs typeface="Times New Roman" panose="02020603050405020304" pitchFamily="18" charset="0"/>
              </a:rPr>
              <a:t>sex</a:t>
            </a:r>
            <a:r>
              <a:rPr lang="fr-FR" dirty="0" smtClean="0">
                <a:solidFill>
                  <a:schemeClr val="bg2"/>
                </a:solidFill>
                <a:latin typeface="Times New Roman" panose="02020603050405020304" pitchFamily="18" charset="0"/>
                <a:cs typeface="Times New Roman" panose="02020603050405020304" pitchFamily="18" charset="0"/>
              </a:rPr>
              <a:t> </a:t>
            </a:r>
            <a:r>
              <a:rPr lang="fr-FR" dirty="0" err="1" smtClean="0">
                <a:solidFill>
                  <a:schemeClr val="bg2"/>
                </a:solidFill>
                <a:latin typeface="Times New Roman" panose="02020603050405020304" pitchFamily="18" charset="0"/>
                <a:cs typeface="Times New Roman" panose="02020603050405020304" pitchFamily="18" charset="0"/>
              </a:rPr>
              <a:t>work</a:t>
            </a:r>
            <a:endParaRPr lang="en-US" dirty="0">
              <a:solidFill>
                <a:schemeClr val="bg2"/>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54</a:t>
            </a:fld>
            <a:endParaRPr lang="en-US" altLang="en-US">
              <a:solidFill>
                <a:srgbClr val="0070C0">
                  <a:tint val="75000"/>
                </a:srgbClr>
              </a:solidFill>
            </a:endParaRPr>
          </a:p>
        </p:txBody>
      </p:sp>
    </p:spTree>
    <p:extLst>
      <p:ext uri="{BB962C8B-B14F-4D97-AF65-F5344CB8AC3E}">
        <p14:creationId xmlns:p14="http://schemas.microsoft.com/office/powerpoint/2010/main" val="20849341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Incarcerated Female History of Abuse</a:t>
            </a:r>
            <a:endParaRPr lang="en-US" dirty="0"/>
          </a:p>
        </p:txBody>
      </p:sp>
      <p:sp>
        <p:nvSpPr>
          <p:cNvPr id="3" name="Content Placeholder 2"/>
          <p:cNvSpPr>
            <a:spLocks noGrp="1"/>
          </p:cNvSpPr>
          <p:nvPr>
            <p:ph idx="1"/>
          </p:nvPr>
        </p:nvSpPr>
        <p:spPr/>
        <p:txBody>
          <a:bodyPr/>
          <a:lstStyle/>
          <a:p>
            <a:r>
              <a:rPr lang="en-US" dirty="0" smtClean="0">
                <a:solidFill>
                  <a:schemeClr val="bg2"/>
                </a:solidFill>
              </a:rPr>
              <a:t>The overwhelming majority of women in prison are survivors of domestic violence.  Three-quarters have histories of severe physical abuse by an intimate partner during adulthood, and 82% suffered serious physical or sexual abuse as children</a:t>
            </a:r>
            <a:endParaRPr lang="en-US" dirty="0">
              <a:solidFill>
                <a:schemeClr val="bg2"/>
              </a:solidFill>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55</a:t>
            </a:fld>
            <a:endParaRPr lang="en-US" altLang="en-US">
              <a:solidFill>
                <a:srgbClr val="0070C0">
                  <a:tint val="75000"/>
                </a:srgbClr>
              </a:solidFill>
            </a:endParaRPr>
          </a:p>
        </p:txBody>
      </p:sp>
    </p:spTree>
    <p:extLst>
      <p:ext uri="{BB962C8B-B14F-4D97-AF65-F5344CB8AC3E}">
        <p14:creationId xmlns:p14="http://schemas.microsoft.com/office/powerpoint/2010/main" val="2643741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a:xfrm>
            <a:off x="2971800" y="304800"/>
            <a:ext cx="5867400" cy="1524000"/>
          </a:xfrm>
        </p:spPr>
        <p:txBody>
          <a:bodyPr>
            <a:normAutofit/>
          </a:bodyPr>
          <a:lstStyle/>
          <a:p>
            <a:pPr>
              <a:defRPr/>
            </a:pPr>
            <a:r>
              <a:rPr lang="en-US" altLang="en-US" sz="4000" dirty="0" smtClean="0">
                <a:solidFill>
                  <a:schemeClr val="bg2">
                    <a:lumMod val="50000"/>
                  </a:schemeClr>
                </a:solidFill>
                <a:effectLst/>
              </a:rPr>
              <a:t> </a:t>
            </a:r>
            <a:r>
              <a:rPr lang="en-US" altLang="en-US" sz="3200" dirty="0" smtClean="0">
                <a:solidFill>
                  <a:schemeClr val="tx2">
                    <a:lumMod val="50000"/>
                  </a:schemeClr>
                </a:solidFill>
                <a:effectLst/>
                <a:cs typeface="Times New Roman" panose="02020603050405020304" pitchFamily="18" charset="0"/>
              </a:rPr>
              <a:t>Pseudo-Family in Women’s Prisons</a:t>
            </a:r>
            <a:endParaRPr lang="en-US" altLang="en-US" sz="4000" dirty="0" smtClean="0">
              <a:solidFill>
                <a:schemeClr val="tx2">
                  <a:lumMod val="50000"/>
                </a:schemeClr>
              </a:solidFill>
              <a:effectLst/>
            </a:endParaRPr>
          </a:p>
        </p:txBody>
      </p:sp>
      <p:sp>
        <p:nvSpPr>
          <p:cNvPr id="190467" name="Rectangle 3"/>
          <p:cNvSpPr>
            <a:spLocks noGrp="1" noChangeArrowheads="1"/>
          </p:cNvSpPr>
          <p:nvPr>
            <p:ph idx="1"/>
          </p:nvPr>
        </p:nvSpPr>
        <p:spPr>
          <a:xfrm>
            <a:off x="304800" y="2286000"/>
            <a:ext cx="8534400" cy="4300539"/>
          </a:xfrm>
        </p:spPr>
        <p:txBody>
          <a:bodyPr/>
          <a:lstStyle/>
          <a:p>
            <a:pPr eaLnBrk="1" hangingPunct="1">
              <a:lnSpc>
                <a:spcPct val="90000"/>
              </a:lnSpc>
              <a:buClr>
                <a:srgbClr val="66FF33"/>
              </a:buClr>
              <a:buSzTx/>
              <a:buFont typeface="Wingdings" pitchFamily="2" charset="2"/>
              <a:buNone/>
            </a:pPr>
            <a:r>
              <a:rPr lang="en-US" altLang="en-US" sz="2800" dirty="0" smtClean="0">
                <a:solidFill>
                  <a:schemeClr val="accent5"/>
                </a:solidFill>
                <a:latin typeface="Times New Roman" panose="02020603050405020304" pitchFamily="18" charset="0"/>
                <a:cs typeface="Times New Roman" panose="02020603050405020304" pitchFamily="18" charset="0"/>
              </a:rPr>
              <a:t>The female inmate population presents unique circumstances for correctional staff</a:t>
            </a:r>
          </a:p>
          <a:p>
            <a:pPr eaLnBrk="1" hangingPunct="1">
              <a:lnSpc>
                <a:spcPct val="90000"/>
              </a:lnSpc>
              <a:buClr>
                <a:srgbClr val="66FF33"/>
              </a:buClr>
              <a:buSzTx/>
              <a:buFont typeface="Wingdings" pitchFamily="2" charset="2"/>
              <a:buNone/>
            </a:pPr>
            <a:endParaRPr lang="en-US" altLang="en-US" sz="800" dirty="0" smtClean="0">
              <a:solidFill>
                <a:schemeClr val="accent5"/>
              </a:solidFill>
              <a:latin typeface="Times New Roman" panose="02020603050405020304" pitchFamily="18" charset="0"/>
              <a:cs typeface="Times New Roman" panose="02020603050405020304" pitchFamily="18" charset="0"/>
            </a:endParaRPr>
          </a:p>
          <a:p>
            <a:pPr eaLnBrk="1" hangingPunct="1">
              <a:lnSpc>
                <a:spcPct val="90000"/>
              </a:lnSpc>
              <a:buClr>
                <a:srgbClr val="66FF33"/>
              </a:buClr>
              <a:buSzTx/>
              <a:buFont typeface="Wingdings" pitchFamily="2" charset="2"/>
              <a:buNone/>
            </a:pPr>
            <a:r>
              <a:rPr lang="en-US" altLang="en-US" sz="2800" dirty="0" smtClean="0">
                <a:solidFill>
                  <a:schemeClr val="accent5"/>
                </a:solidFill>
                <a:latin typeface="Times New Roman" panose="02020603050405020304" pitchFamily="18" charset="0"/>
                <a:cs typeface="Times New Roman" panose="02020603050405020304" pitchFamily="18" charset="0"/>
              </a:rPr>
              <a:t>	</a:t>
            </a:r>
            <a:r>
              <a:rPr lang="en-US" altLang="en-US" sz="2400" dirty="0" smtClean="0">
                <a:solidFill>
                  <a:schemeClr val="accent5"/>
                </a:solidFill>
                <a:latin typeface="Times New Roman" panose="02020603050405020304" pitchFamily="18" charset="0"/>
                <a:cs typeface="Times New Roman" panose="02020603050405020304" pitchFamily="18" charset="0"/>
              </a:rPr>
              <a:t>A common coping mechanism for the female population is known as “pseudo-family” development behind bars</a:t>
            </a:r>
          </a:p>
          <a:p>
            <a:pPr eaLnBrk="1" hangingPunct="1">
              <a:lnSpc>
                <a:spcPct val="90000"/>
              </a:lnSpc>
              <a:buClr>
                <a:srgbClr val="66FF33"/>
              </a:buClr>
              <a:buSzTx/>
              <a:buFont typeface="Wingdings" pitchFamily="2" charset="2"/>
              <a:buNone/>
            </a:pPr>
            <a:endParaRPr lang="en-US" altLang="en-US" sz="800" dirty="0" smtClean="0">
              <a:solidFill>
                <a:schemeClr val="accent5"/>
              </a:solidFill>
              <a:latin typeface="Times New Roman" panose="02020603050405020304" pitchFamily="18" charset="0"/>
              <a:cs typeface="Times New Roman" panose="02020603050405020304" pitchFamily="18" charset="0"/>
            </a:endParaRPr>
          </a:p>
          <a:p>
            <a:pPr eaLnBrk="1" hangingPunct="1">
              <a:lnSpc>
                <a:spcPct val="90000"/>
              </a:lnSpc>
              <a:buClr>
                <a:srgbClr val="66FF33"/>
              </a:buClr>
              <a:buSzTx/>
              <a:buFont typeface="Wingdings" pitchFamily="2" charset="2"/>
              <a:buNone/>
            </a:pPr>
            <a:r>
              <a:rPr lang="en-US" altLang="en-US" sz="2400" dirty="0" smtClean="0">
                <a:solidFill>
                  <a:schemeClr val="accent5"/>
                </a:solidFill>
                <a:latin typeface="Times New Roman" panose="02020603050405020304" pitchFamily="18" charset="0"/>
                <a:cs typeface="Times New Roman" panose="02020603050405020304" pitchFamily="18" charset="0"/>
              </a:rPr>
              <a:t>	A Pseudo-family can be as large as 15-20 inmates and made up of a variety of races.</a:t>
            </a:r>
          </a:p>
          <a:p>
            <a:pPr eaLnBrk="1" hangingPunct="1">
              <a:lnSpc>
                <a:spcPct val="90000"/>
              </a:lnSpc>
              <a:buClr>
                <a:srgbClr val="66FF33"/>
              </a:buClr>
              <a:buSzTx/>
              <a:buFont typeface="Wingdings" pitchFamily="2" charset="2"/>
              <a:buNone/>
            </a:pPr>
            <a:endParaRPr lang="en-US" altLang="en-US" sz="800" dirty="0" smtClean="0">
              <a:solidFill>
                <a:schemeClr val="accent5"/>
              </a:solidFill>
              <a:latin typeface="Times New Roman" panose="02020603050405020304" pitchFamily="18" charset="0"/>
              <a:cs typeface="Times New Roman" panose="02020603050405020304" pitchFamily="18" charset="0"/>
            </a:endParaRPr>
          </a:p>
          <a:p>
            <a:pPr eaLnBrk="1" hangingPunct="1">
              <a:lnSpc>
                <a:spcPct val="90000"/>
              </a:lnSpc>
              <a:buClr>
                <a:srgbClr val="66FF33"/>
              </a:buClr>
              <a:buSzTx/>
              <a:buFont typeface="Wingdings" pitchFamily="2" charset="2"/>
              <a:buNone/>
            </a:pPr>
            <a:r>
              <a:rPr lang="en-US" altLang="en-US" sz="2400" dirty="0" smtClean="0">
                <a:solidFill>
                  <a:schemeClr val="accent5"/>
                </a:solidFill>
                <a:latin typeface="Times New Roman" panose="02020603050405020304" pitchFamily="18" charset="0"/>
                <a:cs typeface="Times New Roman" panose="02020603050405020304" pitchFamily="18" charset="0"/>
              </a:rPr>
              <a:t>	Female inmates will play the roles of mother, father, sister, brother and grandparent.</a:t>
            </a: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56</a:t>
            </a:fld>
            <a:endParaRPr lang="en-US" altLang="en-US" dirty="0">
              <a:solidFill>
                <a:srgbClr val="0070C0">
                  <a:tint val="75000"/>
                </a:srgbClr>
              </a:solidFill>
            </a:endParaRPr>
          </a:p>
        </p:txBody>
      </p:sp>
      <p:pic>
        <p:nvPicPr>
          <p:cNvPr id="77828" name="Picture 4" descr="her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2362200" cy="20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609600" y="6356350"/>
            <a:ext cx="7391400" cy="365125"/>
          </a:xfrm>
        </p:spPr>
        <p:txBody>
          <a:bodyPr/>
          <a:lstStyle/>
          <a:p>
            <a:pPr>
              <a:defRPr/>
            </a:pPr>
            <a:r>
              <a:rPr lang="en-US" altLang="en-US" sz="1000" dirty="0" smtClean="0">
                <a:solidFill>
                  <a:srgbClr val="0070C0">
                    <a:tint val="75000"/>
                  </a:srgbClr>
                </a:solidFill>
                <a:latin typeface="Times New Roman" panose="02020603050405020304" pitchFamily="18" charset="0"/>
                <a:cs typeface="Times New Roman" panose="02020603050405020304" pitchFamily="18" charset="0"/>
              </a:rPr>
              <a:t>https://www.correctionsone.com/jail-management/articles/1956587-The-pseudo-family-phenomenon-in-womens-prisons</a:t>
            </a:r>
            <a:r>
              <a:rPr lang="en-US" altLang="en-US" dirty="0" smtClean="0">
                <a:solidFill>
                  <a:srgbClr val="0070C0">
                    <a:tint val="75000"/>
                  </a:srgbClr>
                </a:solidFill>
              </a:rPr>
              <a:t>/</a:t>
            </a:r>
            <a:endParaRPr lang="en-US" altLang="en-US" dirty="0">
              <a:solidFill>
                <a:srgbClr val="0070C0">
                  <a:tint val="75000"/>
                </a:srgbClr>
              </a:solidFill>
            </a:endParaRPr>
          </a:p>
        </p:txBody>
      </p:sp>
    </p:spTree>
    <p:extLst>
      <p:ext uri="{BB962C8B-B14F-4D97-AF65-F5344CB8AC3E}">
        <p14:creationId xmlns:p14="http://schemas.microsoft.com/office/powerpoint/2010/main" val="2651597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fade">
                                      <p:cBhvr>
                                        <p:cTn id="7" dur="1600" decel="100000"/>
                                        <p:tgtEl>
                                          <p:spTgt spid="190467">
                                            <p:txEl>
                                              <p:pRg st="0" end="0"/>
                                            </p:txEl>
                                          </p:spTgt>
                                        </p:tgtEl>
                                      </p:cBhvr>
                                    </p:animEffect>
                                    <p:anim calcmode="lin" valueType="num">
                                      <p:cBhvr>
                                        <p:cTn id="8" dur="1600" decel="100000" fill="hold"/>
                                        <p:tgtEl>
                                          <p:spTgt spid="190467">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190467">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190467">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190467">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19046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90467">
                                            <p:txEl>
                                              <p:pRg st="2" end="2"/>
                                            </p:txEl>
                                          </p:spTgt>
                                        </p:tgtEl>
                                        <p:attrNameLst>
                                          <p:attrName>style.visibility</p:attrName>
                                        </p:attrNameLst>
                                      </p:cBhvr>
                                      <p:to>
                                        <p:strVal val="visible"/>
                                      </p:to>
                                    </p:set>
                                    <p:animEffect transition="in" filter="fade">
                                      <p:cBhvr>
                                        <p:cTn id="17" dur="1600" decel="100000"/>
                                        <p:tgtEl>
                                          <p:spTgt spid="190467">
                                            <p:txEl>
                                              <p:pRg st="2" end="2"/>
                                            </p:txEl>
                                          </p:spTgt>
                                        </p:tgtEl>
                                      </p:cBhvr>
                                    </p:animEffect>
                                    <p:anim calcmode="lin" valueType="num">
                                      <p:cBhvr>
                                        <p:cTn id="18" dur="1600" decel="100000" fill="hold"/>
                                        <p:tgtEl>
                                          <p:spTgt spid="190467">
                                            <p:txEl>
                                              <p:pRg st="2" end="2"/>
                                            </p:txEl>
                                          </p:spTgt>
                                        </p:tgtEl>
                                        <p:attrNameLst>
                                          <p:attrName>style.rotation</p:attrName>
                                        </p:attrNameLst>
                                      </p:cBhvr>
                                      <p:tavLst>
                                        <p:tav tm="0">
                                          <p:val>
                                            <p:fltVal val="-90"/>
                                          </p:val>
                                        </p:tav>
                                        <p:tav tm="100000">
                                          <p:val>
                                            <p:fltVal val="0"/>
                                          </p:val>
                                        </p:tav>
                                      </p:tavLst>
                                    </p:anim>
                                    <p:anim calcmode="lin" valueType="num">
                                      <p:cBhvr>
                                        <p:cTn id="19" dur="1600" decel="100000" fill="hold"/>
                                        <p:tgtEl>
                                          <p:spTgt spid="190467">
                                            <p:txEl>
                                              <p:pRg st="2" end="2"/>
                                            </p:txEl>
                                          </p:spTgt>
                                        </p:tgtEl>
                                        <p:attrNameLst>
                                          <p:attrName>ppt_x</p:attrName>
                                        </p:attrNameLst>
                                      </p:cBhvr>
                                      <p:tavLst>
                                        <p:tav tm="0">
                                          <p:val>
                                            <p:strVal val="#ppt_x+0.4"/>
                                          </p:val>
                                        </p:tav>
                                        <p:tav tm="100000">
                                          <p:val>
                                            <p:strVal val="#ppt_x-0.05"/>
                                          </p:val>
                                        </p:tav>
                                      </p:tavLst>
                                    </p:anim>
                                    <p:anim calcmode="lin" valueType="num">
                                      <p:cBhvr>
                                        <p:cTn id="20" dur="1600" decel="100000" fill="hold"/>
                                        <p:tgtEl>
                                          <p:spTgt spid="190467">
                                            <p:txEl>
                                              <p:pRg st="2" end="2"/>
                                            </p:txEl>
                                          </p:spTgt>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190467">
                                            <p:txEl>
                                              <p:pRg st="2" end="2"/>
                                            </p:txEl>
                                          </p:spTgt>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19046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90467">
                                            <p:txEl>
                                              <p:pRg st="4" end="4"/>
                                            </p:txEl>
                                          </p:spTgt>
                                        </p:tgtEl>
                                        <p:attrNameLst>
                                          <p:attrName>style.visibility</p:attrName>
                                        </p:attrNameLst>
                                      </p:cBhvr>
                                      <p:to>
                                        <p:strVal val="visible"/>
                                      </p:to>
                                    </p:set>
                                    <p:animEffect transition="in" filter="fade">
                                      <p:cBhvr>
                                        <p:cTn id="27" dur="1600" decel="100000"/>
                                        <p:tgtEl>
                                          <p:spTgt spid="190467">
                                            <p:txEl>
                                              <p:pRg st="4" end="4"/>
                                            </p:txEl>
                                          </p:spTgt>
                                        </p:tgtEl>
                                      </p:cBhvr>
                                    </p:animEffect>
                                    <p:anim calcmode="lin" valueType="num">
                                      <p:cBhvr>
                                        <p:cTn id="28" dur="1600" decel="100000" fill="hold"/>
                                        <p:tgtEl>
                                          <p:spTgt spid="190467">
                                            <p:txEl>
                                              <p:pRg st="4" end="4"/>
                                            </p:txEl>
                                          </p:spTgt>
                                        </p:tgtEl>
                                        <p:attrNameLst>
                                          <p:attrName>style.rotation</p:attrName>
                                        </p:attrNameLst>
                                      </p:cBhvr>
                                      <p:tavLst>
                                        <p:tav tm="0">
                                          <p:val>
                                            <p:fltVal val="-90"/>
                                          </p:val>
                                        </p:tav>
                                        <p:tav tm="100000">
                                          <p:val>
                                            <p:fltVal val="0"/>
                                          </p:val>
                                        </p:tav>
                                      </p:tavLst>
                                    </p:anim>
                                    <p:anim calcmode="lin" valueType="num">
                                      <p:cBhvr>
                                        <p:cTn id="29" dur="1600" decel="100000" fill="hold"/>
                                        <p:tgtEl>
                                          <p:spTgt spid="190467">
                                            <p:txEl>
                                              <p:pRg st="4" end="4"/>
                                            </p:txEl>
                                          </p:spTgt>
                                        </p:tgtEl>
                                        <p:attrNameLst>
                                          <p:attrName>ppt_x</p:attrName>
                                        </p:attrNameLst>
                                      </p:cBhvr>
                                      <p:tavLst>
                                        <p:tav tm="0">
                                          <p:val>
                                            <p:strVal val="#ppt_x+0.4"/>
                                          </p:val>
                                        </p:tav>
                                        <p:tav tm="100000">
                                          <p:val>
                                            <p:strVal val="#ppt_x-0.05"/>
                                          </p:val>
                                        </p:tav>
                                      </p:tavLst>
                                    </p:anim>
                                    <p:anim calcmode="lin" valueType="num">
                                      <p:cBhvr>
                                        <p:cTn id="30" dur="1600" decel="100000" fill="hold"/>
                                        <p:tgtEl>
                                          <p:spTgt spid="190467">
                                            <p:txEl>
                                              <p:pRg st="4" end="4"/>
                                            </p:txEl>
                                          </p:spTgt>
                                        </p:tgtEl>
                                        <p:attrNameLst>
                                          <p:attrName>ppt_y</p:attrName>
                                        </p:attrNameLst>
                                      </p:cBhvr>
                                      <p:tavLst>
                                        <p:tav tm="0">
                                          <p:val>
                                            <p:strVal val="#ppt_y-0.4"/>
                                          </p:val>
                                        </p:tav>
                                        <p:tav tm="100000">
                                          <p:val>
                                            <p:strVal val="#ppt_y+0.1"/>
                                          </p:val>
                                        </p:tav>
                                      </p:tavLst>
                                    </p:anim>
                                    <p:anim calcmode="lin" valueType="num">
                                      <p:cBhvr>
                                        <p:cTn id="31" dur="400" accel="100000" fill="hold">
                                          <p:stCondLst>
                                            <p:cond delay="1600"/>
                                          </p:stCondLst>
                                        </p:cTn>
                                        <p:tgtEl>
                                          <p:spTgt spid="190467">
                                            <p:txEl>
                                              <p:pRg st="4" end="4"/>
                                            </p:txEl>
                                          </p:spTgt>
                                        </p:tgtEl>
                                        <p:attrNameLst>
                                          <p:attrName>ppt_x</p:attrName>
                                        </p:attrNameLst>
                                      </p:cBhvr>
                                      <p:tavLst>
                                        <p:tav tm="0">
                                          <p:val>
                                            <p:strVal val="#ppt_x-0.05"/>
                                          </p:val>
                                        </p:tav>
                                        <p:tav tm="100000">
                                          <p:val>
                                            <p:strVal val="#ppt_x"/>
                                          </p:val>
                                        </p:tav>
                                      </p:tavLst>
                                    </p:anim>
                                    <p:anim calcmode="lin" valueType="num">
                                      <p:cBhvr>
                                        <p:cTn id="32" dur="400" accel="100000" fill="hold">
                                          <p:stCondLst>
                                            <p:cond delay="1600"/>
                                          </p:stCondLst>
                                        </p:cTn>
                                        <p:tgtEl>
                                          <p:spTgt spid="190467">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90467">
                                            <p:txEl>
                                              <p:pRg st="6" end="6"/>
                                            </p:txEl>
                                          </p:spTgt>
                                        </p:tgtEl>
                                        <p:attrNameLst>
                                          <p:attrName>style.visibility</p:attrName>
                                        </p:attrNameLst>
                                      </p:cBhvr>
                                      <p:to>
                                        <p:strVal val="visible"/>
                                      </p:to>
                                    </p:set>
                                    <p:animEffect transition="in" filter="fade">
                                      <p:cBhvr>
                                        <p:cTn id="37" dur="1600" decel="100000"/>
                                        <p:tgtEl>
                                          <p:spTgt spid="190467">
                                            <p:txEl>
                                              <p:pRg st="6" end="6"/>
                                            </p:txEl>
                                          </p:spTgt>
                                        </p:tgtEl>
                                      </p:cBhvr>
                                    </p:animEffect>
                                    <p:anim calcmode="lin" valueType="num">
                                      <p:cBhvr>
                                        <p:cTn id="38" dur="1600" decel="100000" fill="hold"/>
                                        <p:tgtEl>
                                          <p:spTgt spid="190467">
                                            <p:txEl>
                                              <p:pRg st="6" end="6"/>
                                            </p:txEl>
                                          </p:spTgt>
                                        </p:tgtEl>
                                        <p:attrNameLst>
                                          <p:attrName>style.rotation</p:attrName>
                                        </p:attrNameLst>
                                      </p:cBhvr>
                                      <p:tavLst>
                                        <p:tav tm="0">
                                          <p:val>
                                            <p:fltVal val="-90"/>
                                          </p:val>
                                        </p:tav>
                                        <p:tav tm="100000">
                                          <p:val>
                                            <p:fltVal val="0"/>
                                          </p:val>
                                        </p:tav>
                                      </p:tavLst>
                                    </p:anim>
                                    <p:anim calcmode="lin" valueType="num">
                                      <p:cBhvr>
                                        <p:cTn id="39" dur="1600" decel="100000" fill="hold"/>
                                        <p:tgtEl>
                                          <p:spTgt spid="190467">
                                            <p:txEl>
                                              <p:pRg st="6" end="6"/>
                                            </p:txEl>
                                          </p:spTgt>
                                        </p:tgtEl>
                                        <p:attrNameLst>
                                          <p:attrName>ppt_x</p:attrName>
                                        </p:attrNameLst>
                                      </p:cBhvr>
                                      <p:tavLst>
                                        <p:tav tm="0">
                                          <p:val>
                                            <p:strVal val="#ppt_x+0.4"/>
                                          </p:val>
                                        </p:tav>
                                        <p:tav tm="100000">
                                          <p:val>
                                            <p:strVal val="#ppt_x-0.05"/>
                                          </p:val>
                                        </p:tav>
                                      </p:tavLst>
                                    </p:anim>
                                    <p:anim calcmode="lin" valueType="num">
                                      <p:cBhvr>
                                        <p:cTn id="40" dur="1600" decel="100000" fill="hold"/>
                                        <p:tgtEl>
                                          <p:spTgt spid="190467">
                                            <p:txEl>
                                              <p:pRg st="6" end="6"/>
                                            </p:txEl>
                                          </p:spTgt>
                                        </p:tgtEl>
                                        <p:attrNameLst>
                                          <p:attrName>ppt_y</p:attrName>
                                        </p:attrNameLst>
                                      </p:cBhvr>
                                      <p:tavLst>
                                        <p:tav tm="0">
                                          <p:val>
                                            <p:strVal val="#ppt_y-0.4"/>
                                          </p:val>
                                        </p:tav>
                                        <p:tav tm="100000">
                                          <p:val>
                                            <p:strVal val="#ppt_y+0.1"/>
                                          </p:val>
                                        </p:tav>
                                      </p:tavLst>
                                    </p:anim>
                                    <p:anim calcmode="lin" valueType="num">
                                      <p:cBhvr>
                                        <p:cTn id="41" dur="400" accel="100000" fill="hold">
                                          <p:stCondLst>
                                            <p:cond delay="1600"/>
                                          </p:stCondLst>
                                        </p:cTn>
                                        <p:tgtEl>
                                          <p:spTgt spid="190467">
                                            <p:txEl>
                                              <p:pRg st="6" end="6"/>
                                            </p:txEl>
                                          </p:spTgt>
                                        </p:tgtEl>
                                        <p:attrNameLst>
                                          <p:attrName>ppt_x</p:attrName>
                                        </p:attrNameLst>
                                      </p:cBhvr>
                                      <p:tavLst>
                                        <p:tav tm="0">
                                          <p:val>
                                            <p:strVal val="#ppt_x-0.05"/>
                                          </p:val>
                                        </p:tav>
                                        <p:tav tm="100000">
                                          <p:val>
                                            <p:strVal val="#ppt_x"/>
                                          </p:val>
                                        </p:tav>
                                      </p:tavLst>
                                    </p:anim>
                                    <p:anim calcmode="lin" valueType="num">
                                      <p:cBhvr>
                                        <p:cTn id="42" dur="400" accel="100000" fill="hold">
                                          <p:stCondLst>
                                            <p:cond delay="1600"/>
                                          </p:stCondLst>
                                        </p:cTn>
                                        <p:tgtEl>
                                          <p:spTgt spid="190467">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Ties</a:t>
            </a:r>
            <a:endParaRPr lang="en-US" dirty="0"/>
          </a:p>
        </p:txBody>
      </p:sp>
      <p:sp>
        <p:nvSpPr>
          <p:cNvPr id="3" name="Content Placeholder 2"/>
          <p:cNvSpPr>
            <a:spLocks noGrp="1"/>
          </p:cNvSpPr>
          <p:nvPr>
            <p:ph idx="1"/>
          </p:nvPr>
        </p:nvSpPr>
        <p:spPr/>
        <p:txBody>
          <a:bodyPr/>
          <a:lstStyle/>
          <a:p>
            <a:r>
              <a:rPr lang="en-US" dirty="0" smtClean="0">
                <a:solidFill>
                  <a:schemeClr val="accent5"/>
                </a:solidFill>
                <a:latin typeface="Times New Roman" panose="02020603050405020304" pitchFamily="18" charset="0"/>
                <a:cs typeface="Times New Roman" panose="02020603050405020304" pitchFamily="18" charset="0"/>
              </a:rPr>
              <a:t>Pseudo-families are not necessarily sexual in nature nor are they gang affiliated</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dirty="0" smtClean="0">
                <a:solidFill>
                  <a:schemeClr val="accent5"/>
                </a:solidFill>
                <a:latin typeface="Times New Roman" panose="02020603050405020304" pitchFamily="18" charset="0"/>
                <a:cs typeface="Times New Roman" panose="02020603050405020304" pitchFamily="18" charset="0"/>
              </a:rPr>
              <a:t>Families are formed for a variety of reasons</a:t>
            </a:r>
          </a:p>
          <a:p>
            <a:pPr lvl="1"/>
            <a:r>
              <a:rPr lang="en-US" dirty="0" smtClean="0">
                <a:solidFill>
                  <a:schemeClr val="accent5"/>
                </a:solidFill>
                <a:latin typeface="Times New Roman" panose="02020603050405020304" pitchFamily="18" charset="0"/>
                <a:cs typeface="Times New Roman" panose="02020603050405020304" pitchFamily="18" charset="0"/>
              </a:rPr>
              <a:t>Emotional, </a:t>
            </a:r>
          </a:p>
          <a:p>
            <a:pPr lvl="1"/>
            <a:r>
              <a:rPr lang="en-US" dirty="0" smtClean="0">
                <a:solidFill>
                  <a:schemeClr val="accent5"/>
                </a:solidFill>
                <a:latin typeface="Times New Roman" panose="02020603050405020304" pitchFamily="18" charset="0"/>
                <a:cs typeface="Times New Roman" panose="02020603050405020304" pitchFamily="18" charset="0"/>
              </a:rPr>
              <a:t>Economic support</a:t>
            </a:r>
          </a:p>
          <a:p>
            <a:pPr lvl="1"/>
            <a:r>
              <a:rPr lang="en-US" dirty="0" smtClean="0">
                <a:solidFill>
                  <a:schemeClr val="accent5"/>
                </a:solidFill>
                <a:latin typeface="Times New Roman" panose="02020603050405020304" pitchFamily="18" charset="0"/>
                <a:cs typeface="Times New Roman" panose="02020603050405020304" pitchFamily="18" charset="0"/>
              </a:rPr>
              <a:t>Companionship, and;</a:t>
            </a:r>
          </a:p>
          <a:p>
            <a:pPr lvl="1"/>
            <a:r>
              <a:rPr lang="en-US" dirty="0" smtClean="0">
                <a:solidFill>
                  <a:schemeClr val="accent5"/>
                </a:solidFill>
                <a:latin typeface="Times New Roman" panose="02020603050405020304" pitchFamily="18" charset="0"/>
                <a:cs typeface="Times New Roman" panose="02020603050405020304" pitchFamily="18" charset="0"/>
              </a:rPr>
              <a:t>Protection</a:t>
            </a:r>
            <a:endParaRPr lang="en-US"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57</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457200" y="6324600"/>
            <a:ext cx="7467600" cy="365125"/>
          </a:xfrm>
        </p:spPr>
        <p:txBody>
          <a:bodyPr/>
          <a:lstStyle/>
          <a:p>
            <a:pPr>
              <a:defRPr/>
            </a:pPr>
            <a:r>
              <a:rPr lang="en-US" altLang="en-US" sz="1000" dirty="0" smtClean="0">
                <a:solidFill>
                  <a:srgbClr val="0070C0">
                    <a:tint val="75000"/>
                  </a:srgbClr>
                </a:solidFill>
                <a:latin typeface="Times New Roman" panose="02020603050405020304" pitchFamily="18" charset="0"/>
                <a:cs typeface="Times New Roman" panose="02020603050405020304" pitchFamily="18" charset="0"/>
              </a:rPr>
              <a:t>https://www.correctionsone.com/jail-management/articles/1956587-The-pseudo-family-phenomenon-in-womens-prisons/</a:t>
            </a:r>
            <a:endParaRPr lang="en-US" altLang="en-US" sz="1000" dirty="0">
              <a:solidFill>
                <a:srgbClr val="0070C0">
                  <a:tint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3709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Mother/Father </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accent5"/>
                </a:solidFill>
                <a:latin typeface="Times New Roman" panose="02020603050405020304" pitchFamily="18" charset="0"/>
                <a:cs typeface="Times New Roman" panose="02020603050405020304" pitchFamily="18" charset="0"/>
              </a:rPr>
              <a:t>Mother figure:</a:t>
            </a:r>
          </a:p>
          <a:p>
            <a:pPr lvl="1"/>
            <a:r>
              <a:rPr lang="en-US" sz="2400" dirty="0" smtClean="0">
                <a:solidFill>
                  <a:schemeClr val="accent5"/>
                </a:solidFill>
                <a:latin typeface="Times New Roman" panose="02020603050405020304" pitchFamily="18" charset="0"/>
                <a:cs typeface="Times New Roman" panose="02020603050405020304" pitchFamily="18" charset="0"/>
              </a:rPr>
              <a:t>often listens and provides advice.</a:t>
            </a:r>
          </a:p>
          <a:p>
            <a:pPr lvl="1"/>
            <a:r>
              <a:rPr lang="en-US" sz="2400" dirty="0">
                <a:solidFill>
                  <a:schemeClr val="accent5"/>
                </a:solidFill>
                <a:latin typeface="Times New Roman" panose="02020603050405020304" pitchFamily="18" charset="0"/>
                <a:cs typeface="Times New Roman" panose="02020603050405020304" pitchFamily="18" charset="0"/>
              </a:rPr>
              <a:t>t</a:t>
            </a:r>
            <a:r>
              <a:rPr lang="en-US" sz="2400" dirty="0" smtClean="0">
                <a:solidFill>
                  <a:schemeClr val="accent5"/>
                </a:solidFill>
                <a:latin typeface="Times New Roman" panose="02020603050405020304" pitchFamily="18" charset="0"/>
                <a:cs typeface="Times New Roman" panose="02020603050405020304" pitchFamily="18" charset="0"/>
              </a:rPr>
              <a:t>ends to be an older more experienced inmate who has served a significant amount of time</a:t>
            </a:r>
          </a:p>
          <a:p>
            <a:pPr marL="0" indent="0">
              <a:buNone/>
            </a:pPr>
            <a:endParaRPr lang="en-US" sz="800" dirty="0" smtClean="0">
              <a:solidFill>
                <a:schemeClr val="accent5"/>
              </a:solidFill>
              <a:latin typeface="Times New Roman" panose="02020603050405020304" pitchFamily="18" charset="0"/>
              <a:cs typeface="Times New Roman" panose="02020603050405020304" pitchFamily="18" charset="0"/>
            </a:endParaRPr>
          </a:p>
          <a:p>
            <a:r>
              <a:rPr lang="en-US" sz="2800" dirty="0" smtClean="0">
                <a:solidFill>
                  <a:schemeClr val="accent5"/>
                </a:solidFill>
                <a:latin typeface="Times New Roman" panose="02020603050405020304" pitchFamily="18" charset="0"/>
                <a:cs typeface="Times New Roman" panose="02020603050405020304" pitchFamily="18" charset="0"/>
              </a:rPr>
              <a:t>Father figure: </a:t>
            </a:r>
          </a:p>
          <a:p>
            <a:pPr lvl="1"/>
            <a:r>
              <a:rPr lang="en-US" sz="2400" dirty="0" smtClean="0">
                <a:solidFill>
                  <a:schemeClr val="accent5"/>
                </a:solidFill>
                <a:latin typeface="Times New Roman" panose="02020603050405020304" pitchFamily="18" charset="0"/>
                <a:cs typeface="Times New Roman" panose="02020603050405020304" pitchFamily="18" charset="0"/>
              </a:rPr>
              <a:t>dominate female (acts/looks more manly).  Plays the husband and offers protection to the family members and </a:t>
            </a:r>
            <a:r>
              <a:rPr lang="en-US" sz="2400" smtClean="0">
                <a:solidFill>
                  <a:schemeClr val="accent5"/>
                </a:solidFill>
                <a:latin typeface="Times New Roman" panose="02020603050405020304" pitchFamily="18" charset="0"/>
                <a:cs typeface="Times New Roman" panose="02020603050405020304" pitchFamily="18" charset="0"/>
              </a:rPr>
              <a:t>at times </a:t>
            </a:r>
            <a:r>
              <a:rPr lang="en-US" sz="2400" dirty="0" smtClean="0">
                <a:solidFill>
                  <a:schemeClr val="accent5"/>
                </a:solidFill>
                <a:latin typeface="Times New Roman" panose="02020603050405020304" pitchFamily="18" charset="0"/>
                <a:cs typeface="Times New Roman" panose="02020603050405020304" pitchFamily="18" charset="0"/>
              </a:rPr>
              <a:t>this </a:t>
            </a:r>
            <a:r>
              <a:rPr lang="en-US" sz="2400" smtClean="0">
                <a:solidFill>
                  <a:schemeClr val="accent5"/>
                </a:solidFill>
                <a:latin typeface="Times New Roman" panose="02020603050405020304" pitchFamily="18" charset="0"/>
                <a:cs typeface="Times New Roman" panose="02020603050405020304" pitchFamily="18" charset="0"/>
              </a:rPr>
              <a:t>is in exchange </a:t>
            </a:r>
            <a:r>
              <a:rPr lang="en-US" sz="2400" dirty="0" smtClean="0">
                <a:solidFill>
                  <a:schemeClr val="accent5"/>
                </a:solidFill>
                <a:latin typeface="Times New Roman" panose="02020603050405020304" pitchFamily="18" charset="0"/>
                <a:cs typeface="Times New Roman" panose="02020603050405020304" pitchFamily="18" charset="0"/>
              </a:rPr>
              <a:t>for sexual favors</a:t>
            </a:r>
            <a:endParaRPr lang="en-US" sz="2400" dirty="0">
              <a:solidFill>
                <a:schemeClr val="accent5"/>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58</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533400" y="6356350"/>
            <a:ext cx="7162800" cy="365125"/>
          </a:xfrm>
        </p:spPr>
        <p:txBody>
          <a:bodyPr/>
          <a:lstStyle/>
          <a:p>
            <a:pPr>
              <a:defRPr/>
            </a:pPr>
            <a:r>
              <a:rPr lang="en-US" altLang="en-US" sz="1000" dirty="0" smtClean="0">
                <a:solidFill>
                  <a:srgbClr val="0070C0">
                    <a:tint val="75000"/>
                  </a:srgbClr>
                </a:solidFill>
                <a:latin typeface="Times New Roman" panose="02020603050405020304" pitchFamily="18" charset="0"/>
                <a:cs typeface="Times New Roman" panose="02020603050405020304" pitchFamily="18" charset="0"/>
              </a:rPr>
              <a:t>https://www.correctionsone.com/jail-management/articles/1956587-The-pseudo-family-phenomenon-in-womens-prisons/</a:t>
            </a:r>
            <a:endParaRPr lang="en-US" altLang="en-US" sz="1000" dirty="0">
              <a:solidFill>
                <a:srgbClr val="0070C0">
                  <a:tint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1996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a:solidFill>
                  <a:schemeClr val="tx2">
                    <a:lumMod val="50000"/>
                  </a:schemeClr>
                </a:solidFill>
                <a:effectLst/>
              </a:rPr>
              <a:t>Sexual Abuse in Female </a:t>
            </a:r>
            <a:r>
              <a:rPr lang="en-US" sz="3600" dirty="0" smtClean="0">
                <a:solidFill>
                  <a:schemeClr val="tx2">
                    <a:lumMod val="50000"/>
                  </a:schemeClr>
                </a:solidFill>
                <a:effectLst/>
              </a:rPr>
              <a:t>Facilities:</a:t>
            </a:r>
            <a:endParaRPr lang="en-US" sz="3600" dirty="0">
              <a:solidFill>
                <a:schemeClr val="tx2">
                  <a:lumMod val="50000"/>
                </a:schemeClr>
              </a:solidFill>
              <a:effectLst/>
            </a:endParaRPr>
          </a:p>
        </p:txBody>
      </p:sp>
      <p:sp>
        <p:nvSpPr>
          <p:cNvPr id="3" name="Content Placeholder 2"/>
          <p:cNvSpPr>
            <a:spLocks noGrp="1"/>
          </p:cNvSpPr>
          <p:nvPr>
            <p:ph idx="1"/>
          </p:nvPr>
        </p:nvSpPr>
        <p:spPr>
          <a:xfrm>
            <a:off x="457200" y="1600202"/>
            <a:ext cx="8077200" cy="4873625"/>
          </a:xfrm>
        </p:spPr>
        <p:txBody>
          <a:bodyPr/>
          <a:lstStyle/>
          <a:p>
            <a:pPr>
              <a:defRPr/>
            </a:pPr>
            <a:r>
              <a:rPr lang="en-US" sz="2800" dirty="0" smtClean="0">
                <a:solidFill>
                  <a:schemeClr val="bg2"/>
                </a:solidFill>
                <a:latin typeface="+mn-lt"/>
                <a:cs typeface="Times New Roman" panose="02020603050405020304" pitchFamily="18" charset="0"/>
              </a:rPr>
              <a:t>Sexual Assault/Coercion much higher when they first come to prison</a:t>
            </a:r>
          </a:p>
          <a:p>
            <a:pPr lvl="1">
              <a:defRPr/>
            </a:pPr>
            <a:r>
              <a:rPr lang="en-US" sz="2000" dirty="0" smtClean="0">
                <a:solidFill>
                  <a:schemeClr val="bg2"/>
                </a:solidFill>
                <a:latin typeface="+mn-lt"/>
                <a:cs typeface="Times New Roman" panose="02020603050405020304" pitchFamily="18" charset="0"/>
              </a:rPr>
              <a:t>Pressure eventually subsides for unaffiliated women.</a:t>
            </a:r>
          </a:p>
          <a:p>
            <a:pPr marL="457200" lvl="1" indent="0">
              <a:buNone/>
              <a:defRPr/>
            </a:pPr>
            <a:endParaRPr lang="en-US" sz="800" dirty="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Many incarcerated women hold a strong desire to belong to some sort of group</a:t>
            </a:r>
          </a:p>
          <a:p>
            <a:pPr lvl="1">
              <a:defRPr/>
            </a:pPr>
            <a:r>
              <a:rPr lang="en-US" sz="2000" dirty="0" smtClean="0">
                <a:solidFill>
                  <a:schemeClr val="bg2"/>
                </a:solidFill>
                <a:latin typeface="+mn-lt"/>
                <a:cs typeface="Times New Roman" panose="02020603050405020304" pitchFamily="18" charset="0"/>
              </a:rPr>
              <a:t>Companionship to combat loneliness</a:t>
            </a:r>
          </a:p>
          <a:p>
            <a:pPr lvl="1">
              <a:defRPr/>
            </a:pPr>
            <a:r>
              <a:rPr lang="en-US" sz="2000" dirty="0" smtClean="0">
                <a:solidFill>
                  <a:schemeClr val="bg2"/>
                </a:solidFill>
                <a:latin typeface="+mn-lt"/>
                <a:cs typeface="Times New Roman" panose="02020603050405020304" pitchFamily="18" charset="0"/>
              </a:rPr>
              <a:t>Women in this situation tend to give into peer pressure more easily</a:t>
            </a:r>
          </a:p>
          <a:p>
            <a:pPr marL="457200" lvl="1" indent="0">
              <a:buNone/>
              <a:defRPr/>
            </a:pPr>
            <a:endParaRPr lang="en-US" sz="800" dirty="0" smtClean="0">
              <a:solidFill>
                <a:schemeClr val="bg2"/>
              </a:solidFill>
              <a:latin typeface="+mn-lt"/>
              <a:cs typeface="Times New Roman" panose="02020603050405020304" pitchFamily="18" charset="0"/>
            </a:endParaRPr>
          </a:p>
          <a:p>
            <a:pPr>
              <a:defRPr/>
            </a:pPr>
            <a:r>
              <a:rPr lang="en-US" sz="2800" dirty="0" smtClean="0">
                <a:solidFill>
                  <a:schemeClr val="bg2"/>
                </a:solidFill>
                <a:latin typeface="+mn-lt"/>
                <a:cs typeface="Times New Roman" panose="02020603050405020304" pitchFamily="18" charset="0"/>
              </a:rPr>
              <a:t>Most women in Prison/jail have no concept of healthy relationships</a:t>
            </a:r>
            <a:endParaRPr lang="en-US" sz="2800" dirty="0">
              <a:solidFill>
                <a:schemeClr val="bg2"/>
              </a:solidFill>
              <a:latin typeface="+mn-lt"/>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59</a:t>
            </a:fld>
            <a:endParaRPr lang="en-US" altLang="en-US" dirty="0">
              <a:solidFill>
                <a:srgbClr val="0070C0">
                  <a:tint val="75000"/>
                </a:srgbClr>
              </a:solidFill>
            </a:endParaRPr>
          </a:p>
        </p:txBody>
      </p:sp>
    </p:spTree>
    <p:extLst>
      <p:ext uri="{BB962C8B-B14F-4D97-AF65-F5344CB8AC3E}">
        <p14:creationId xmlns:p14="http://schemas.microsoft.com/office/powerpoint/2010/main" val="223245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do the PREA standard apply to?</a:t>
            </a:r>
            <a:endParaRPr lang="en-US" dirty="0"/>
          </a:p>
        </p:txBody>
      </p:sp>
      <p:sp>
        <p:nvSpPr>
          <p:cNvPr id="3" name="Content Placeholder 2"/>
          <p:cNvSpPr>
            <a:spLocks noGrp="1"/>
          </p:cNvSpPr>
          <p:nvPr>
            <p:ph idx="1"/>
          </p:nvPr>
        </p:nvSpPr>
        <p:spPr/>
        <p:txBody>
          <a:bodyPr>
            <a:normAutofit/>
          </a:bodyPr>
          <a:lstStyle/>
          <a:p>
            <a:r>
              <a:rPr lang="en-US" dirty="0" smtClean="0">
                <a:solidFill>
                  <a:schemeClr val="bg2"/>
                </a:solidFill>
              </a:rPr>
              <a:t>The law directed the U.S. Attorney General promulgate standards for all confinement settings including but not limited to:</a:t>
            </a:r>
          </a:p>
          <a:p>
            <a:pPr lvl="1"/>
            <a:r>
              <a:rPr lang="en-US" dirty="0" smtClean="0">
                <a:solidFill>
                  <a:schemeClr val="bg2"/>
                </a:solidFill>
              </a:rPr>
              <a:t>Prisons</a:t>
            </a:r>
          </a:p>
          <a:p>
            <a:pPr lvl="1"/>
            <a:r>
              <a:rPr lang="en-US" dirty="0" smtClean="0">
                <a:solidFill>
                  <a:schemeClr val="bg2"/>
                </a:solidFill>
              </a:rPr>
              <a:t>Local jails</a:t>
            </a:r>
          </a:p>
          <a:p>
            <a:pPr lvl="1"/>
            <a:r>
              <a:rPr lang="en-US" dirty="0" smtClean="0">
                <a:solidFill>
                  <a:schemeClr val="bg2"/>
                </a:solidFill>
              </a:rPr>
              <a:t>Police lockups</a:t>
            </a:r>
          </a:p>
          <a:p>
            <a:pPr lvl="1"/>
            <a:r>
              <a:rPr lang="en-US" dirty="0" smtClean="0">
                <a:solidFill>
                  <a:schemeClr val="bg2"/>
                </a:solidFill>
              </a:rPr>
              <a:t>Juvenile facilities</a:t>
            </a:r>
          </a:p>
          <a:p>
            <a:pPr lvl="1"/>
            <a:r>
              <a:rPr lang="en-US" dirty="0" smtClean="0">
                <a:solidFill>
                  <a:schemeClr val="bg2"/>
                </a:solidFill>
              </a:rPr>
              <a:t>Military Prisons</a:t>
            </a: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pPr>
                <a:defRPr/>
              </a:pPr>
              <a:t>6</a:t>
            </a:fld>
            <a:endParaRPr lang="en-US" altLang="en-US"/>
          </a:p>
        </p:txBody>
      </p:sp>
    </p:spTree>
    <p:extLst>
      <p:ext uri="{BB962C8B-B14F-4D97-AF65-F5344CB8AC3E}">
        <p14:creationId xmlns:p14="http://schemas.microsoft.com/office/powerpoint/2010/main" val="18882139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US" altLang="en-US" sz="4000" dirty="0" smtClean="0">
                <a:solidFill>
                  <a:schemeClr val="tx2">
                    <a:lumMod val="50000"/>
                  </a:schemeClr>
                </a:solidFill>
                <a:effectLst/>
                <a:latin typeface="Perpetua" pitchFamily="18" charset="0"/>
              </a:rPr>
              <a:t>Sexual Violence </a:t>
            </a:r>
            <a:br>
              <a:rPr lang="en-US" altLang="en-US" sz="4000" dirty="0" smtClean="0">
                <a:solidFill>
                  <a:schemeClr val="tx2">
                    <a:lumMod val="50000"/>
                  </a:schemeClr>
                </a:solidFill>
                <a:effectLst/>
                <a:latin typeface="Perpetua" pitchFamily="18" charset="0"/>
              </a:rPr>
            </a:br>
            <a:r>
              <a:rPr lang="en-US" altLang="en-US" sz="4000" dirty="0" smtClean="0">
                <a:solidFill>
                  <a:schemeClr val="tx2">
                    <a:lumMod val="50000"/>
                  </a:schemeClr>
                </a:solidFill>
                <a:effectLst/>
                <a:latin typeface="Perpetua" pitchFamily="18" charset="0"/>
              </a:rPr>
              <a:t>Between Female Inmates</a:t>
            </a:r>
          </a:p>
        </p:txBody>
      </p:sp>
      <p:sp>
        <p:nvSpPr>
          <p:cNvPr id="466947" name="Rectangle 3"/>
          <p:cNvSpPr>
            <a:spLocks noGrp="1" noChangeArrowheads="1"/>
          </p:cNvSpPr>
          <p:nvPr>
            <p:ph idx="1"/>
          </p:nvPr>
        </p:nvSpPr>
        <p:spPr/>
        <p:txBody>
          <a:bodyPr>
            <a:normAutofit/>
          </a:bodyPr>
          <a:lstStyle/>
          <a:p>
            <a:pPr marL="0" indent="0" eaLnBrk="1" fontAlgn="auto" hangingPunct="1">
              <a:spcAft>
                <a:spcPts val="0"/>
              </a:spcAft>
              <a:buNone/>
              <a:defRPr/>
            </a:pPr>
            <a:endParaRPr lang="en-US" altLang="en-US" sz="2800" dirty="0" smtClean="0">
              <a:solidFill>
                <a:schemeClr val="tx1"/>
              </a:solidFill>
              <a:latin typeface="Perpetua" pitchFamily="18" charset="0"/>
            </a:endParaRPr>
          </a:p>
          <a:p>
            <a:pPr marL="274320" indent="-274320" eaLnBrk="1" fontAlgn="auto" hangingPunct="1">
              <a:spcAft>
                <a:spcPts val="0"/>
              </a:spcAft>
              <a:buFont typeface="Wingdings"/>
              <a:buChar char=""/>
              <a:defRPr/>
            </a:pPr>
            <a:r>
              <a:rPr lang="en-US" altLang="en-US" sz="2800" dirty="0" smtClean="0">
                <a:solidFill>
                  <a:schemeClr val="bg2"/>
                </a:solidFill>
                <a:latin typeface="Perpetua" pitchFamily="18" charset="0"/>
              </a:rPr>
              <a:t>Almost always grounded in personal relationships</a:t>
            </a:r>
          </a:p>
          <a:p>
            <a:pPr marL="274320" indent="-274320" eaLnBrk="1" fontAlgn="auto" hangingPunct="1">
              <a:spcAft>
                <a:spcPts val="0"/>
              </a:spcAft>
              <a:buFont typeface="Wingdings" pitchFamily="2" charset="2"/>
              <a:buNone/>
              <a:defRPr/>
            </a:pPr>
            <a:endParaRPr lang="en-US" altLang="en-US" sz="1000" dirty="0" smtClean="0">
              <a:solidFill>
                <a:schemeClr val="bg2"/>
              </a:solidFill>
              <a:latin typeface="Perpetua" pitchFamily="18" charset="0"/>
            </a:endParaRPr>
          </a:p>
          <a:p>
            <a:pPr marL="274320" indent="-274320" eaLnBrk="1" fontAlgn="auto" hangingPunct="1">
              <a:spcAft>
                <a:spcPts val="0"/>
              </a:spcAft>
              <a:buFont typeface="Wingdings"/>
              <a:buChar char=""/>
              <a:defRPr/>
            </a:pPr>
            <a:r>
              <a:rPr lang="en-US" altLang="en-US" sz="2800" dirty="0" smtClean="0">
                <a:solidFill>
                  <a:schemeClr val="bg2"/>
                </a:solidFill>
                <a:latin typeface="Perpetua" pitchFamily="18" charset="0"/>
              </a:rPr>
              <a:t>Most forced sex takes place within a seemingly consensual sexual relationship</a:t>
            </a:r>
          </a:p>
          <a:p>
            <a:pPr marL="274320" indent="-274320" eaLnBrk="1" fontAlgn="auto" hangingPunct="1">
              <a:spcAft>
                <a:spcPts val="0"/>
              </a:spcAft>
              <a:buFont typeface="Wingdings" pitchFamily="2" charset="2"/>
              <a:buNone/>
              <a:defRPr/>
            </a:pPr>
            <a:endParaRPr lang="en-US" altLang="en-US" sz="1000" dirty="0" smtClean="0">
              <a:solidFill>
                <a:schemeClr val="bg2"/>
              </a:solidFill>
              <a:latin typeface="Perpetua" pitchFamily="18" charset="0"/>
            </a:endParaRPr>
          </a:p>
          <a:p>
            <a:pPr marL="274320" indent="-274320" eaLnBrk="1" fontAlgn="auto" hangingPunct="1">
              <a:spcAft>
                <a:spcPts val="0"/>
              </a:spcAft>
              <a:buFont typeface="Wingdings"/>
              <a:buChar char=""/>
              <a:defRPr/>
            </a:pPr>
            <a:r>
              <a:rPr lang="en-US" altLang="en-US" sz="2800" dirty="0" smtClean="0">
                <a:solidFill>
                  <a:schemeClr val="bg2"/>
                </a:solidFill>
                <a:latin typeface="Perpetua" pitchFamily="18" charset="0"/>
              </a:rPr>
              <a:t>Sexual Assaults can and do occur between female inmates</a:t>
            </a:r>
          </a:p>
          <a:p>
            <a:pPr marL="274320" indent="-274320" eaLnBrk="1" fontAlgn="auto" hangingPunct="1">
              <a:spcAft>
                <a:spcPts val="0"/>
              </a:spcAft>
              <a:buFont typeface="Wingdings" pitchFamily="2" charset="2"/>
              <a:buNone/>
              <a:defRPr/>
            </a:pPr>
            <a:endParaRPr lang="en-US" altLang="en-US" sz="1200" dirty="0" smtClean="0">
              <a:solidFill>
                <a:schemeClr val="tx1"/>
              </a:solidFill>
              <a:latin typeface="Perpetua" pitchFamily="18" charset="0"/>
            </a:endParaRPr>
          </a:p>
          <a:p>
            <a:pPr marL="274320" indent="-274320" eaLnBrk="1" fontAlgn="auto" hangingPunct="1">
              <a:spcAft>
                <a:spcPts val="0"/>
              </a:spcAft>
              <a:buFont typeface="Wingdings" pitchFamily="2" charset="2"/>
              <a:buNone/>
              <a:defRPr/>
            </a:pPr>
            <a:endParaRPr lang="en-US" altLang="en-US" sz="2800" dirty="0" smtClean="0">
              <a:latin typeface="Perpetua" pitchFamily="18" charset="0"/>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60</a:t>
            </a:fld>
            <a:endParaRPr lang="en-US" altLang="en-US" dirty="0">
              <a:solidFill>
                <a:srgbClr val="0070C0">
                  <a:tint val="75000"/>
                </a:srgbClr>
              </a:solidFill>
            </a:endParaRPr>
          </a:p>
        </p:txBody>
      </p:sp>
    </p:spTree>
    <p:extLst>
      <p:ext uri="{BB962C8B-B14F-4D97-AF65-F5344CB8AC3E}">
        <p14:creationId xmlns:p14="http://schemas.microsoft.com/office/powerpoint/2010/main" val="1552396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7815"/>
            <a:ext cx="8229600" cy="1246187"/>
          </a:xfrm>
        </p:spPr>
        <p:txBody>
          <a:bodyPr>
            <a:normAutofit fontScale="90000"/>
          </a:bodyPr>
          <a:lstStyle/>
          <a:p>
            <a:pPr fontAlgn="auto">
              <a:spcAft>
                <a:spcPts val="0"/>
              </a:spcAft>
              <a:defRPr/>
            </a:pPr>
            <a:r>
              <a:rPr lang="en-US" altLang="en-US" sz="3600" dirty="0" smtClean="0">
                <a:solidFill>
                  <a:schemeClr val="folHlink"/>
                </a:solidFill>
                <a:latin typeface="Helvetica" pitchFamily="34" charset="0"/>
              </a:rPr>
              <a:t/>
            </a:r>
            <a:br>
              <a:rPr lang="en-US" altLang="en-US" sz="3600" dirty="0" smtClean="0">
                <a:solidFill>
                  <a:schemeClr val="folHlink"/>
                </a:solidFill>
                <a:latin typeface="Helvetica" pitchFamily="34" charset="0"/>
              </a:rPr>
            </a:br>
            <a:r>
              <a:rPr lang="en-US" altLang="en-US" sz="3600" dirty="0" smtClean="0">
                <a:solidFill>
                  <a:schemeClr val="tx2">
                    <a:lumMod val="50000"/>
                  </a:schemeClr>
                </a:solidFill>
                <a:effectLst/>
                <a:latin typeface="Times New Roman" panose="02020603050405020304" pitchFamily="18" charset="0"/>
                <a:cs typeface="Times New Roman" panose="02020603050405020304" pitchFamily="18" charset="0"/>
              </a:rPr>
              <a:t>Sexual Abuse By Male Staff</a:t>
            </a:r>
            <a:br>
              <a:rPr lang="en-US" altLang="en-US" sz="3600" dirty="0" smtClean="0">
                <a:solidFill>
                  <a:schemeClr val="tx2">
                    <a:lumMod val="50000"/>
                  </a:schemeClr>
                </a:solidFill>
                <a:effectLst/>
                <a:latin typeface="Times New Roman" panose="02020603050405020304" pitchFamily="18" charset="0"/>
                <a:cs typeface="Times New Roman" panose="02020603050405020304" pitchFamily="18" charset="0"/>
              </a:rPr>
            </a:br>
            <a:endParaRPr lang="en-US" altLang="en-US" sz="3600" dirty="0" smtClean="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110595" name="Rectangle 3"/>
          <p:cNvSpPr>
            <a:spLocks noGrp="1" noChangeArrowheads="1"/>
          </p:cNvSpPr>
          <p:nvPr>
            <p:ph idx="1"/>
          </p:nvPr>
        </p:nvSpPr>
        <p:spPr>
          <a:xfrm>
            <a:off x="304800" y="1981200"/>
            <a:ext cx="8610600" cy="4572000"/>
          </a:xfrm>
        </p:spPr>
        <p:txBody>
          <a:bodyPr>
            <a:normAutofit/>
          </a:bodyPr>
          <a:lstStyle/>
          <a:p>
            <a:pPr marL="0" indent="0" algn="ctr">
              <a:lnSpc>
                <a:spcPct val="90000"/>
              </a:lnSpc>
              <a:buNone/>
            </a:pPr>
            <a:r>
              <a:rPr lang="en-US" altLang="en-US" sz="1800" b="1" dirty="0" smtClean="0">
                <a:solidFill>
                  <a:schemeClr val="bg2"/>
                </a:solidFill>
                <a:latin typeface="Times New Roman" panose="02020603050405020304" pitchFamily="18" charset="0"/>
                <a:cs typeface="Times New Roman" panose="02020603050405020304" pitchFamily="18" charset="0"/>
              </a:rPr>
              <a:t>Sexual abuse/misconduct offenses against female inmates </a:t>
            </a:r>
          </a:p>
          <a:p>
            <a:pPr marL="0" indent="0" algn="ctr">
              <a:lnSpc>
                <a:spcPct val="90000"/>
              </a:lnSpc>
              <a:buNone/>
            </a:pPr>
            <a:r>
              <a:rPr lang="en-US" altLang="en-US" sz="1800" b="1" dirty="0" smtClean="0">
                <a:solidFill>
                  <a:schemeClr val="bg2"/>
                </a:solidFill>
                <a:latin typeface="Times New Roman" panose="02020603050405020304" pitchFamily="18" charset="0"/>
                <a:cs typeface="Times New Roman" panose="02020603050405020304" pitchFamily="18" charset="0"/>
              </a:rPr>
              <a:t>may include, but not limited to:</a:t>
            </a:r>
          </a:p>
          <a:p>
            <a:pPr>
              <a:lnSpc>
                <a:spcPct val="90000"/>
              </a:lnSpc>
              <a:buFont typeface="Wingdings" pitchFamily="2" charset="2"/>
              <a:buNone/>
            </a:pPr>
            <a:endParaRPr lang="en-US" altLang="en-US" sz="1800" dirty="0" smtClean="0">
              <a:solidFill>
                <a:schemeClr val="bg2"/>
              </a:solidFill>
              <a:latin typeface="Times New Roman" panose="02020603050405020304" pitchFamily="18" charset="0"/>
              <a:cs typeface="Times New Roman" panose="02020603050405020304" pitchFamily="18" charset="0"/>
            </a:endParaRPr>
          </a:p>
          <a:p>
            <a:pPr lvl="1">
              <a:lnSpc>
                <a:spcPct val="90000"/>
              </a:lnSpc>
            </a:pPr>
            <a:r>
              <a:rPr lang="en-US" altLang="en-US" sz="1800" dirty="0" smtClean="0">
                <a:solidFill>
                  <a:schemeClr val="bg2"/>
                </a:solidFill>
                <a:latin typeface="Times New Roman" panose="02020603050405020304" pitchFamily="18" charset="0"/>
                <a:cs typeface="Times New Roman" panose="02020603050405020304" pitchFamily="18" charset="0"/>
              </a:rPr>
              <a:t>Sexual Assault/Rape</a:t>
            </a:r>
          </a:p>
          <a:p>
            <a:pPr lvl="1">
              <a:lnSpc>
                <a:spcPct val="90000"/>
              </a:lnSpc>
              <a:buFont typeface="Wingdings" pitchFamily="2" charset="2"/>
              <a:buNone/>
            </a:pPr>
            <a:endParaRPr lang="en-US" altLang="en-US" sz="1800" dirty="0" smtClean="0">
              <a:solidFill>
                <a:schemeClr val="bg2"/>
              </a:solidFill>
              <a:latin typeface="Times New Roman" panose="02020603050405020304" pitchFamily="18" charset="0"/>
              <a:cs typeface="Times New Roman" panose="02020603050405020304" pitchFamily="18" charset="0"/>
            </a:endParaRPr>
          </a:p>
          <a:p>
            <a:pPr lvl="1">
              <a:lnSpc>
                <a:spcPct val="90000"/>
              </a:lnSpc>
            </a:pPr>
            <a:r>
              <a:rPr lang="en-US" altLang="en-US" sz="1800" dirty="0" smtClean="0">
                <a:solidFill>
                  <a:schemeClr val="bg2"/>
                </a:solidFill>
                <a:latin typeface="Times New Roman" panose="02020603050405020304" pitchFamily="18" charset="0"/>
                <a:cs typeface="Times New Roman" panose="02020603050405020304" pitchFamily="18" charset="0"/>
              </a:rPr>
              <a:t>Groping </a:t>
            </a:r>
          </a:p>
          <a:p>
            <a:pPr lvl="1">
              <a:lnSpc>
                <a:spcPct val="90000"/>
              </a:lnSpc>
              <a:buFont typeface="Wingdings" pitchFamily="2" charset="2"/>
              <a:buNone/>
            </a:pPr>
            <a:endParaRPr lang="en-US" altLang="en-US" sz="1800" dirty="0" smtClean="0">
              <a:solidFill>
                <a:schemeClr val="bg2"/>
              </a:solidFill>
              <a:latin typeface="Times New Roman" panose="02020603050405020304" pitchFamily="18" charset="0"/>
              <a:cs typeface="Times New Roman" panose="02020603050405020304" pitchFamily="18" charset="0"/>
            </a:endParaRPr>
          </a:p>
          <a:p>
            <a:pPr lvl="1">
              <a:lnSpc>
                <a:spcPct val="90000"/>
              </a:lnSpc>
            </a:pPr>
            <a:r>
              <a:rPr lang="en-US" altLang="en-US" sz="1800" dirty="0" smtClean="0">
                <a:solidFill>
                  <a:schemeClr val="bg2"/>
                </a:solidFill>
                <a:latin typeface="Times New Roman" panose="02020603050405020304" pitchFamily="18" charset="0"/>
                <a:cs typeface="Times New Roman" panose="02020603050405020304" pitchFamily="18" charset="0"/>
              </a:rPr>
              <a:t>Violating privacy of female inmates when not part of official duties such as; when inmates are showering or watching them undress.</a:t>
            </a:r>
          </a:p>
          <a:p>
            <a:pPr lvl="1">
              <a:lnSpc>
                <a:spcPct val="90000"/>
              </a:lnSpc>
              <a:buFont typeface="Wingdings" pitchFamily="2" charset="2"/>
              <a:buNone/>
            </a:pPr>
            <a:endParaRPr lang="en-US" altLang="en-US" sz="1800" dirty="0" smtClean="0">
              <a:solidFill>
                <a:schemeClr val="bg2"/>
              </a:solidFill>
              <a:latin typeface="Times New Roman" panose="02020603050405020304" pitchFamily="18" charset="0"/>
              <a:cs typeface="Times New Roman" panose="02020603050405020304" pitchFamily="18" charset="0"/>
            </a:endParaRPr>
          </a:p>
          <a:p>
            <a:pPr lvl="1">
              <a:lnSpc>
                <a:spcPct val="90000"/>
              </a:lnSpc>
            </a:pPr>
            <a:r>
              <a:rPr lang="en-US" altLang="en-US" sz="1800" dirty="0" smtClean="0">
                <a:solidFill>
                  <a:schemeClr val="bg2"/>
                </a:solidFill>
                <a:latin typeface="Times New Roman" panose="02020603050405020304" pitchFamily="18" charset="0"/>
                <a:cs typeface="Times New Roman" panose="02020603050405020304" pitchFamily="18" charset="0"/>
              </a:rPr>
              <a:t>Commenting on physical appearance/sexual harassment.</a:t>
            </a:r>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61</a:t>
            </a:fld>
            <a:endParaRPr lang="en-US" altLang="en-US">
              <a:solidFill>
                <a:srgbClr val="0070C0">
                  <a:tint val="75000"/>
                </a:srgbClr>
              </a:solidFill>
            </a:endParaRPr>
          </a:p>
        </p:txBody>
      </p:sp>
    </p:spTree>
    <p:extLst>
      <p:ext uri="{BB962C8B-B14F-4D97-AF65-F5344CB8AC3E}">
        <p14:creationId xmlns:p14="http://schemas.microsoft.com/office/powerpoint/2010/main" val="23835081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381000" y="381001"/>
            <a:ext cx="8229600" cy="2209800"/>
          </a:xfrm>
          <a:gradFill>
            <a:gsLst>
              <a:gs pos="0">
                <a:srgbClr val="5E9EFF"/>
              </a:gs>
              <a:gs pos="39999">
                <a:srgbClr val="85C2FF"/>
              </a:gs>
              <a:gs pos="13000">
                <a:srgbClr val="C4D6EB"/>
              </a:gs>
              <a:gs pos="100000">
                <a:srgbClr val="FFEBFA"/>
              </a:gs>
            </a:gsLst>
            <a:lin ang="5400000" scaled="0"/>
          </a:gradFill>
        </p:spPr>
        <p:txBody>
          <a:bodyPr>
            <a:normAutofit lnSpcReduction="10000"/>
          </a:bodyPr>
          <a:lstStyle/>
          <a:p>
            <a:pPr marL="0" indent="0" algn="ctr" eaLnBrk="1" hangingPunct="1">
              <a:buFont typeface="Wingdings" pitchFamily="2" charset="2"/>
              <a:buNone/>
            </a:pPr>
            <a:r>
              <a:rPr lang="en-US" altLang="en-US" dirty="0" smtClean="0">
                <a:solidFill>
                  <a:schemeClr val="bg2"/>
                </a:solidFill>
                <a:latin typeface="+mj-lt"/>
              </a:rPr>
              <a:t>COMMON REACTIONS TO SEXUAL ABUSE AND </a:t>
            </a:r>
          </a:p>
          <a:p>
            <a:pPr marL="0" indent="0" algn="ctr" eaLnBrk="1" hangingPunct="1">
              <a:buFont typeface="Wingdings" pitchFamily="2" charset="2"/>
              <a:buNone/>
            </a:pPr>
            <a:r>
              <a:rPr lang="en-US" altLang="en-US" dirty="0" smtClean="0">
                <a:solidFill>
                  <a:schemeClr val="bg2"/>
                </a:solidFill>
                <a:latin typeface="+mj-lt"/>
              </a:rPr>
              <a:t>SEXUAL HARASSMENT </a:t>
            </a:r>
          </a:p>
          <a:p>
            <a:pPr marL="0" indent="0" algn="ctr" eaLnBrk="1" hangingPunct="1">
              <a:buFont typeface="Wingdings" pitchFamily="2" charset="2"/>
              <a:buNone/>
            </a:pPr>
            <a:r>
              <a:rPr lang="en-US" altLang="en-US" dirty="0" smtClean="0">
                <a:solidFill>
                  <a:schemeClr val="bg2"/>
                </a:solidFill>
                <a:latin typeface="+mj-lt"/>
              </a:rPr>
              <a:t>(VICTIMS)</a:t>
            </a:r>
          </a:p>
          <a:p>
            <a:pPr marL="0" indent="0" algn="ctr" eaLnBrk="1" hangingPunct="1">
              <a:buFont typeface="Wingdings" pitchFamily="2" charset="2"/>
              <a:buNone/>
            </a:pPr>
            <a:r>
              <a:rPr lang="en-US" altLang="en-US" sz="1200" dirty="0" smtClean="0">
                <a:solidFill>
                  <a:schemeClr val="bg2"/>
                </a:solidFill>
                <a:latin typeface="+mj-lt"/>
              </a:rPr>
              <a:t>Employee Training Goal #6</a:t>
            </a:r>
            <a:endParaRPr lang="en-US" altLang="en-US" sz="1300" dirty="0" smtClean="0">
              <a:solidFill>
                <a:schemeClr val="bg2"/>
              </a:solidFill>
              <a:latin typeface="+mj-lt"/>
            </a:endParaRPr>
          </a:p>
          <a:p>
            <a:pPr marL="0" indent="0" algn="ctr" eaLnBrk="1" hangingPunct="1">
              <a:buFont typeface="Wingdings" pitchFamily="2" charset="2"/>
              <a:buNone/>
            </a:pPr>
            <a:r>
              <a:rPr lang="en-US" altLang="en-US" sz="1400" dirty="0" smtClean="0">
                <a:solidFill>
                  <a:schemeClr val="bg2"/>
                </a:solidFill>
                <a:latin typeface="+mj-lt"/>
              </a:rPr>
              <a:t>115.31 (6)</a:t>
            </a:r>
          </a:p>
          <a:p>
            <a:pPr marL="0" indent="0" algn="ctr" eaLnBrk="1" hangingPunct="1">
              <a:buFont typeface="Wingdings" pitchFamily="2" charset="2"/>
              <a:buNone/>
            </a:pPr>
            <a:endParaRPr lang="en-US" altLang="en-US" dirty="0" smtClean="0">
              <a:latin typeface="+mj-lt"/>
            </a:endParaRPr>
          </a:p>
        </p:txBody>
      </p:sp>
      <p:sp>
        <p:nvSpPr>
          <p:cNvPr id="2" name="Slide Number Placeholder 1"/>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62</a:t>
            </a:fld>
            <a:endParaRPr lang="en-US" altLang="en-US" dirty="0">
              <a:solidFill>
                <a:srgbClr val="0070C0">
                  <a:tint val="75000"/>
                </a:srgbClr>
              </a:solidFill>
            </a:endParaRPr>
          </a:p>
        </p:txBody>
      </p:sp>
      <p:sp>
        <p:nvSpPr>
          <p:cNvPr id="3" name="TextBox 2"/>
          <p:cNvSpPr txBox="1"/>
          <p:nvPr/>
        </p:nvSpPr>
        <p:spPr>
          <a:xfrm>
            <a:off x="2667000" y="6096000"/>
            <a:ext cx="3733800" cy="400110"/>
          </a:xfrm>
          <a:prstGeom prst="rect">
            <a:avLst/>
          </a:prstGeom>
          <a:noFill/>
        </p:spPr>
        <p:txBody>
          <a:bodyPr wrap="square" rtlCol="0">
            <a:spAutoFit/>
          </a:bodyPr>
          <a:lstStyle/>
          <a:p>
            <a:r>
              <a:rPr lang="en-US" sz="1000" dirty="0" smtClean="0">
                <a:solidFill>
                  <a:srgbClr val="000000"/>
                </a:solidFill>
              </a:rPr>
              <a:t>PRE-AUDIT QUESTIONAIRE 115.31 (a)-1</a:t>
            </a:r>
          </a:p>
          <a:p>
            <a:r>
              <a:rPr lang="en-US" sz="1000" dirty="0" smtClean="0">
                <a:solidFill>
                  <a:srgbClr val="000000"/>
                </a:solidFill>
              </a:rPr>
              <a:t>6)</a:t>
            </a:r>
            <a:endParaRPr lang="en-US" sz="1000" dirty="0">
              <a:solidFill>
                <a:srgbClr val="000000"/>
              </a:solidFill>
            </a:endParaRPr>
          </a:p>
        </p:txBody>
      </p:sp>
    </p:spTree>
    <p:extLst>
      <p:ext uri="{BB962C8B-B14F-4D97-AF65-F5344CB8AC3E}">
        <p14:creationId xmlns:p14="http://schemas.microsoft.com/office/powerpoint/2010/main" val="34645871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How Does a Sexual </a:t>
            </a:r>
            <a:r>
              <a:rPr lang="en-US" sz="3600" dirty="0"/>
              <a:t>A</a:t>
            </a:r>
            <a:r>
              <a:rPr lang="en-US" sz="3600" dirty="0" smtClean="0"/>
              <a:t>buse </a:t>
            </a:r>
            <a:r>
              <a:rPr lang="en-US" sz="3600" dirty="0"/>
              <a:t>V</a:t>
            </a:r>
            <a:r>
              <a:rPr lang="en-US" sz="3600" dirty="0" smtClean="0"/>
              <a:t>ictim </a:t>
            </a:r>
            <a:r>
              <a:rPr lang="en-US" sz="3600" dirty="0"/>
              <a:t>R</a:t>
            </a:r>
            <a:r>
              <a:rPr lang="en-US" sz="3600" dirty="0" smtClean="0"/>
              <a:t>espond?</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Each survivor of sexual assault responds uniquely to the assault, and the recovery process is different for each individual.</a:t>
            </a:r>
          </a:p>
          <a:p>
            <a:pPr marL="0" indent="0">
              <a:buNone/>
            </a:pPr>
            <a:endParaRPr lang="en-US" sz="1000" dirty="0" smtClean="0"/>
          </a:p>
          <a:p>
            <a:pPr marL="0" indent="0">
              <a:buNone/>
            </a:pPr>
            <a:endParaRPr lang="en-US" sz="800" dirty="0" smtClean="0"/>
          </a:p>
          <a:p>
            <a:r>
              <a:rPr lang="en-US" dirty="0" smtClean="0"/>
              <a:t>Reactions may be experienced days, months, or years after an assault.</a:t>
            </a:r>
          </a:p>
          <a:p>
            <a:pPr marL="0" indent="0">
              <a:buNone/>
            </a:pPr>
            <a:endParaRPr lang="en-US" sz="900" dirty="0" smtClean="0"/>
          </a:p>
          <a:p>
            <a:r>
              <a:rPr lang="en-US" dirty="0" smtClean="0"/>
              <a:t>Survivors suffer a great deal of physical and emotional trauma.</a:t>
            </a:r>
          </a:p>
          <a:p>
            <a:pPr marL="0" indent="0">
              <a:buNone/>
            </a:pPr>
            <a:endParaRPr lang="en-US" sz="900" dirty="0" smtClean="0"/>
          </a:p>
          <a:p>
            <a:r>
              <a:rPr lang="en-US" dirty="0" smtClean="0"/>
              <a:t>Responses can be immediate or delayed.</a:t>
            </a: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63</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914400" y="6356350"/>
            <a:ext cx="6629400" cy="365125"/>
          </a:xfrm>
        </p:spPr>
        <p:txBody>
          <a:bodyPr/>
          <a:lstStyle/>
          <a:p>
            <a:pPr>
              <a:defRPr/>
            </a:pPr>
            <a:r>
              <a:rPr lang="en-US" altLang="en-US" dirty="0" smtClean="0">
                <a:solidFill>
                  <a:srgbClr val="0070C0">
                    <a:tint val="75000"/>
                  </a:srgbClr>
                </a:solidFill>
              </a:rPr>
              <a:t>https://sapac.umich.edu/article/45 - common reactions to sexual assault</a:t>
            </a:r>
            <a:endParaRPr lang="en-US" altLang="en-US" dirty="0">
              <a:solidFill>
                <a:srgbClr val="0070C0">
                  <a:tint val="75000"/>
                </a:srgbClr>
              </a:solidFill>
            </a:endParaRPr>
          </a:p>
        </p:txBody>
      </p:sp>
    </p:spTree>
    <p:extLst>
      <p:ext uri="{BB962C8B-B14F-4D97-AF65-F5344CB8AC3E}">
        <p14:creationId xmlns:p14="http://schemas.microsoft.com/office/powerpoint/2010/main" val="309375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p:txBody>
          <a:bodyPr>
            <a:normAutofit/>
          </a:bodyPr>
          <a:lstStyle/>
          <a:p>
            <a:r>
              <a:rPr lang="en-US" altLang="en-US" sz="3600" dirty="0" smtClean="0">
                <a:solidFill>
                  <a:schemeClr val="tx2">
                    <a:lumMod val="50000"/>
                  </a:schemeClr>
                </a:solidFill>
                <a:effectLst/>
              </a:rPr>
              <a:t>Trauma Changes the Brain &amp; Response</a:t>
            </a:r>
          </a:p>
        </p:txBody>
      </p:sp>
      <p:sp>
        <p:nvSpPr>
          <p:cNvPr id="4" name="Text Placeholder 3"/>
          <p:cNvSpPr>
            <a:spLocks noGrp="1"/>
          </p:cNvSpPr>
          <p:nvPr>
            <p:ph type="body" sz="half" idx="1"/>
          </p:nvPr>
        </p:nvSpPr>
        <p:spPr/>
        <p:txBody>
          <a:bodyPr>
            <a:normAutofit fontScale="55000" lnSpcReduction="20000"/>
          </a:bodyPr>
          <a:lstStyle/>
          <a:p>
            <a:pPr marL="285750" indent="-285750">
              <a:defRPr/>
            </a:pPr>
            <a:r>
              <a:rPr lang="en-US" sz="3600" dirty="0">
                <a:solidFill>
                  <a:schemeClr val="bg2"/>
                </a:solidFill>
                <a:latin typeface="Times New Roman" panose="02020603050405020304" pitchFamily="18" charset="0"/>
                <a:cs typeface="Times New Roman" panose="02020603050405020304" pitchFamily="18" charset="0"/>
              </a:rPr>
              <a:t>Victims might not remember what happened to </a:t>
            </a:r>
            <a:r>
              <a:rPr lang="en-US" sz="3600" dirty="0" smtClean="0">
                <a:solidFill>
                  <a:schemeClr val="bg2"/>
                </a:solidFill>
                <a:latin typeface="Times New Roman" panose="02020603050405020304" pitchFamily="18" charset="0"/>
                <a:cs typeface="Times New Roman" panose="02020603050405020304" pitchFamily="18" charset="0"/>
              </a:rPr>
              <a:t>them</a:t>
            </a:r>
          </a:p>
          <a:p>
            <a:pPr marL="0" indent="0">
              <a:buNone/>
              <a:defRPr/>
            </a:pPr>
            <a:endParaRPr lang="en-US" sz="1500" dirty="0">
              <a:solidFill>
                <a:schemeClr val="bg2"/>
              </a:solidFill>
              <a:latin typeface="Times New Roman" panose="02020603050405020304" pitchFamily="18" charset="0"/>
              <a:cs typeface="Times New Roman" panose="02020603050405020304" pitchFamily="18" charset="0"/>
            </a:endParaRPr>
          </a:p>
          <a:p>
            <a:pPr marL="285750" indent="-285750">
              <a:defRPr/>
            </a:pPr>
            <a:r>
              <a:rPr lang="en-US" sz="3600" dirty="0">
                <a:solidFill>
                  <a:schemeClr val="bg2"/>
                </a:solidFill>
                <a:latin typeface="Times New Roman" panose="02020603050405020304" pitchFamily="18" charset="0"/>
                <a:cs typeface="Times New Roman" panose="02020603050405020304" pitchFamily="18" charset="0"/>
              </a:rPr>
              <a:t>Human stress response hormones are released that help us respond to </a:t>
            </a:r>
            <a:r>
              <a:rPr lang="en-US" sz="3600" dirty="0" smtClean="0">
                <a:solidFill>
                  <a:schemeClr val="bg2"/>
                </a:solidFill>
                <a:latin typeface="Times New Roman" panose="02020603050405020304" pitchFamily="18" charset="0"/>
                <a:cs typeface="Times New Roman" panose="02020603050405020304" pitchFamily="18" charset="0"/>
              </a:rPr>
              <a:t>trauma</a:t>
            </a:r>
          </a:p>
          <a:p>
            <a:pPr marL="0" indent="0">
              <a:buNone/>
              <a:defRPr/>
            </a:pPr>
            <a:endParaRPr lang="en-US" sz="1500" dirty="0">
              <a:solidFill>
                <a:schemeClr val="bg2"/>
              </a:solidFill>
              <a:latin typeface="Times New Roman" panose="02020603050405020304" pitchFamily="18" charset="0"/>
              <a:cs typeface="Times New Roman" panose="02020603050405020304" pitchFamily="18" charset="0"/>
            </a:endParaRPr>
          </a:p>
          <a:p>
            <a:pPr marL="285750" indent="-285750">
              <a:defRPr/>
            </a:pPr>
            <a:r>
              <a:rPr lang="en-US" sz="3600" dirty="0">
                <a:solidFill>
                  <a:schemeClr val="bg2"/>
                </a:solidFill>
                <a:latin typeface="Times New Roman" panose="02020603050405020304" pitchFamily="18" charset="0"/>
                <a:cs typeface="Times New Roman" panose="02020603050405020304" pitchFamily="18" charset="0"/>
              </a:rPr>
              <a:t>That means two things are happening</a:t>
            </a:r>
            <a:r>
              <a:rPr lang="en-US" dirty="0" smtClean="0">
                <a:solidFill>
                  <a:schemeClr val="bg2"/>
                </a:solidFill>
                <a:latin typeface="Times New Roman" panose="02020603050405020304" pitchFamily="18" charset="0"/>
                <a:cs typeface="Times New Roman" panose="02020603050405020304" pitchFamily="18" charset="0"/>
              </a:rPr>
              <a:t>:</a:t>
            </a:r>
          </a:p>
          <a:p>
            <a:pPr marL="0" indent="0">
              <a:buNone/>
              <a:defRPr/>
            </a:pPr>
            <a:endParaRPr lang="en-US" sz="1500" dirty="0">
              <a:solidFill>
                <a:schemeClr val="bg2"/>
              </a:solidFill>
              <a:latin typeface="Times New Roman" panose="02020603050405020304" pitchFamily="18" charset="0"/>
              <a:cs typeface="Times New Roman" panose="02020603050405020304" pitchFamily="18" charset="0"/>
            </a:endParaRPr>
          </a:p>
          <a:p>
            <a:pPr marL="548640" lvl="1" indent="-274320" fontAlgn="auto">
              <a:spcAft>
                <a:spcPts val="0"/>
              </a:spcAft>
              <a:buFont typeface="Wingdings"/>
              <a:buChar char=""/>
              <a:defRPr/>
            </a:pPr>
            <a:r>
              <a:rPr lang="en-US" sz="3300" dirty="0" smtClean="0">
                <a:solidFill>
                  <a:schemeClr val="bg2"/>
                </a:solidFill>
                <a:latin typeface="Times New Roman" panose="02020603050405020304" pitchFamily="18" charset="0"/>
                <a:cs typeface="Times New Roman" panose="02020603050405020304" pitchFamily="18" charset="0"/>
              </a:rPr>
              <a:t>A signal </a:t>
            </a:r>
            <a:r>
              <a:rPr lang="en-US" sz="3300" dirty="0">
                <a:solidFill>
                  <a:schemeClr val="bg2"/>
                </a:solidFill>
                <a:latin typeface="Times New Roman" panose="02020603050405020304" pitchFamily="18" charset="0"/>
                <a:cs typeface="Times New Roman" panose="02020603050405020304" pitchFamily="18" charset="0"/>
              </a:rPr>
              <a:t>shoots to the brain and then “Fight or Flight” body response </a:t>
            </a:r>
            <a:r>
              <a:rPr lang="en-US" sz="3300" dirty="0" smtClean="0">
                <a:solidFill>
                  <a:schemeClr val="bg2"/>
                </a:solidFill>
                <a:latin typeface="Times New Roman" panose="02020603050405020304" pitchFamily="18" charset="0"/>
                <a:cs typeface="Times New Roman" panose="02020603050405020304" pitchFamily="18" charset="0"/>
              </a:rPr>
              <a:t>occurs</a:t>
            </a:r>
          </a:p>
          <a:p>
            <a:pPr marL="274320" lvl="1" indent="0" fontAlgn="auto">
              <a:spcAft>
                <a:spcPts val="0"/>
              </a:spcAft>
              <a:buNone/>
              <a:defRPr/>
            </a:pPr>
            <a:endParaRPr lang="en-US" sz="1500" dirty="0">
              <a:solidFill>
                <a:schemeClr val="bg2"/>
              </a:solidFill>
              <a:latin typeface="Times New Roman" panose="02020603050405020304" pitchFamily="18" charset="0"/>
              <a:cs typeface="Times New Roman" panose="02020603050405020304" pitchFamily="18" charset="0"/>
            </a:endParaRPr>
          </a:p>
          <a:p>
            <a:pPr marL="548640" lvl="1" indent="-274320" fontAlgn="auto">
              <a:spcAft>
                <a:spcPts val="0"/>
              </a:spcAft>
              <a:buFont typeface="Wingdings"/>
              <a:buChar char=""/>
              <a:defRPr/>
            </a:pPr>
            <a:r>
              <a:rPr lang="en-US" sz="3300" dirty="0" smtClean="0">
                <a:solidFill>
                  <a:schemeClr val="bg2"/>
                </a:solidFill>
                <a:latin typeface="Times New Roman" panose="02020603050405020304" pitchFamily="18" charset="0"/>
                <a:cs typeface="Times New Roman" panose="02020603050405020304" pitchFamily="18" charset="0"/>
              </a:rPr>
              <a:t>or </a:t>
            </a:r>
            <a:r>
              <a:rPr lang="en-US" sz="3300" dirty="0">
                <a:solidFill>
                  <a:schemeClr val="bg2"/>
                </a:solidFill>
                <a:latin typeface="Times New Roman" panose="02020603050405020304" pitchFamily="18" charset="0"/>
                <a:cs typeface="Times New Roman" panose="02020603050405020304" pitchFamily="18" charset="0"/>
              </a:rPr>
              <a:t>tonic </a:t>
            </a:r>
            <a:r>
              <a:rPr lang="en-US" sz="3300" dirty="0" smtClean="0">
                <a:solidFill>
                  <a:schemeClr val="bg2"/>
                </a:solidFill>
                <a:latin typeface="Times New Roman" panose="02020603050405020304" pitchFamily="18" charset="0"/>
                <a:cs typeface="Times New Roman" panose="02020603050405020304" pitchFamily="18" charset="0"/>
              </a:rPr>
              <a:t>immobility can </a:t>
            </a:r>
            <a:r>
              <a:rPr lang="en-US" sz="3300" dirty="0">
                <a:solidFill>
                  <a:schemeClr val="bg2"/>
                </a:solidFill>
                <a:latin typeface="Times New Roman" panose="02020603050405020304" pitchFamily="18" charset="0"/>
                <a:cs typeface="Times New Roman" panose="02020603050405020304" pitchFamily="18" charset="0"/>
              </a:rPr>
              <a:t>occur, “body literally freezes</a:t>
            </a:r>
            <a:r>
              <a:rPr lang="en-US" sz="3300" dirty="0">
                <a:latin typeface="Times New Roman" panose="02020603050405020304" pitchFamily="18" charset="0"/>
                <a:cs typeface="Times New Roman" panose="02020603050405020304" pitchFamily="18" charset="0"/>
              </a:rPr>
              <a:t>”</a:t>
            </a:r>
          </a:p>
          <a:p>
            <a:pPr marL="548640" lvl="1" indent="-274320" fontAlgn="auto">
              <a:spcAft>
                <a:spcPts val="0"/>
              </a:spcAft>
              <a:buFont typeface="Wingdings"/>
              <a:buChar char=""/>
              <a:defRPr/>
            </a:pPr>
            <a:endParaRPr lang="en-US" sz="2400" dirty="0">
              <a:ea typeface="Verdana" panose="020B0604030504040204" pitchFamily="34" charset="0"/>
              <a:cs typeface="Verdana" panose="020B0604030504040204" pitchFamily="34" charset="0"/>
            </a:endParaRPr>
          </a:p>
          <a:p>
            <a:pPr marL="274320" lvl="1" indent="0" fontAlgn="auto">
              <a:spcAft>
                <a:spcPts val="0"/>
              </a:spcAft>
              <a:buFont typeface="Wingdings"/>
              <a:buNone/>
              <a:defRPr/>
            </a:pPr>
            <a:endParaRPr lang="en-US" sz="2400" dirty="0">
              <a:ea typeface="Verdana" panose="020B0604030504040204" pitchFamily="34" charset="0"/>
              <a:cs typeface="Verdana" panose="020B0604030504040204" pitchFamily="34" charset="0"/>
            </a:endParaRPr>
          </a:p>
          <a:p>
            <a:pPr marL="274320" lvl="1" indent="0" fontAlgn="auto">
              <a:spcAft>
                <a:spcPts val="0"/>
              </a:spcAft>
              <a:buFont typeface="Wingdings"/>
              <a:buNone/>
              <a:defRPr/>
            </a:pPr>
            <a:endParaRPr lang="en-US" sz="2400" dirty="0">
              <a:ea typeface="Verdana" panose="020B0604030504040204" pitchFamily="34" charset="0"/>
              <a:cs typeface="Verdana" panose="020B0604030504040204" pitchFamily="34" charset="0"/>
            </a:endParaRPr>
          </a:p>
          <a:p>
            <a:pPr marL="274320" lvl="1" indent="0" fontAlgn="auto">
              <a:spcAft>
                <a:spcPts val="0"/>
              </a:spcAft>
              <a:buFont typeface="Wingdings"/>
              <a:buNone/>
              <a:defRPr/>
            </a:pPr>
            <a:r>
              <a:rPr lang="en-US" sz="2400" dirty="0">
                <a:ea typeface="Verdana" panose="020B0604030504040204" pitchFamily="34" charset="0"/>
                <a:cs typeface="Verdana" panose="020B0604030504040204" pitchFamily="34" charset="0"/>
              </a:rPr>
              <a:t> </a:t>
            </a:r>
            <a:r>
              <a:rPr lang="en-US" sz="800" dirty="0">
                <a:latin typeface="Times New Roman" panose="02020603050405020304" pitchFamily="18" charset="0"/>
                <a:ea typeface="Verdana" panose="020B0604030504040204" pitchFamily="34" charset="0"/>
                <a:cs typeface="Times New Roman" panose="02020603050405020304" pitchFamily="18" charset="0"/>
              </a:rPr>
              <a:t>Source:  Specialized Training: Medical/Mental Health Care (Regional Training Files) Authors: National Commission on Correctional Healthcare (NCCHC), April 2013</a:t>
            </a:r>
          </a:p>
          <a:p>
            <a:pPr marL="548640" lvl="1" indent="-274320" fontAlgn="auto">
              <a:spcAft>
                <a:spcPts val="0"/>
              </a:spcAft>
              <a:buFont typeface="Wingdings"/>
              <a:buChar char=""/>
              <a:defRPr/>
            </a:pPr>
            <a:endParaRPr lang="en-US" dirty="0"/>
          </a:p>
          <a:p>
            <a:endParaRPr lang="en-US" dirty="0"/>
          </a:p>
        </p:txBody>
      </p:sp>
      <p:sp>
        <p:nvSpPr>
          <p:cNvPr id="3" name="Content Placeholder 2"/>
          <p:cNvSpPr>
            <a:spLocks noGrp="1"/>
          </p:cNvSpPr>
          <p:nvPr>
            <p:ph sz="half" idx="2"/>
          </p:nvPr>
        </p:nvSpPr>
        <p:spPr/>
        <p:txBody>
          <a:bodyPr>
            <a:normAutofit fontScale="55000" lnSpcReduction="20000"/>
          </a:bodyPr>
          <a:lstStyle/>
          <a:p>
            <a:pPr marL="274320" lvl="1" indent="0" fontAlgn="auto">
              <a:spcAft>
                <a:spcPts val="0"/>
              </a:spcAft>
              <a:buFont typeface="Wingdings"/>
              <a:buNone/>
              <a:defRPr/>
            </a:pPr>
            <a:endParaRPr lang="en-US" sz="2400" dirty="0" smtClean="0">
              <a:ea typeface="Verdana" panose="020B0604030504040204" pitchFamily="34" charset="0"/>
              <a:cs typeface="Verdana" panose="020B0604030504040204" pitchFamily="34" charset="0"/>
            </a:endParaRPr>
          </a:p>
          <a:p>
            <a:pPr marL="274320" lvl="1" indent="0" fontAlgn="auto">
              <a:spcAft>
                <a:spcPts val="0"/>
              </a:spcAft>
              <a:buFont typeface="Wingdings"/>
              <a:buNone/>
              <a:defRPr/>
            </a:pPr>
            <a:endParaRPr lang="en-US" sz="2400" dirty="0" smtClean="0">
              <a:ea typeface="Verdana" panose="020B0604030504040204" pitchFamily="34" charset="0"/>
              <a:cs typeface="Verdana" panose="020B0604030504040204" pitchFamily="34" charset="0"/>
            </a:endParaRPr>
          </a:p>
          <a:p>
            <a:pPr marL="274320" indent="-274320" fontAlgn="auto">
              <a:spcAft>
                <a:spcPts val="0"/>
              </a:spcAft>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64</a:t>
            </a:fld>
            <a:endParaRPr lang="en-US" altLang="en-US">
              <a:solidFill>
                <a:srgbClr val="0070C0">
                  <a:tint val="75000"/>
                </a:srgbClr>
              </a:solidFill>
            </a:endParaRPr>
          </a:p>
        </p:txBody>
      </p:sp>
      <p:pic>
        <p:nvPicPr>
          <p:cNvPr id="9626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76400"/>
            <a:ext cx="337283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10136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200" dirty="0">
                <a:solidFill>
                  <a:schemeClr val="tx2">
                    <a:lumMod val="50000"/>
                  </a:schemeClr>
                </a:solidFill>
                <a:effectLst/>
                <a:latin typeface="Times New Roman" panose="02020603050405020304" pitchFamily="18" charset="0"/>
                <a:cs typeface="Times New Roman" panose="02020603050405020304" pitchFamily="18" charset="0"/>
              </a:rPr>
              <a:t>Trauma Changes the Brain </a:t>
            </a:r>
            <a:r>
              <a:rPr lang="en-US" sz="3200" dirty="0" smtClean="0">
                <a:solidFill>
                  <a:schemeClr val="tx2">
                    <a:lumMod val="50000"/>
                  </a:schemeClr>
                </a:solidFill>
                <a:effectLst/>
                <a:latin typeface="Times New Roman" panose="02020603050405020304" pitchFamily="18" charset="0"/>
                <a:cs typeface="Times New Roman" panose="02020603050405020304" pitchFamily="18" charset="0"/>
              </a:rPr>
              <a:t>&amp; </a:t>
            </a:r>
            <a:r>
              <a:rPr lang="en-US" sz="3200" dirty="0">
                <a:solidFill>
                  <a:schemeClr val="tx2">
                    <a:lumMod val="50000"/>
                  </a:schemeClr>
                </a:solidFill>
                <a:effectLst/>
                <a:latin typeface="Times New Roman" panose="02020603050405020304" pitchFamily="18" charset="0"/>
                <a:cs typeface="Times New Roman" panose="02020603050405020304" pitchFamily="18" charset="0"/>
              </a:rPr>
              <a:t>Response, </a:t>
            </a:r>
            <a:r>
              <a:rPr lang="en-US" sz="3200" dirty="0" err="1" smtClean="0">
                <a:solidFill>
                  <a:schemeClr val="tx2">
                    <a:lumMod val="50000"/>
                  </a:schemeClr>
                </a:solidFill>
                <a:effectLst/>
                <a:latin typeface="Times New Roman" panose="02020603050405020304" pitchFamily="18" charset="0"/>
                <a:cs typeface="Times New Roman" panose="02020603050405020304" pitchFamily="18" charset="0"/>
              </a:rPr>
              <a:t>Con’t</a:t>
            </a:r>
            <a:r>
              <a:rPr lang="en-US" sz="3200" dirty="0" smtClean="0">
                <a:solidFill>
                  <a:schemeClr val="tx2">
                    <a:lumMod val="50000"/>
                  </a:schemeClr>
                </a:solidFill>
                <a:effectLst/>
                <a:latin typeface="Times New Roman" panose="02020603050405020304" pitchFamily="18" charset="0"/>
                <a:cs typeface="Times New Roman" panose="02020603050405020304" pitchFamily="18" charset="0"/>
              </a:rPr>
              <a:t>.</a:t>
            </a:r>
            <a:endParaRPr lang="en-US" sz="32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half" idx="1"/>
          </p:nvPr>
        </p:nvSpPr>
        <p:spPr/>
        <p:txBody>
          <a:bodyPr>
            <a:normAutofit fontScale="70000" lnSpcReduction="20000"/>
          </a:bodyPr>
          <a:lstStyle/>
          <a:p>
            <a:pPr marL="0" indent="0">
              <a:buNone/>
              <a:defRPr/>
            </a:pPr>
            <a:r>
              <a:rPr lang="en-US" dirty="0">
                <a:solidFill>
                  <a:schemeClr val="bg2"/>
                </a:solidFill>
                <a:latin typeface="Times New Roman" panose="02020603050405020304" pitchFamily="18" charset="0"/>
                <a:cs typeface="Times New Roman" panose="02020603050405020304" pitchFamily="18" charset="0"/>
              </a:rPr>
              <a:t>The other thing to remember is that the stress hormone interferes with the way we are able to store </a:t>
            </a:r>
            <a:r>
              <a:rPr lang="en-US" dirty="0" smtClean="0">
                <a:solidFill>
                  <a:schemeClr val="bg2"/>
                </a:solidFill>
                <a:latin typeface="Times New Roman" panose="02020603050405020304" pitchFamily="18" charset="0"/>
                <a:cs typeface="Times New Roman" panose="02020603050405020304" pitchFamily="18" charset="0"/>
              </a:rPr>
              <a:t>memory.</a:t>
            </a:r>
          </a:p>
          <a:p>
            <a:pPr marL="0" indent="0">
              <a:buNone/>
              <a:defRPr/>
            </a:pPr>
            <a:endParaRPr lang="en-US" dirty="0" smtClean="0">
              <a:solidFill>
                <a:schemeClr val="bg2"/>
              </a:solidFill>
              <a:latin typeface="Times New Roman" panose="02020603050405020304" pitchFamily="18" charset="0"/>
              <a:cs typeface="Times New Roman" panose="02020603050405020304" pitchFamily="18" charset="0"/>
            </a:endParaRPr>
          </a:p>
          <a:p>
            <a:pPr marL="0" indent="0">
              <a:buNone/>
              <a:defRPr/>
            </a:pPr>
            <a:r>
              <a:rPr lang="en-US" dirty="0" smtClean="0">
                <a:solidFill>
                  <a:schemeClr val="bg2"/>
                </a:solidFill>
                <a:latin typeface="Times New Roman" panose="02020603050405020304" pitchFamily="18" charset="0"/>
                <a:cs typeface="Times New Roman" panose="02020603050405020304" pitchFamily="18" charset="0"/>
              </a:rPr>
              <a:t>Trauma </a:t>
            </a:r>
            <a:r>
              <a:rPr lang="en-US" dirty="0">
                <a:solidFill>
                  <a:schemeClr val="bg2"/>
                </a:solidFill>
                <a:latin typeface="Times New Roman" panose="02020603050405020304" pitchFamily="18" charset="0"/>
                <a:cs typeface="Times New Roman" panose="02020603050405020304" pitchFamily="18" charset="0"/>
              </a:rPr>
              <a:t>response or PTSD the trauma </a:t>
            </a:r>
            <a:r>
              <a:rPr lang="en-US" dirty="0" smtClean="0">
                <a:solidFill>
                  <a:schemeClr val="bg2"/>
                </a:solidFill>
                <a:latin typeface="Times New Roman" panose="02020603050405020304" pitchFamily="18" charset="0"/>
                <a:cs typeface="Times New Roman" panose="02020603050405020304" pitchFamily="18" charset="0"/>
              </a:rPr>
              <a:t>continues </a:t>
            </a:r>
            <a:r>
              <a:rPr lang="en-US" dirty="0">
                <a:solidFill>
                  <a:schemeClr val="bg2"/>
                </a:solidFill>
                <a:latin typeface="Times New Roman" panose="02020603050405020304" pitchFamily="18" charset="0"/>
                <a:cs typeface="Times New Roman" panose="02020603050405020304" pitchFamily="18" charset="0"/>
              </a:rPr>
              <a:t>to live in the </a:t>
            </a:r>
            <a:r>
              <a:rPr lang="en-US" dirty="0" smtClean="0">
                <a:solidFill>
                  <a:schemeClr val="bg2"/>
                </a:solidFill>
                <a:latin typeface="Times New Roman" panose="02020603050405020304" pitchFamily="18" charset="0"/>
                <a:cs typeface="Times New Roman" panose="02020603050405020304" pitchFamily="18" charset="0"/>
              </a:rPr>
              <a:t>brain.</a:t>
            </a:r>
          </a:p>
          <a:p>
            <a:pPr marL="0" indent="0">
              <a:buNone/>
              <a:defRPr/>
            </a:pPr>
            <a:endParaRPr lang="en-US" sz="1400" dirty="0" smtClean="0">
              <a:solidFill>
                <a:schemeClr val="bg2"/>
              </a:solidFill>
              <a:latin typeface="Times New Roman" panose="02020603050405020304" pitchFamily="18" charset="0"/>
              <a:cs typeface="Times New Roman" panose="02020603050405020304" pitchFamily="18" charset="0"/>
            </a:endParaRPr>
          </a:p>
          <a:p>
            <a:pPr>
              <a:defRPr/>
            </a:pPr>
            <a:r>
              <a:rPr lang="en-US" dirty="0" smtClean="0">
                <a:solidFill>
                  <a:schemeClr val="bg2"/>
                </a:solidFill>
                <a:latin typeface="Times New Roman" panose="02020603050405020304" pitchFamily="18" charset="0"/>
                <a:cs typeface="Times New Roman" panose="02020603050405020304" pitchFamily="18" charset="0"/>
              </a:rPr>
              <a:t>This </a:t>
            </a:r>
            <a:r>
              <a:rPr lang="en-US" dirty="0">
                <a:solidFill>
                  <a:schemeClr val="bg2"/>
                </a:solidFill>
                <a:latin typeface="Times New Roman" panose="02020603050405020304" pitchFamily="18" charset="0"/>
                <a:cs typeface="Times New Roman" panose="02020603050405020304" pitchFamily="18" charset="0"/>
              </a:rPr>
              <a:t>can impact </a:t>
            </a:r>
            <a:r>
              <a:rPr lang="en-US" dirty="0" smtClean="0">
                <a:solidFill>
                  <a:schemeClr val="bg2"/>
                </a:solidFill>
                <a:latin typeface="Times New Roman" panose="02020603050405020304" pitchFamily="18" charset="0"/>
                <a:cs typeface="Times New Roman" panose="02020603050405020304" pitchFamily="18" charset="0"/>
              </a:rPr>
              <a:t>behaviors and </a:t>
            </a:r>
            <a:r>
              <a:rPr lang="en-US" dirty="0">
                <a:solidFill>
                  <a:schemeClr val="bg2"/>
                </a:solidFill>
                <a:latin typeface="Times New Roman" panose="02020603050405020304" pitchFamily="18" charset="0"/>
                <a:cs typeface="Times New Roman" panose="02020603050405020304" pitchFamily="18" charset="0"/>
              </a:rPr>
              <a:t>create </a:t>
            </a:r>
            <a:r>
              <a:rPr lang="en-US" dirty="0" smtClean="0">
                <a:solidFill>
                  <a:schemeClr val="bg2"/>
                </a:solidFill>
                <a:latin typeface="Times New Roman" panose="02020603050405020304" pitchFamily="18" charset="0"/>
                <a:cs typeface="Times New Roman" panose="02020603050405020304" pitchFamily="18" charset="0"/>
              </a:rPr>
              <a:t>triggers.</a:t>
            </a:r>
            <a:endParaRPr lang="en-US" dirty="0">
              <a:solidFill>
                <a:schemeClr val="bg2"/>
              </a:solidFill>
              <a:latin typeface="Times New Roman" panose="02020603050405020304" pitchFamily="18"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endParaRPr lang="en-US" sz="800" dirty="0">
              <a:latin typeface="Times New Roman" panose="02020603050405020304" pitchFamily="18" charset="0"/>
              <a:ea typeface="Verdana" panose="020B0604030504040204" pitchFamily="34" charset="0"/>
              <a:cs typeface="Times New Roman" panose="02020603050405020304" pitchFamily="18" charset="0"/>
            </a:endParaRPr>
          </a:p>
          <a:p>
            <a:pPr marL="0" indent="0" fontAlgn="auto">
              <a:spcAft>
                <a:spcPts val="0"/>
              </a:spcAft>
              <a:buFont typeface="Wingdings 2"/>
              <a:buNone/>
              <a:defRPr/>
            </a:pPr>
            <a:r>
              <a:rPr lang="en-US" sz="800" dirty="0">
                <a:latin typeface="Times New Roman" panose="02020603050405020304" pitchFamily="18" charset="0"/>
                <a:ea typeface="Verdana" panose="020B0604030504040204" pitchFamily="34" charset="0"/>
                <a:cs typeface="Times New Roman" panose="02020603050405020304" pitchFamily="18" charset="0"/>
              </a:rPr>
              <a:t>Source:  Specialized Training: Medical/Mental Health Care (Regional Training Files) Authors: National Commission on Correctional Healthcare (NCCHC), April 2013</a:t>
            </a:r>
          </a:p>
          <a:p>
            <a:endParaRPr lang="en-US" dirty="0"/>
          </a:p>
        </p:txBody>
      </p:sp>
      <p:sp>
        <p:nvSpPr>
          <p:cNvPr id="3" name="Content Placeholder 2"/>
          <p:cNvSpPr>
            <a:spLocks noGrp="1"/>
          </p:cNvSpPr>
          <p:nvPr>
            <p:ph sz="half" idx="2"/>
          </p:nvPr>
        </p:nvSpPr>
        <p:spPr/>
        <p:txBody>
          <a:bodyPr>
            <a:normAutofit/>
          </a:bodyPr>
          <a:lstStyle/>
          <a:p>
            <a:pPr marL="0" indent="0" fontAlgn="auto">
              <a:spcAft>
                <a:spcPts val="0"/>
              </a:spcAft>
              <a:buFont typeface="Wingdings 2"/>
              <a:buNone/>
              <a:defRPr/>
            </a:pPr>
            <a:endParaRPr lang="en-US" dirty="0" smtClean="0"/>
          </a:p>
          <a:p>
            <a:pPr marL="0" indent="0" fontAlgn="auto">
              <a:spcAft>
                <a:spcPts val="0"/>
              </a:spcAft>
              <a:buFont typeface="Wingdings 2"/>
              <a:buNone/>
              <a:defRPr/>
            </a:pPr>
            <a:endParaRPr lang="en-US" dirty="0"/>
          </a:p>
          <a:p>
            <a:pPr marL="0" indent="0" fontAlgn="auto">
              <a:spcAft>
                <a:spcPts val="0"/>
              </a:spcAft>
              <a:buFont typeface="Wingdings 2"/>
              <a:buNone/>
              <a:defRPr/>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65</a:t>
            </a:fld>
            <a:endParaRPr lang="en-US" altLang="en-US">
              <a:solidFill>
                <a:srgbClr val="0070C0">
                  <a:tint val="75000"/>
                </a:srgbClr>
              </a:solidFill>
            </a:endParaRPr>
          </a:p>
        </p:txBody>
      </p:sp>
      <p:pic>
        <p:nvPicPr>
          <p:cNvPr id="9728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1676400"/>
            <a:ext cx="284618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7067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solidFill>
                  <a:schemeClr val="tx2">
                    <a:lumMod val="50000"/>
                  </a:schemeClr>
                </a:solidFill>
                <a:effectLst/>
              </a:rPr>
              <a:t>Victims May</a:t>
            </a:r>
            <a:endParaRPr lang="en-US" sz="4000" dirty="0">
              <a:solidFill>
                <a:schemeClr val="tx2">
                  <a:lumMod val="50000"/>
                </a:schemeClr>
              </a:solidFill>
              <a:effectLst/>
            </a:endParaRPr>
          </a:p>
        </p:txBody>
      </p:sp>
      <p:sp>
        <p:nvSpPr>
          <p:cNvPr id="3" name="Content Placeholder 2"/>
          <p:cNvSpPr>
            <a:spLocks noGrp="1"/>
          </p:cNvSpPr>
          <p:nvPr>
            <p:ph idx="1"/>
          </p:nvPr>
        </p:nvSpPr>
        <p:spPr>
          <a:xfrm>
            <a:off x="457200" y="1600202"/>
            <a:ext cx="8001000" cy="4873625"/>
          </a:xfrm>
        </p:spPr>
        <p:txBody>
          <a:bodyPr>
            <a:normAutofit fontScale="85000" lnSpcReduction="20000"/>
          </a:bodyPr>
          <a:lstStyle/>
          <a:p>
            <a:pPr lvl="1">
              <a:buFont typeface="Courier New" panose="02070309020205020404" pitchFamily="49" charset="0"/>
              <a:buChar char="o"/>
              <a:defRPr/>
            </a:pPr>
            <a:endParaRPr lang="en-US" sz="2800" dirty="0" smtClean="0">
              <a:solidFill>
                <a:schemeClr val="bg2"/>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Mask </a:t>
            </a:r>
            <a:r>
              <a:rPr lang="en-US" sz="2800" dirty="0">
                <a:solidFill>
                  <a:schemeClr val="bg2"/>
                </a:solidFill>
                <a:latin typeface="Times New Roman" panose="02020603050405020304" pitchFamily="18" charset="0"/>
                <a:cs typeface="Times New Roman" panose="02020603050405020304" pitchFamily="18" charset="0"/>
              </a:rPr>
              <a:t>or </a:t>
            </a:r>
            <a:r>
              <a:rPr lang="en-US" sz="2800" dirty="0" smtClean="0">
                <a:solidFill>
                  <a:schemeClr val="bg2"/>
                </a:solidFill>
                <a:latin typeface="Times New Roman" panose="02020603050405020304" pitchFamily="18" charset="0"/>
                <a:cs typeface="Times New Roman" panose="02020603050405020304" pitchFamily="18" charset="0"/>
              </a:rPr>
              <a:t>hide </a:t>
            </a:r>
            <a:r>
              <a:rPr lang="en-US" sz="2800" dirty="0">
                <a:solidFill>
                  <a:schemeClr val="bg2"/>
                </a:solidFill>
                <a:latin typeface="Times New Roman" panose="02020603050405020304" pitchFamily="18" charset="0"/>
                <a:cs typeface="Times New Roman" panose="02020603050405020304" pitchFamily="18" charset="0"/>
              </a:rPr>
              <a:t>feelings behind </a:t>
            </a:r>
            <a:r>
              <a:rPr lang="en-US" sz="2800" dirty="0" smtClean="0">
                <a:solidFill>
                  <a:schemeClr val="bg2"/>
                </a:solidFill>
                <a:latin typeface="Times New Roman" panose="02020603050405020304" pitchFamily="18" charset="0"/>
                <a:cs typeface="Times New Roman" panose="02020603050405020304" pitchFamily="18" charset="0"/>
              </a:rPr>
              <a:t>a:</a:t>
            </a:r>
          </a:p>
          <a:p>
            <a:pPr marL="457200" lvl="1" indent="0">
              <a:buNone/>
              <a:defRPr/>
            </a:pPr>
            <a:endParaRPr lang="en-US" sz="900" dirty="0" smtClean="0">
              <a:solidFill>
                <a:schemeClr val="bg2"/>
              </a:solidFill>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calm</a:t>
            </a:r>
            <a:r>
              <a:rPr lang="en-US" sz="2800" dirty="0">
                <a:solidFill>
                  <a:schemeClr val="bg2"/>
                </a:solidFill>
                <a:latin typeface="Times New Roman" panose="02020603050405020304" pitchFamily="18" charset="0"/>
                <a:cs typeface="Times New Roman" panose="02020603050405020304" pitchFamily="18" charset="0"/>
              </a:rPr>
              <a:t>, </a:t>
            </a:r>
            <a:endParaRPr lang="en-US" sz="2800" dirty="0" smtClean="0">
              <a:solidFill>
                <a:schemeClr val="bg2"/>
              </a:solidFill>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composed</a:t>
            </a:r>
            <a:r>
              <a:rPr lang="en-US" sz="2800" dirty="0">
                <a:solidFill>
                  <a:schemeClr val="bg2"/>
                </a:solidFill>
                <a:latin typeface="Times New Roman" panose="02020603050405020304" pitchFamily="18" charset="0"/>
                <a:cs typeface="Times New Roman" panose="02020603050405020304" pitchFamily="18" charset="0"/>
              </a:rPr>
              <a:t>, </a:t>
            </a:r>
            <a:r>
              <a:rPr lang="en-US" sz="2800" dirty="0" smtClean="0">
                <a:solidFill>
                  <a:schemeClr val="bg2"/>
                </a:solidFill>
                <a:latin typeface="Times New Roman" panose="02020603050405020304" pitchFamily="18" charset="0"/>
                <a:cs typeface="Times New Roman" panose="02020603050405020304" pitchFamily="18" charset="0"/>
              </a:rPr>
              <a:t>or </a:t>
            </a:r>
          </a:p>
          <a:p>
            <a:pPr lvl="2">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subdued </a:t>
            </a:r>
            <a:r>
              <a:rPr lang="en-US" sz="2800" dirty="0">
                <a:solidFill>
                  <a:schemeClr val="bg2"/>
                </a:solidFill>
                <a:latin typeface="Times New Roman" panose="02020603050405020304" pitchFamily="18" charset="0"/>
                <a:cs typeface="Times New Roman" panose="02020603050405020304" pitchFamily="18" charset="0"/>
              </a:rPr>
              <a:t>effect</a:t>
            </a:r>
            <a:r>
              <a:rPr lang="en-US" sz="2800" dirty="0" smtClean="0">
                <a:solidFill>
                  <a:schemeClr val="bg2"/>
                </a:solidFill>
                <a:latin typeface="Times New Roman" panose="02020603050405020304" pitchFamily="18" charset="0"/>
                <a:cs typeface="Times New Roman" panose="02020603050405020304" pitchFamily="18" charset="0"/>
              </a:rPr>
              <a:t>.</a:t>
            </a:r>
          </a:p>
          <a:p>
            <a:pPr marL="914400" lvl="2" indent="0">
              <a:buNone/>
              <a:defRPr/>
            </a:pPr>
            <a:endParaRPr lang="en-US" sz="900" dirty="0">
              <a:solidFill>
                <a:schemeClr val="bg2"/>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Present </a:t>
            </a:r>
            <a:r>
              <a:rPr lang="en-US" sz="2800" dirty="0">
                <a:solidFill>
                  <a:schemeClr val="bg2"/>
                </a:solidFill>
                <a:latin typeface="Times New Roman" panose="02020603050405020304" pitchFamily="18" charset="0"/>
                <a:cs typeface="Times New Roman" panose="02020603050405020304" pitchFamily="18" charset="0"/>
              </a:rPr>
              <a:t>themselves in </a:t>
            </a:r>
            <a:r>
              <a:rPr lang="en-US" sz="2800" dirty="0" smtClean="0">
                <a:solidFill>
                  <a:schemeClr val="bg2"/>
                </a:solidFill>
                <a:latin typeface="Times New Roman" panose="02020603050405020304" pitchFamily="18" charset="0"/>
                <a:cs typeface="Times New Roman" panose="02020603050405020304" pitchFamily="18" charset="0"/>
              </a:rPr>
              <a:t>a:</a:t>
            </a:r>
          </a:p>
          <a:p>
            <a:pPr marL="457200" lvl="1" indent="0">
              <a:buNone/>
              <a:defRPr/>
            </a:pPr>
            <a:endParaRPr lang="en-US" sz="900" dirty="0" smtClean="0">
              <a:solidFill>
                <a:schemeClr val="bg2"/>
              </a:solidFill>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flat </a:t>
            </a:r>
            <a:r>
              <a:rPr lang="en-US" sz="2800" dirty="0">
                <a:solidFill>
                  <a:schemeClr val="bg2"/>
                </a:solidFill>
                <a:latin typeface="Times New Roman" panose="02020603050405020304" pitchFamily="18" charset="0"/>
                <a:cs typeface="Times New Roman" panose="02020603050405020304" pitchFamily="18" charset="0"/>
              </a:rPr>
              <a:t>affect, </a:t>
            </a:r>
            <a:endParaRPr lang="en-US" sz="2800" dirty="0" smtClean="0">
              <a:solidFill>
                <a:schemeClr val="bg2"/>
              </a:solidFill>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quiet</a:t>
            </a:r>
            <a:r>
              <a:rPr lang="en-US" sz="2800" dirty="0">
                <a:solidFill>
                  <a:schemeClr val="bg2"/>
                </a:solidFill>
                <a:latin typeface="Times New Roman" panose="02020603050405020304" pitchFamily="18" charset="0"/>
                <a:cs typeface="Times New Roman" panose="02020603050405020304" pitchFamily="18" charset="0"/>
              </a:rPr>
              <a:t>, </a:t>
            </a:r>
            <a:endParaRPr lang="en-US" sz="2800" dirty="0" smtClean="0">
              <a:solidFill>
                <a:schemeClr val="bg2"/>
              </a:solidFill>
              <a:latin typeface="Times New Roman" panose="02020603050405020304" pitchFamily="18" charset="0"/>
              <a:cs typeface="Times New Roman" panose="02020603050405020304" pitchFamily="18" charset="0"/>
            </a:endParaRPr>
          </a:p>
          <a:p>
            <a:pPr lvl="2">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reserved manner.</a:t>
            </a:r>
          </a:p>
          <a:p>
            <a:pPr marL="914400" lvl="2" indent="0">
              <a:buNone/>
              <a:defRPr/>
            </a:pPr>
            <a:endParaRPr lang="en-US" sz="900" dirty="0">
              <a:solidFill>
                <a:schemeClr val="bg2"/>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defRPr/>
            </a:pPr>
            <a:r>
              <a:rPr lang="en-US" sz="2800" dirty="0" smtClean="0">
                <a:solidFill>
                  <a:schemeClr val="bg2"/>
                </a:solidFill>
                <a:latin typeface="Times New Roman" panose="02020603050405020304" pitchFamily="18" charset="0"/>
                <a:cs typeface="Times New Roman" panose="02020603050405020304" pitchFamily="18" charset="0"/>
              </a:rPr>
              <a:t>Have </a:t>
            </a:r>
            <a:r>
              <a:rPr lang="en-US" sz="2800" dirty="0">
                <a:solidFill>
                  <a:schemeClr val="bg2"/>
                </a:solidFill>
                <a:latin typeface="Times New Roman" panose="02020603050405020304" pitchFamily="18" charset="0"/>
                <a:cs typeface="Times New Roman" panose="02020603050405020304" pitchFamily="18" charset="0"/>
              </a:rPr>
              <a:t>difficulties expressing themselves</a:t>
            </a:r>
            <a:r>
              <a:rPr lang="en-US" sz="2800" dirty="0" smtClean="0">
                <a:solidFill>
                  <a:schemeClr val="bg2"/>
                </a:solidFill>
                <a:latin typeface="Times New Roman" panose="02020603050405020304" pitchFamily="18" charset="0"/>
                <a:cs typeface="Times New Roman" panose="02020603050405020304" pitchFamily="18" charset="0"/>
              </a:rPr>
              <a:t>.</a:t>
            </a:r>
          </a:p>
          <a:p>
            <a:pPr marL="0" indent="0">
              <a:buFont typeface="Wingdings" pitchFamily="2" charset="2"/>
              <a:buNone/>
              <a:defRPr/>
            </a:pPr>
            <a:endParaRPr lang="en-US" dirty="0"/>
          </a:p>
          <a:p>
            <a:pPr marL="0" indent="0">
              <a:buFont typeface="Wingdings" pitchFamily="2" charset="2"/>
              <a:buNone/>
              <a:defRPr/>
            </a:pPr>
            <a:r>
              <a:rPr lang="en-US" sz="1050" i="1" dirty="0" smtClean="0">
                <a:latin typeface="Arabic Typesetting" panose="03020402040406030203" pitchFamily="66" charset="-78"/>
                <a:cs typeface="Arabic Typesetting" panose="03020402040406030203" pitchFamily="66" charset="-78"/>
              </a:rPr>
              <a:t>*SOURCE</a:t>
            </a:r>
            <a:r>
              <a:rPr lang="en-US" sz="1050" i="1" dirty="0">
                <a:latin typeface="Arabic Typesetting" panose="03020402040406030203" pitchFamily="66" charset="-78"/>
                <a:cs typeface="Arabic Typesetting" panose="03020402040406030203" pitchFamily="66" charset="-78"/>
              </a:rPr>
              <a:t>: </a:t>
            </a:r>
            <a:r>
              <a:rPr lang="en-US" sz="1050" dirty="0">
                <a:latin typeface="Arabic Typesetting" panose="03020402040406030203" pitchFamily="66" charset="-78"/>
                <a:cs typeface="Arabic Typesetting" panose="03020402040406030203" pitchFamily="66" charset="-78"/>
              </a:rPr>
              <a:t>Dumond, R.W. &amp; Dumond, D.A. (2007a). </a:t>
            </a:r>
            <a:r>
              <a:rPr lang="en-US" sz="1050" i="1" dirty="0">
                <a:latin typeface="Arabic Typesetting" panose="03020402040406030203" pitchFamily="66" charset="-78"/>
                <a:cs typeface="Arabic Typesetting" panose="03020402040406030203" pitchFamily="66" charset="-78"/>
              </a:rPr>
              <a:t>Managing prison sexual violence: A guide </a:t>
            </a:r>
            <a:r>
              <a:rPr lang="en-US" sz="1050" i="1" dirty="0" smtClean="0">
                <a:latin typeface="Arabic Typesetting" panose="03020402040406030203" pitchFamily="66" charset="-78"/>
                <a:cs typeface="Arabic Typesetting" panose="03020402040406030203" pitchFamily="66" charset="-78"/>
              </a:rPr>
              <a:t>to effective </a:t>
            </a:r>
            <a:r>
              <a:rPr lang="en-US" sz="1050" i="1" dirty="0">
                <a:latin typeface="Arabic Typesetting" panose="03020402040406030203" pitchFamily="66" charset="-78"/>
                <a:cs typeface="Arabic Typesetting" panose="03020402040406030203" pitchFamily="66" charset="-78"/>
              </a:rPr>
              <a:t>victim services. Building Blocks for Institutional Safety</a:t>
            </a:r>
            <a:r>
              <a:rPr lang="en-US" sz="1050" dirty="0">
                <a:latin typeface="Arabic Typesetting" panose="03020402040406030203" pitchFamily="66" charset="-78"/>
                <a:cs typeface="Arabic Typesetting" panose="03020402040406030203" pitchFamily="66" charset="-78"/>
              </a:rPr>
              <a:t>. Denver, CO: Colorado </a:t>
            </a:r>
            <a:r>
              <a:rPr lang="en-US" sz="1050" dirty="0" smtClean="0">
                <a:latin typeface="Arabic Typesetting" panose="03020402040406030203" pitchFamily="66" charset="-78"/>
                <a:cs typeface="Arabic Typesetting" panose="03020402040406030203" pitchFamily="66" charset="-78"/>
              </a:rPr>
              <a:t>Department of </a:t>
            </a:r>
            <a:r>
              <a:rPr lang="en-US" sz="1050" dirty="0">
                <a:latin typeface="Arabic Typesetting" panose="03020402040406030203" pitchFamily="66" charset="-78"/>
                <a:cs typeface="Arabic Typesetting" panose="03020402040406030203" pitchFamily="66" charset="-78"/>
              </a:rPr>
              <a:t>Public Safety, Division of Criminal Justice, Office of Research &amp; Statistics.</a:t>
            </a: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66</a:t>
            </a:fld>
            <a:endParaRPr lang="en-US" altLang="en-US" dirty="0">
              <a:solidFill>
                <a:srgbClr val="0070C0">
                  <a:tint val="75000"/>
                </a:srgbClr>
              </a:solidFill>
            </a:endParaRPr>
          </a:p>
        </p:txBody>
      </p:sp>
    </p:spTree>
    <p:extLst>
      <p:ext uri="{BB962C8B-B14F-4D97-AF65-F5344CB8AC3E}">
        <p14:creationId xmlns:p14="http://schemas.microsoft.com/office/powerpoint/2010/main" val="7306108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3200" dirty="0">
                <a:solidFill>
                  <a:schemeClr val="tx2">
                    <a:lumMod val="50000"/>
                  </a:schemeClr>
                </a:solidFill>
                <a:effectLst/>
              </a:rPr>
              <a:t>Victims </a:t>
            </a:r>
            <a:r>
              <a:rPr lang="en-US" sz="3200" dirty="0" smtClean="0">
                <a:solidFill>
                  <a:schemeClr val="tx2">
                    <a:lumMod val="50000"/>
                  </a:schemeClr>
                </a:solidFill>
                <a:effectLst/>
              </a:rPr>
              <a:t>May</a:t>
            </a:r>
            <a:r>
              <a:rPr lang="en-US" sz="3200" dirty="0" smtClean="0"/>
              <a:t/>
            </a:r>
            <a:br>
              <a:rPr lang="en-US" sz="3200" dirty="0" smtClean="0"/>
            </a:b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defRPr/>
            </a:pPr>
            <a:r>
              <a:rPr lang="en-US" sz="2800" dirty="0" smtClean="0">
                <a:latin typeface="Times New Roman" panose="02020603050405020304" pitchFamily="18" charset="0"/>
                <a:cs typeface="Times New Roman" panose="02020603050405020304" pitchFamily="18" charset="0"/>
              </a:rPr>
              <a:t> </a:t>
            </a:r>
          </a:p>
          <a:p>
            <a:pPr marL="0" indent="0">
              <a:buNone/>
              <a:defRPr/>
            </a:pPr>
            <a:r>
              <a:rPr lang="en-US" sz="2600" dirty="0" smtClean="0">
                <a:solidFill>
                  <a:schemeClr val="bg2"/>
                </a:solidFill>
                <a:latin typeface="+mn-lt"/>
                <a:cs typeface="Times New Roman" panose="02020603050405020304" pitchFamily="18" charset="0"/>
              </a:rPr>
              <a:t>Negatively cope by:</a:t>
            </a:r>
          </a:p>
          <a:p>
            <a:pPr marL="0" indent="0">
              <a:buNone/>
              <a:defRPr/>
            </a:pPr>
            <a:endParaRPr lang="en-US" sz="1000" dirty="0" smtClean="0">
              <a:solidFill>
                <a:schemeClr val="bg2"/>
              </a:solidFill>
              <a:latin typeface="+mn-lt"/>
              <a:cs typeface="Times New Roman" panose="02020603050405020304" pitchFamily="18" charset="0"/>
            </a:endParaRPr>
          </a:p>
          <a:p>
            <a:pPr lvl="1">
              <a:defRPr/>
            </a:pPr>
            <a:r>
              <a:rPr lang="en-US" sz="2600" dirty="0" smtClean="0">
                <a:solidFill>
                  <a:schemeClr val="bg2"/>
                </a:solidFill>
                <a:latin typeface="+mn-lt"/>
                <a:cs typeface="Times New Roman" panose="02020603050405020304" pitchFamily="18" charset="0"/>
              </a:rPr>
              <a:t>Dulling </a:t>
            </a:r>
            <a:r>
              <a:rPr lang="en-US" sz="2600" dirty="0">
                <a:solidFill>
                  <a:schemeClr val="bg2"/>
                </a:solidFill>
                <a:latin typeface="+mn-lt"/>
                <a:cs typeface="Times New Roman" panose="02020603050405020304" pitchFamily="18" charset="0"/>
              </a:rPr>
              <a:t>their senses with substances</a:t>
            </a:r>
            <a:r>
              <a:rPr lang="en-US" sz="2600" dirty="0" smtClean="0">
                <a:solidFill>
                  <a:schemeClr val="bg2"/>
                </a:solidFill>
                <a:latin typeface="+mn-lt"/>
                <a:cs typeface="Times New Roman" panose="02020603050405020304" pitchFamily="18" charset="0"/>
              </a:rPr>
              <a:t>.</a:t>
            </a:r>
          </a:p>
          <a:p>
            <a:pPr marL="0" indent="0">
              <a:buFont typeface="Wingdings" pitchFamily="2" charset="2"/>
              <a:buNone/>
              <a:defRPr/>
            </a:pPr>
            <a:endParaRPr lang="en-US" sz="1000" dirty="0">
              <a:solidFill>
                <a:schemeClr val="bg2"/>
              </a:solidFill>
              <a:latin typeface="+mn-lt"/>
              <a:cs typeface="Times New Roman" panose="02020603050405020304" pitchFamily="18" charset="0"/>
            </a:endParaRPr>
          </a:p>
          <a:p>
            <a:pPr lvl="1">
              <a:defRPr/>
            </a:pPr>
            <a:r>
              <a:rPr lang="en-US" sz="2600" dirty="0" smtClean="0">
                <a:solidFill>
                  <a:schemeClr val="bg2"/>
                </a:solidFill>
                <a:latin typeface="+mn-lt"/>
                <a:cs typeface="Times New Roman" panose="02020603050405020304" pitchFamily="18" charset="0"/>
              </a:rPr>
              <a:t>Acting </a:t>
            </a:r>
            <a:r>
              <a:rPr lang="en-US" sz="2600" dirty="0">
                <a:solidFill>
                  <a:schemeClr val="bg2"/>
                </a:solidFill>
                <a:latin typeface="+mn-lt"/>
                <a:cs typeface="Times New Roman" panose="02020603050405020304" pitchFamily="18" charset="0"/>
              </a:rPr>
              <a:t>out their pain by re-victimizing </a:t>
            </a:r>
            <a:r>
              <a:rPr lang="en-US" sz="2600" dirty="0" smtClean="0">
                <a:solidFill>
                  <a:schemeClr val="bg2"/>
                </a:solidFill>
                <a:latin typeface="+mn-lt"/>
                <a:cs typeface="Times New Roman" panose="02020603050405020304" pitchFamily="18" charset="0"/>
              </a:rPr>
              <a:t>others</a:t>
            </a:r>
          </a:p>
          <a:p>
            <a:pPr marL="0" indent="0">
              <a:buFont typeface="Wingdings" pitchFamily="2" charset="2"/>
              <a:buNone/>
              <a:defRPr/>
            </a:pPr>
            <a:endParaRPr lang="en-US" sz="1000" dirty="0">
              <a:solidFill>
                <a:schemeClr val="bg2"/>
              </a:solidFill>
              <a:latin typeface="+mn-lt"/>
              <a:cs typeface="Times New Roman" panose="02020603050405020304" pitchFamily="18" charset="0"/>
            </a:endParaRPr>
          </a:p>
          <a:p>
            <a:pPr lvl="1">
              <a:defRPr/>
            </a:pPr>
            <a:r>
              <a:rPr lang="en-US" sz="2600" dirty="0" smtClean="0">
                <a:solidFill>
                  <a:schemeClr val="bg2"/>
                </a:solidFill>
                <a:latin typeface="+mn-lt"/>
                <a:cs typeface="Times New Roman" panose="02020603050405020304" pitchFamily="18" charset="0"/>
              </a:rPr>
              <a:t>Being self-destructive</a:t>
            </a:r>
          </a:p>
          <a:p>
            <a:pPr marL="457200" lvl="1" indent="0">
              <a:buNone/>
              <a:defRPr/>
            </a:pPr>
            <a:endParaRPr lang="en-US" sz="1000" dirty="0">
              <a:solidFill>
                <a:schemeClr val="bg2"/>
              </a:solidFill>
              <a:latin typeface="+mn-lt"/>
              <a:cs typeface="Times New Roman" panose="02020603050405020304" pitchFamily="18" charset="0"/>
            </a:endParaRPr>
          </a:p>
          <a:p>
            <a:pPr lvl="1">
              <a:defRPr/>
            </a:pPr>
            <a:r>
              <a:rPr lang="en-US" sz="2600" dirty="0">
                <a:solidFill>
                  <a:schemeClr val="bg2"/>
                </a:solidFill>
                <a:latin typeface="+mn-lt"/>
                <a:cs typeface="Times New Roman" panose="02020603050405020304" pitchFamily="18" charset="0"/>
              </a:rPr>
              <a:t>Engaging in sexually promiscuous and/or aggressive </a:t>
            </a:r>
            <a:r>
              <a:rPr lang="en-US" sz="2600" dirty="0" smtClean="0">
                <a:solidFill>
                  <a:schemeClr val="bg2"/>
                </a:solidFill>
                <a:latin typeface="+mn-lt"/>
                <a:cs typeface="Times New Roman" panose="02020603050405020304" pitchFamily="18" charset="0"/>
              </a:rPr>
              <a:t>behavior</a:t>
            </a:r>
          </a:p>
          <a:p>
            <a:pPr marL="457200" lvl="1" indent="0">
              <a:buNone/>
              <a:defRPr/>
            </a:pPr>
            <a:endParaRPr lang="en-US" sz="2000" dirty="0" smtClean="0">
              <a:solidFill>
                <a:schemeClr val="tx1"/>
              </a:solidFill>
              <a:latin typeface="+mn-lt"/>
              <a:cs typeface="Times New Roman" panose="02020603050405020304" pitchFamily="18" charset="0"/>
            </a:endParaRPr>
          </a:p>
          <a:p>
            <a:pPr marL="457200" lvl="1" indent="0">
              <a:buNone/>
              <a:defRPr/>
            </a:pPr>
            <a:endParaRPr lang="en-US" sz="2000" dirty="0" smtClean="0">
              <a:solidFill>
                <a:schemeClr val="tx1"/>
              </a:solidFill>
              <a:latin typeface="+mn-lt"/>
              <a:cs typeface="Times New Roman" panose="02020603050405020304" pitchFamily="18" charset="0"/>
            </a:endParaRPr>
          </a:p>
          <a:p>
            <a:pPr marL="0" indent="0">
              <a:buNone/>
              <a:defRPr/>
            </a:pPr>
            <a:r>
              <a:rPr lang="en-US" sz="2800" b="1" dirty="0" smtClean="0">
                <a:solidFill>
                  <a:schemeClr val="bg2"/>
                </a:solidFill>
                <a:latin typeface="+mn-lt"/>
                <a:cs typeface="Times New Roman" panose="02020603050405020304" pitchFamily="18" charset="0"/>
              </a:rPr>
              <a:t>Be aware </a:t>
            </a:r>
            <a:r>
              <a:rPr lang="en-US" sz="2800" dirty="0">
                <a:solidFill>
                  <a:schemeClr val="bg2"/>
                </a:solidFill>
                <a:latin typeface="+mn-lt"/>
                <a:cs typeface="Times New Roman" panose="02020603050405020304" pitchFamily="18" charset="0"/>
              </a:rPr>
              <a:t>– you may encounter victims at all stages depending on when they came forward to report the </a:t>
            </a:r>
            <a:r>
              <a:rPr lang="en-US" sz="2800" dirty="0" smtClean="0">
                <a:solidFill>
                  <a:schemeClr val="bg2"/>
                </a:solidFill>
                <a:latin typeface="+mn-lt"/>
                <a:cs typeface="Times New Roman" panose="02020603050405020304" pitchFamily="18" charset="0"/>
              </a:rPr>
              <a:t>abuse.</a:t>
            </a:r>
            <a:endParaRPr lang="en-US" sz="2800" dirty="0">
              <a:solidFill>
                <a:schemeClr val="bg2"/>
              </a:solidFill>
              <a:latin typeface="+mn-lt"/>
              <a:cs typeface="Times New Roman" panose="02020603050405020304" pitchFamily="18" charset="0"/>
            </a:endParaRPr>
          </a:p>
          <a:p>
            <a:pPr>
              <a:defRPr/>
            </a:pPr>
            <a:endParaRPr lang="en-US" sz="2800" dirty="0">
              <a:latin typeface="Times New Roman" panose="02020603050405020304" pitchFamily="18" charset="0"/>
              <a:cs typeface="Times New Roman" panose="02020603050405020304" pitchFamily="18" charset="0"/>
            </a:endParaRPr>
          </a:p>
          <a:p>
            <a:pPr marL="0" indent="0">
              <a:buFont typeface="Wingdings" pitchFamily="2" charset="2"/>
              <a:buNone/>
              <a:defRPr/>
            </a:pPr>
            <a:endParaRPr lang="en-US" sz="900" dirty="0" smtClean="0">
              <a:latin typeface="Arabic Typesetting" panose="03020402040406030203" pitchFamily="66" charset="-78"/>
              <a:cs typeface="Arabic Typesetting" panose="03020402040406030203" pitchFamily="66" charset="-78"/>
            </a:endParaRPr>
          </a:p>
          <a:p>
            <a:pPr marL="0" indent="0">
              <a:buFont typeface="Wingdings" pitchFamily="2" charset="2"/>
              <a:buNone/>
              <a:defRPr/>
            </a:pPr>
            <a:r>
              <a:rPr lang="en-US" sz="900" dirty="0" smtClean="0">
                <a:latin typeface="Arabic Typesetting" panose="03020402040406030203" pitchFamily="66" charset="-78"/>
                <a:cs typeface="Arabic Typesetting" panose="03020402040406030203" pitchFamily="66" charset="-78"/>
              </a:rPr>
              <a:t>SOURCES</a:t>
            </a:r>
            <a:r>
              <a:rPr lang="en-US" sz="900" dirty="0">
                <a:latin typeface="Arabic Typesetting" panose="03020402040406030203" pitchFamily="66" charset="-78"/>
                <a:cs typeface="Arabic Typesetting" panose="03020402040406030203" pitchFamily="66" charset="-78"/>
              </a:rPr>
              <a:t>: Dumond &amp; Dumond, 2002; Lockwood, Daniel. (1980). </a:t>
            </a:r>
            <a:r>
              <a:rPr lang="en-US" sz="900" i="1" dirty="0">
                <a:latin typeface="Arabic Typesetting" panose="03020402040406030203" pitchFamily="66" charset="-78"/>
                <a:cs typeface="Arabic Typesetting" panose="03020402040406030203" pitchFamily="66" charset="-78"/>
              </a:rPr>
              <a:t>Prison Sexual Violence</a:t>
            </a:r>
            <a:r>
              <a:rPr lang="en-US" sz="900" dirty="0">
                <a:latin typeface="Arabic Typesetting" panose="03020402040406030203" pitchFamily="66" charset="-78"/>
                <a:cs typeface="Arabic Typesetting" panose="03020402040406030203" pitchFamily="66" charset="-78"/>
              </a:rPr>
              <a:t>. New </a:t>
            </a:r>
            <a:r>
              <a:rPr lang="en-US" sz="900" dirty="0" smtClean="0">
                <a:latin typeface="Arabic Typesetting" panose="03020402040406030203" pitchFamily="66" charset="-78"/>
                <a:cs typeface="Arabic Typesetting" panose="03020402040406030203" pitchFamily="66" charset="-78"/>
              </a:rPr>
              <a:t>York: Elsevia/Thomond </a:t>
            </a:r>
            <a:r>
              <a:rPr lang="en-US" sz="900" dirty="0">
                <a:latin typeface="Arabic Typesetting" panose="03020402040406030203" pitchFamily="66" charset="-78"/>
                <a:cs typeface="Arabic Typesetting" panose="03020402040406030203" pitchFamily="66" charset="-78"/>
              </a:rPr>
              <a:t>Books and Wooden, WS &amp; Parker, J. (1982). </a:t>
            </a:r>
            <a:r>
              <a:rPr lang="en-US" sz="900" i="1" dirty="0">
                <a:latin typeface="Arabic Typesetting" panose="03020402040406030203" pitchFamily="66" charset="-78"/>
                <a:cs typeface="Arabic Typesetting" panose="03020402040406030203" pitchFamily="66" charset="-78"/>
              </a:rPr>
              <a:t>Men behind bars: Sexual exploitation </a:t>
            </a:r>
            <a:r>
              <a:rPr lang="en-US" sz="900" i="1" dirty="0" smtClean="0">
                <a:latin typeface="Arabic Typesetting" panose="03020402040406030203" pitchFamily="66" charset="-78"/>
                <a:cs typeface="Arabic Typesetting" panose="03020402040406030203" pitchFamily="66" charset="-78"/>
              </a:rPr>
              <a:t>in prison</a:t>
            </a:r>
            <a:r>
              <a:rPr lang="en-US" sz="900" dirty="0">
                <a:latin typeface="Arabic Typesetting" panose="03020402040406030203" pitchFamily="66" charset="-78"/>
                <a:cs typeface="Arabic Typesetting" panose="03020402040406030203" pitchFamily="66" charset="-78"/>
              </a:rPr>
              <a:t>. New York: Plenum Press</a:t>
            </a:r>
            <a:r>
              <a:rPr lang="en-US" sz="900" dirty="0" smtClean="0">
                <a:latin typeface="Arabic Typesetting" panose="03020402040406030203" pitchFamily="66" charset="-78"/>
                <a:cs typeface="Arabic Typesetting" panose="03020402040406030203" pitchFamily="66" charset="-78"/>
              </a:rPr>
              <a:t>.</a:t>
            </a:r>
            <a:endParaRPr lang="en-US" sz="900" dirty="0">
              <a:latin typeface="Arabic Typesetting" panose="03020402040406030203" pitchFamily="66" charset="-7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67</a:t>
            </a:fld>
            <a:endParaRPr lang="en-US" altLang="en-US" dirty="0">
              <a:solidFill>
                <a:srgbClr val="0070C0">
                  <a:tint val="75000"/>
                </a:srgbClr>
              </a:solidFill>
            </a:endParaRPr>
          </a:p>
        </p:txBody>
      </p:sp>
    </p:spTree>
    <p:extLst>
      <p:ext uri="{BB962C8B-B14F-4D97-AF65-F5344CB8AC3E}">
        <p14:creationId xmlns:p14="http://schemas.microsoft.com/office/powerpoint/2010/main" val="3862533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400" dirty="0" smtClean="0">
                <a:solidFill>
                  <a:schemeClr val="tx2">
                    <a:lumMod val="50000"/>
                  </a:schemeClr>
                </a:solidFill>
                <a:effectLst/>
              </a:rPr>
              <a:t>Impact of </a:t>
            </a:r>
            <a:r>
              <a:rPr lang="en-US" sz="2400" dirty="0">
                <a:solidFill>
                  <a:schemeClr val="tx2">
                    <a:lumMod val="50000"/>
                  </a:schemeClr>
                </a:solidFill>
                <a:effectLst/>
              </a:rPr>
              <a:t>S</a:t>
            </a:r>
            <a:r>
              <a:rPr lang="en-US" sz="2400" dirty="0" smtClean="0">
                <a:solidFill>
                  <a:schemeClr val="tx2">
                    <a:lumMod val="50000"/>
                  </a:schemeClr>
                </a:solidFill>
                <a:effectLst/>
              </a:rPr>
              <a:t>exual Abuse</a:t>
            </a:r>
            <a:br>
              <a:rPr lang="en-US" sz="2400" dirty="0" smtClean="0">
                <a:solidFill>
                  <a:schemeClr val="tx2">
                    <a:lumMod val="50000"/>
                  </a:schemeClr>
                </a:solidFill>
                <a:effectLst/>
              </a:rPr>
            </a:br>
            <a:r>
              <a:rPr lang="en-US" sz="2400" dirty="0" smtClean="0">
                <a:solidFill>
                  <a:schemeClr val="tx2">
                    <a:lumMod val="50000"/>
                  </a:schemeClr>
                </a:solidFill>
                <a:effectLst/>
              </a:rPr>
              <a:t> </a:t>
            </a:r>
            <a:r>
              <a:rPr lang="en-US" sz="2400" b="1" dirty="0" smtClean="0">
                <a:solidFill>
                  <a:schemeClr val="tx2">
                    <a:lumMod val="50000"/>
                  </a:schemeClr>
                </a:solidFill>
                <a:effectLst/>
              </a:rPr>
              <a:t>For Men/Boys</a:t>
            </a:r>
            <a:endParaRPr lang="en-US" dirty="0">
              <a:solidFill>
                <a:schemeClr val="tx2">
                  <a:lumMod val="50000"/>
                </a:schemeClr>
              </a:solidFill>
              <a:effectLst/>
            </a:endParaRPr>
          </a:p>
        </p:txBody>
      </p:sp>
      <p:sp>
        <p:nvSpPr>
          <p:cNvPr id="3" name="Content Placeholder 2"/>
          <p:cNvSpPr>
            <a:spLocks noGrp="1"/>
          </p:cNvSpPr>
          <p:nvPr>
            <p:ph idx="1"/>
          </p:nvPr>
        </p:nvSpPr>
        <p:spPr/>
        <p:txBody>
          <a:bodyPr>
            <a:normAutofit fontScale="85000" lnSpcReduction="10000"/>
          </a:bodyPr>
          <a:lstStyle/>
          <a:p>
            <a:pPr>
              <a:defRPr/>
            </a:pPr>
            <a:r>
              <a:rPr lang="en-US" dirty="0" smtClean="0">
                <a:solidFill>
                  <a:schemeClr val="bg2"/>
                </a:solidFill>
                <a:latin typeface="+mn-lt"/>
                <a:cs typeface="Times New Roman" panose="02020603050405020304" pitchFamily="18" charset="0"/>
              </a:rPr>
              <a:t>May </a:t>
            </a:r>
            <a:r>
              <a:rPr lang="en-US" dirty="0">
                <a:solidFill>
                  <a:schemeClr val="bg2"/>
                </a:solidFill>
                <a:latin typeface="+mn-lt"/>
                <a:cs typeface="Times New Roman" panose="02020603050405020304" pitchFamily="18" charset="0"/>
              </a:rPr>
              <a:t>experience erection and orgasm during anal rape </a:t>
            </a:r>
            <a:r>
              <a:rPr lang="en-US" dirty="0" smtClean="0">
                <a:solidFill>
                  <a:schemeClr val="bg2"/>
                </a:solidFill>
                <a:latin typeface="+mn-lt"/>
                <a:cs typeface="Times New Roman" panose="02020603050405020304" pitchFamily="18" charset="0"/>
              </a:rPr>
              <a:t>due to </a:t>
            </a:r>
            <a:r>
              <a:rPr lang="en-US" dirty="0">
                <a:solidFill>
                  <a:schemeClr val="bg2"/>
                </a:solidFill>
                <a:latin typeface="+mn-lt"/>
                <a:cs typeface="Times New Roman" panose="02020603050405020304" pitchFamily="18" charset="0"/>
              </a:rPr>
              <a:t>the pressure on the </a:t>
            </a:r>
            <a:r>
              <a:rPr lang="en-US" dirty="0" smtClean="0">
                <a:solidFill>
                  <a:schemeClr val="bg2"/>
                </a:solidFill>
                <a:latin typeface="+mn-lt"/>
                <a:cs typeface="Times New Roman" panose="02020603050405020304" pitchFamily="18" charset="0"/>
              </a:rPr>
              <a:t>prostate which;</a:t>
            </a:r>
          </a:p>
          <a:p>
            <a:pPr lvl="1">
              <a:defRPr/>
            </a:pPr>
            <a:r>
              <a:rPr lang="en-US" dirty="0" smtClean="0">
                <a:solidFill>
                  <a:schemeClr val="bg2"/>
                </a:solidFill>
                <a:latin typeface="+mn-lt"/>
                <a:cs typeface="Times New Roman" panose="02020603050405020304" pitchFamily="18" charset="0"/>
              </a:rPr>
              <a:t>compounds the trauma </a:t>
            </a:r>
            <a:r>
              <a:rPr lang="en-US" dirty="0">
                <a:solidFill>
                  <a:schemeClr val="bg2"/>
                </a:solidFill>
                <a:latin typeface="+mn-lt"/>
                <a:cs typeface="Times New Roman" panose="02020603050405020304" pitchFamily="18" charset="0"/>
              </a:rPr>
              <a:t>and </a:t>
            </a:r>
            <a:endParaRPr lang="en-US" dirty="0" smtClean="0">
              <a:solidFill>
                <a:schemeClr val="bg2"/>
              </a:solidFill>
              <a:latin typeface="+mn-lt"/>
              <a:cs typeface="Times New Roman" panose="02020603050405020304" pitchFamily="18" charset="0"/>
            </a:endParaRPr>
          </a:p>
          <a:p>
            <a:pPr lvl="1">
              <a:defRPr/>
            </a:pPr>
            <a:r>
              <a:rPr lang="en-US" dirty="0" smtClean="0">
                <a:solidFill>
                  <a:schemeClr val="bg2"/>
                </a:solidFill>
                <a:latin typeface="+mn-lt"/>
                <a:cs typeface="Times New Roman" panose="02020603050405020304" pitchFamily="18" charset="0"/>
              </a:rPr>
              <a:t>exacerbates </a:t>
            </a:r>
            <a:r>
              <a:rPr lang="en-US" dirty="0">
                <a:solidFill>
                  <a:schemeClr val="bg2"/>
                </a:solidFill>
                <a:latin typeface="+mn-lt"/>
                <a:cs typeface="Times New Roman" panose="02020603050405020304" pitchFamily="18" charset="0"/>
              </a:rPr>
              <a:t>self-blame</a:t>
            </a:r>
            <a:r>
              <a:rPr lang="en-US" dirty="0" smtClean="0">
                <a:solidFill>
                  <a:schemeClr val="bg2"/>
                </a:solidFill>
                <a:latin typeface="+mn-lt"/>
                <a:cs typeface="Times New Roman" panose="02020603050405020304" pitchFamily="18" charset="0"/>
              </a:rPr>
              <a:t>.</a:t>
            </a:r>
          </a:p>
          <a:p>
            <a:pPr marL="0" indent="0">
              <a:buFont typeface="Wingdings" pitchFamily="2" charset="2"/>
              <a:buNone/>
              <a:defRPr/>
            </a:pPr>
            <a:endParaRPr lang="en-US" sz="800" dirty="0">
              <a:solidFill>
                <a:schemeClr val="bg2"/>
              </a:solidFill>
              <a:latin typeface="+mn-lt"/>
              <a:cs typeface="Times New Roman" panose="02020603050405020304" pitchFamily="18" charset="0"/>
            </a:endParaRPr>
          </a:p>
          <a:p>
            <a:pPr>
              <a:defRPr/>
            </a:pPr>
            <a:r>
              <a:rPr lang="en-US" dirty="0" smtClean="0">
                <a:solidFill>
                  <a:schemeClr val="bg2"/>
                </a:solidFill>
                <a:latin typeface="+mn-lt"/>
                <a:cs typeface="Times New Roman" panose="02020603050405020304" pitchFamily="18" charset="0"/>
              </a:rPr>
              <a:t>May </a:t>
            </a:r>
            <a:r>
              <a:rPr lang="en-US" dirty="0">
                <a:solidFill>
                  <a:schemeClr val="bg2"/>
                </a:solidFill>
                <a:latin typeface="+mn-lt"/>
                <a:cs typeface="Times New Roman" panose="02020603050405020304" pitchFamily="18" charset="0"/>
              </a:rPr>
              <a:t>experience concern about </a:t>
            </a:r>
            <a:r>
              <a:rPr lang="en-US" dirty="0" smtClean="0">
                <a:solidFill>
                  <a:schemeClr val="bg2"/>
                </a:solidFill>
                <a:latin typeface="+mn-lt"/>
                <a:cs typeface="Times New Roman" panose="02020603050405020304" pitchFamily="18" charset="0"/>
              </a:rPr>
              <a:t>their;</a:t>
            </a:r>
          </a:p>
          <a:p>
            <a:pPr lvl="1">
              <a:defRPr/>
            </a:pPr>
            <a:r>
              <a:rPr lang="en-US" dirty="0" smtClean="0">
                <a:solidFill>
                  <a:schemeClr val="bg2"/>
                </a:solidFill>
                <a:latin typeface="+mn-lt"/>
                <a:cs typeface="Times New Roman" panose="02020603050405020304" pitchFamily="18" charset="0"/>
              </a:rPr>
              <a:t> masculinity, </a:t>
            </a:r>
          </a:p>
          <a:p>
            <a:pPr lvl="1">
              <a:defRPr/>
            </a:pPr>
            <a:r>
              <a:rPr lang="en-US" dirty="0" smtClean="0">
                <a:solidFill>
                  <a:schemeClr val="bg2"/>
                </a:solidFill>
                <a:latin typeface="+mn-lt"/>
                <a:cs typeface="Times New Roman" panose="02020603050405020304" pitchFamily="18" charset="0"/>
              </a:rPr>
              <a:t>competence </a:t>
            </a:r>
            <a:r>
              <a:rPr lang="en-US" dirty="0">
                <a:solidFill>
                  <a:schemeClr val="bg2"/>
                </a:solidFill>
                <a:latin typeface="+mn-lt"/>
                <a:cs typeface="Times New Roman" panose="02020603050405020304" pitchFamily="18" charset="0"/>
              </a:rPr>
              <a:t>and </a:t>
            </a:r>
            <a:endParaRPr lang="en-US" dirty="0" smtClean="0">
              <a:solidFill>
                <a:schemeClr val="bg2"/>
              </a:solidFill>
              <a:latin typeface="+mn-lt"/>
              <a:cs typeface="Times New Roman" panose="02020603050405020304" pitchFamily="18" charset="0"/>
            </a:endParaRPr>
          </a:p>
          <a:p>
            <a:pPr lvl="1">
              <a:defRPr/>
            </a:pPr>
            <a:r>
              <a:rPr lang="en-US" dirty="0" smtClean="0">
                <a:solidFill>
                  <a:schemeClr val="bg2"/>
                </a:solidFill>
                <a:latin typeface="+mn-lt"/>
                <a:cs typeface="Times New Roman" panose="02020603050405020304" pitchFamily="18" charset="0"/>
              </a:rPr>
              <a:t>security</a:t>
            </a:r>
            <a:r>
              <a:rPr lang="en-US" dirty="0">
                <a:solidFill>
                  <a:schemeClr val="bg2"/>
                </a:solidFill>
                <a:latin typeface="+mn-lt"/>
                <a:cs typeface="Times New Roman" panose="02020603050405020304" pitchFamily="18" charset="0"/>
              </a:rPr>
              <a:t>, which increases their </a:t>
            </a:r>
            <a:r>
              <a:rPr lang="en-US" dirty="0" smtClean="0">
                <a:solidFill>
                  <a:schemeClr val="bg2"/>
                </a:solidFill>
                <a:latin typeface="+mn-lt"/>
                <a:cs typeface="Times New Roman" panose="02020603050405020304" pitchFamily="18" charset="0"/>
              </a:rPr>
              <a:t>humiliation and </a:t>
            </a:r>
            <a:r>
              <a:rPr lang="en-US" dirty="0">
                <a:solidFill>
                  <a:schemeClr val="bg2"/>
                </a:solidFill>
                <a:latin typeface="+mn-lt"/>
                <a:cs typeface="Times New Roman" panose="02020603050405020304" pitchFamily="18" charset="0"/>
              </a:rPr>
              <a:t>suffering</a:t>
            </a:r>
            <a:r>
              <a:rPr lang="en-US" dirty="0" smtClean="0">
                <a:solidFill>
                  <a:schemeClr val="bg2"/>
                </a:solidFill>
                <a:latin typeface="+mn-lt"/>
                <a:cs typeface="Times New Roman" panose="02020603050405020304" pitchFamily="18" charset="0"/>
              </a:rPr>
              <a:t>.</a:t>
            </a:r>
          </a:p>
          <a:p>
            <a:pPr marL="0" indent="0">
              <a:buFont typeface="Wingdings" pitchFamily="2" charset="2"/>
              <a:buNone/>
              <a:defRPr/>
            </a:pPr>
            <a:endParaRPr lang="en-US" sz="800" dirty="0">
              <a:solidFill>
                <a:schemeClr val="tx1"/>
              </a:solidFill>
              <a:latin typeface="+mn-lt"/>
              <a:cs typeface="Times New Roman" panose="02020603050405020304" pitchFamily="18" charset="0"/>
            </a:endParaRPr>
          </a:p>
          <a:p>
            <a:pPr marL="0" indent="0">
              <a:buNone/>
              <a:defRPr/>
            </a:pPr>
            <a:endParaRPr lang="en-US" i="1" dirty="0" smtClean="0">
              <a:latin typeface="Times New Roman" panose="02020603050405020304" pitchFamily="18" charset="0"/>
              <a:cs typeface="Times New Roman" panose="02020603050405020304" pitchFamily="18" charset="0"/>
            </a:endParaRPr>
          </a:p>
          <a:p>
            <a:pPr>
              <a:defRPr/>
            </a:pPr>
            <a:endParaRPr lang="en-US" sz="1050" i="1" dirty="0" smtClean="0"/>
          </a:p>
          <a:p>
            <a:pPr marL="0" indent="0">
              <a:buFont typeface="Wingdings" pitchFamily="2" charset="2"/>
              <a:buNone/>
              <a:defRPr/>
            </a:pPr>
            <a:endParaRPr lang="en-US" sz="1050" i="1" dirty="0"/>
          </a:p>
          <a:p>
            <a:pPr marL="0" indent="0">
              <a:buFont typeface="Wingdings" pitchFamily="2" charset="2"/>
              <a:buNone/>
              <a:defRPr/>
            </a:pPr>
            <a:r>
              <a:rPr lang="en-US" sz="1000" i="1" dirty="0" smtClean="0"/>
              <a:t>SOURCE</a:t>
            </a:r>
            <a:r>
              <a:rPr lang="en-US" sz="1000" i="1" dirty="0"/>
              <a:t>: A Guide to An Effective Medical Response to Prisoner Sexual </a:t>
            </a:r>
            <a:r>
              <a:rPr lang="en-US" sz="1000" i="1" dirty="0" smtClean="0"/>
              <a:t>Violence </a:t>
            </a:r>
            <a:r>
              <a:rPr lang="en-US" sz="1000" dirty="0" smtClean="0"/>
              <a:t>{Monograph </a:t>
            </a:r>
            <a:r>
              <a:rPr lang="en-US" sz="1000" dirty="0"/>
              <a:t>for Colorado Department of Public Safety – Dumond &amp; Dumond, 2007}</a:t>
            </a:r>
            <a:endParaRPr lang="en-US" sz="1000" dirty="0">
              <a:latin typeface="Arabic Typesetting" panose="03020402040406030203" pitchFamily="66" charset="-7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68</a:t>
            </a:fld>
            <a:endParaRPr lang="en-US" altLang="en-US" dirty="0">
              <a:solidFill>
                <a:srgbClr val="0070C0">
                  <a:tint val="75000"/>
                </a:srgbClr>
              </a:solidFill>
            </a:endParaRPr>
          </a:p>
        </p:txBody>
      </p:sp>
    </p:spTree>
    <p:extLst>
      <p:ext uri="{BB962C8B-B14F-4D97-AF65-F5344CB8AC3E}">
        <p14:creationId xmlns:p14="http://schemas.microsoft.com/office/powerpoint/2010/main" val="21234587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tx2">
                    <a:lumMod val="50000"/>
                  </a:schemeClr>
                </a:solidFill>
                <a:effectLst/>
              </a:rPr>
              <a:t>Impact of Sexual Abuse</a:t>
            </a:r>
            <a:br>
              <a:rPr lang="en-US" sz="3600" dirty="0">
                <a:solidFill>
                  <a:schemeClr val="tx2">
                    <a:lumMod val="50000"/>
                  </a:schemeClr>
                </a:solidFill>
                <a:effectLst/>
              </a:rPr>
            </a:br>
            <a:r>
              <a:rPr lang="en-US" sz="3600" dirty="0">
                <a:solidFill>
                  <a:schemeClr val="tx2">
                    <a:lumMod val="50000"/>
                  </a:schemeClr>
                </a:solidFill>
                <a:effectLst/>
              </a:rPr>
              <a:t> For Men/Boys</a:t>
            </a:r>
            <a:endParaRPr lang="en-US" sz="3600" dirty="0">
              <a:solidFill>
                <a:schemeClr val="tx2">
                  <a:lumMod val="50000"/>
                </a:schemeClr>
              </a:solidFill>
            </a:endParaRPr>
          </a:p>
        </p:txBody>
      </p:sp>
      <p:sp>
        <p:nvSpPr>
          <p:cNvPr id="3" name="Content Placeholder 2"/>
          <p:cNvSpPr>
            <a:spLocks noGrp="1"/>
          </p:cNvSpPr>
          <p:nvPr>
            <p:ph idx="1"/>
          </p:nvPr>
        </p:nvSpPr>
        <p:spPr/>
        <p:txBody>
          <a:bodyPr/>
          <a:lstStyle/>
          <a:p>
            <a:pPr marL="0" indent="0">
              <a:buNone/>
            </a:pPr>
            <a:endParaRPr lang="en-US" sz="900" dirty="0" smtClean="0">
              <a:solidFill>
                <a:schemeClr val="tx1"/>
              </a:solidFill>
              <a:latin typeface="+mn-lt"/>
              <a:cs typeface="Times New Roman" panose="02020603050405020304" pitchFamily="18" charset="0"/>
            </a:endParaRPr>
          </a:p>
          <a:p>
            <a:pPr marL="0" indent="0" algn="ctr">
              <a:buNone/>
            </a:pPr>
            <a:r>
              <a:rPr lang="en-US" sz="3200" dirty="0" smtClean="0">
                <a:solidFill>
                  <a:schemeClr val="bg2"/>
                </a:solidFill>
                <a:latin typeface="+mn-lt"/>
                <a:cs typeface="Times New Roman" panose="02020603050405020304" pitchFamily="18" charset="0"/>
              </a:rPr>
              <a:t>Men often </a:t>
            </a:r>
            <a:r>
              <a:rPr lang="en-US" sz="3200" dirty="0">
                <a:solidFill>
                  <a:schemeClr val="bg2"/>
                </a:solidFill>
                <a:latin typeface="+mn-lt"/>
                <a:cs typeface="Times New Roman" panose="02020603050405020304" pitchFamily="18" charset="0"/>
              </a:rPr>
              <a:t>manifest a more “controlled” response, which may lead authorities to conclude the events did not occur or to minimize its </a:t>
            </a:r>
            <a:r>
              <a:rPr lang="en-US" sz="3200" dirty="0" smtClean="0">
                <a:solidFill>
                  <a:schemeClr val="bg2"/>
                </a:solidFill>
                <a:latin typeface="+mn-lt"/>
                <a:cs typeface="Times New Roman" panose="02020603050405020304" pitchFamily="18" charset="0"/>
              </a:rPr>
              <a:t>impact.</a:t>
            </a:r>
            <a:endParaRPr lang="en-US" sz="3200" dirty="0">
              <a:solidFill>
                <a:schemeClr val="bg2"/>
              </a:solidFill>
              <a:latin typeface="+mn-l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69</a:t>
            </a:fld>
            <a:endParaRPr lang="en-US" altLang="en-US" dirty="0">
              <a:solidFill>
                <a:srgbClr val="0070C0">
                  <a:tint val="75000"/>
                </a:srgbClr>
              </a:solidFill>
            </a:endParaRPr>
          </a:p>
        </p:txBody>
      </p:sp>
    </p:spTree>
    <p:extLst>
      <p:ext uri="{BB962C8B-B14F-4D97-AF65-F5344CB8AC3E}">
        <p14:creationId xmlns:p14="http://schemas.microsoft.com/office/powerpoint/2010/main" val="3660972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noAutofit/>
          </a:bodyPr>
          <a:lstStyle/>
          <a:p>
            <a:r>
              <a:rPr lang="en-US" sz="3200" dirty="0" smtClean="0">
                <a:solidFill>
                  <a:schemeClr val="tx2">
                    <a:lumMod val="50000"/>
                  </a:schemeClr>
                </a:solidFill>
              </a:rPr>
              <a:t>Department of Justice (DOJ)</a:t>
            </a:r>
            <a:br>
              <a:rPr lang="en-US" sz="3200" dirty="0" smtClean="0">
                <a:solidFill>
                  <a:schemeClr val="tx2">
                    <a:lumMod val="50000"/>
                  </a:schemeClr>
                </a:solidFill>
              </a:rPr>
            </a:br>
            <a:r>
              <a:rPr lang="en-US" sz="1800" dirty="0" smtClean="0">
                <a:solidFill>
                  <a:schemeClr val="tx2">
                    <a:lumMod val="50000"/>
                  </a:schemeClr>
                </a:solidFill>
              </a:rPr>
              <a:t>Standards - </a:t>
            </a:r>
            <a:r>
              <a:rPr lang="en-US" altLang="en-US" sz="1800" dirty="0" smtClean="0">
                <a:solidFill>
                  <a:schemeClr val="tx2">
                    <a:lumMod val="50000"/>
                  </a:schemeClr>
                </a:solidFill>
                <a:effectLst/>
              </a:rPr>
              <a:t>42 </a:t>
            </a:r>
            <a:r>
              <a:rPr lang="en-US" altLang="en-US" sz="1800" dirty="0">
                <a:solidFill>
                  <a:schemeClr val="tx2">
                    <a:lumMod val="50000"/>
                  </a:schemeClr>
                </a:solidFill>
                <a:effectLst/>
              </a:rPr>
              <a:t>U.S.C. § 15601</a:t>
            </a:r>
            <a:endParaRPr lang="en-US" sz="1800" dirty="0">
              <a:solidFill>
                <a:schemeClr val="tx2">
                  <a:lumMod val="50000"/>
                </a:schemeClr>
              </a:solidFill>
              <a:effectLst/>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pPr>
                <a:defRPr/>
              </a:pPr>
              <a:t>7</a:t>
            </a:fld>
            <a:endParaRPr lang="en-US" altLang="en-US" dirty="0"/>
          </a:p>
        </p:txBody>
      </p:sp>
      <p:sp>
        <p:nvSpPr>
          <p:cNvPr id="7" name="Content Placeholder 6"/>
          <p:cNvSpPr>
            <a:spLocks noGrp="1"/>
          </p:cNvSpPr>
          <p:nvPr>
            <p:ph sz="half" idx="2"/>
          </p:nvPr>
        </p:nvSpPr>
        <p:spPr>
          <a:xfrm>
            <a:off x="457200" y="1524000"/>
            <a:ext cx="8229600" cy="4525963"/>
          </a:xfrm>
        </p:spPr>
        <p:txBody>
          <a:bodyPr>
            <a:normAutofit fontScale="92500" lnSpcReduction="20000"/>
          </a:bodyPr>
          <a:lstStyle/>
          <a:p>
            <a:r>
              <a:rPr lang="en-US" dirty="0" smtClean="0">
                <a:solidFill>
                  <a:schemeClr val="accent5"/>
                </a:solidFill>
              </a:rPr>
              <a:t>May 16, 2012:  U.S. Attorney General signed the rule for the standards.</a:t>
            </a:r>
          </a:p>
          <a:p>
            <a:pPr marL="0" indent="0">
              <a:buNone/>
            </a:pPr>
            <a:endParaRPr lang="en-US" sz="900" dirty="0" smtClean="0">
              <a:solidFill>
                <a:schemeClr val="accent5"/>
              </a:solidFill>
            </a:endParaRPr>
          </a:p>
          <a:p>
            <a:r>
              <a:rPr lang="en-US" dirty="0" smtClean="0">
                <a:solidFill>
                  <a:schemeClr val="accent5"/>
                </a:solidFill>
              </a:rPr>
              <a:t>May </a:t>
            </a:r>
            <a:r>
              <a:rPr lang="en-US" dirty="0">
                <a:solidFill>
                  <a:schemeClr val="accent5"/>
                </a:solidFill>
              </a:rPr>
              <a:t>17, 2012, </a:t>
            </a:r>
            <a:r>
              <a:rPr lang="en-US" dirty="0" smtClean="0">
                <a:solidFill>
                  <a:schemeClr val="accent5"/>
                </a:solidFill>
              </a:rPr>
              <a:t>President Obama </a:t>
            </a:r>
            <a:r>
              <a:rPr lang="en-US" dirty="0">
                <a:solidFill>
                  <a:schemeClr val="accent5"/>
                </a:solidFill>
              </a:rPr>
              <a:t>directed “all agencies with federal confinement facilities that are not already subject to the Department of Justice’s final rule” to develop rules or procedures that comply with PREA</a:t>
            </a:r>
          </a:p>
          <a:p>
            <a:pPr marL="0" indent="0">
              <a:buNone/>
            </a:pPr>
            <a:endParaRPr lang="en-US" sz="900" dirty="0" smtClean="0">
              <a:solidFill>
                <a:schemeClr val="accent5"/>
              </a:solidFill>
            </a:endParaRPr>
          </a:p>
          <a:p>
            <a:pPr marL="0" indent="0">
              <a:buNone/>
            </a:pPr>
            <a:endParaRPr lang="en-US" sz="900" dirty="0" smtClean="0">
              <a:solidFill>
                <a:schemeClr val="accent5"/>
              </a:solidFill>
            </a:endParaRPr>
          </a:p>
          <a:p>
            <a:r>
              <a:rPr lang="en-US" dirty="0" smtClean="0">
                <a:solidFill>
                  <a:schemeClr val="accent5"/>
                </a:solidFill>
              </a:rPr>
              <a:t>June 20, 2012:  Standards were entered into the Federal Register.</a:t>
            </a:r>
          </a:p>
          <a:p>
            <a:pPr marL="0" indent="0">
              <a:buNone/>
            </a:pPr>
            <a:endParaRPr lang="en-US" sz="900" dirty="0" smtClean="0">
              <a:solidFill>
                <a:schemeClr val="accent5"/>
              </a:solidFill>
            </a:endParaRPr>
          </a:p>
          <a:p>
            <a:r>
              <a:rPr lang="en-US" dirty="0" smtClean="0">
                <a:solidFill>
                  <a:schemeClr val="accent5"/>
                </a:solidFill>
              </a:rPr>
              <a:t>August 20, 2012: I year clock started for states to be compliant or report the agency is working on and making an effort towards compliance.</a:t>
            </a:r>
          </a:p>
          <a:p>
            <a:endParaRPr lang="en-US" dirty="0"/>
          </a:p>
        </p:txBody>
      </p:sp>
      <p:sp>
        <p:nvSpPr>
          <p:cNvPr id="3" name="Footer Placeholder 2"/>
          <p:cNvSpPr>
            <a:spLocks noGrp="1"/>
          </p:cNvSpPr>
          <p:nvPr>
            <p:ph type="ftr" sz="quarter" idx="11"/>
          </p:nvPr>
        </p:nvSpPr>
        <p:spPr>
          <a:xfrm>
            <a:off x="990600" y="6324600"/>
            <a:ext cx="6781800" cy="365125"/>
          </a:xfrm>
        </p:spPr>
        <p:txBody>
          <a:bodyPr/>
          <a:lstStyle/>
          <a:p>
            <a:pPr>
              <a:defRPr/>
            </a:pPr>
            <a:r>
              <a:rPr lang="en-US" altLang="en-US" dirty="0" smtClean="0"/>
              <a:t>Source: National PREA Resource Center, Frequently Asked Questions, www.prearesourcecenter.org </a:t>
            </a:r>
            <a:endParaRPr lang="en-US" altLang="en-US" dirty="0"/>
          </a:p>
        </p:txBody>
      </p:sp>
    </p:spTree>
    <p:extLst>
      <p:ext uri="{BB962C8B-B14F-4D97-AF65-F5344CB8AC3E}">
        <p14:creationId xmlns:p14="http://schemas.microsoft.com/office/powerpoint/2010/main" val="3613181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sz="3600" dirty="0" smtClean="0">
                <a:solidFill>
                  <a:schemeClr val="tx2">
                    <a:lumMod val="50000"/>
                  </a:schemeClr>
                </a:solidFill>
                <a:effectLst/>
              </a:rPr>
              <a:t>Impact of Sexual </a:t>
            </a:r>
            <a:r>
              <a:rPr lang="en-US" sz="3600" dirty="0">
                <a:solidFill>
                  <a:schemeClr val="tx2">
                    <a:lumMod val="50000"/>
                  </a:schemeClr>
                </a:solidFill>
                <a:effectLst/>
              </a:rPr>
              <a:t>A</a:t>
            </a:r>
            <a:r>
              <a:rPr lang="en-US" sz="3600" dirty="0" smtClean="0">
                <a:solidFill>
                  <a:schemeClr val="tx2">
                    <a:lumMod val="50000"/>
                  </a:schemeClr>
                </a:solidFill>
                <a:effectLst/>
              </a:rPr>
              <a:t>buse </a:t>
            </a:r>
            <a:r>
              <a:rPr lang="en-US" sz="3600" dirty="0">
                <a:solidFill>
                  <a:schemeClr val="tx2">
                    <a:lumMod val="50000"/>
                  </a:schemeClr>
                </a:solidFill>
                <a:effectLst/>
              </a:rPr>
              <a:t/>
            </a:r>
            <a:br>
              <a:rPr lang="en-US" sz="3600" dirty="0">
                <a:solidFill>
                  <a:schemeClr val="tx2">
                    <a:lumMod val="50000"/>
                  </a:schemeClr>
                </a:solidFill>
                <a:effectLst/>
              </a:rPr>
            </a:br>
            <a:r>
              <a:rPr lang="en-US" sz="3600" dirty="0">
                <a:solidFill>
                  <a:schemeClr val="tx2">
                    <a:lumMod val="50000"/>
                  </a:schemeClr>
                </a:solidFill>
                <a:effectLst/>
              </a:rPr>
              <a:t>W</a:t>
            </a:r>
            <a:r>
              <a:rPr lang="en-US" sz="3600" dirty="0" smtClean="0">
                <a:solidFill>
                  <a:schemeClr val="tx2">
                    <a:lumMod val="50000"/>
                  </a:schemeClr>
                </a:solidFill>
                <a:effectLst/>
              </a:rPr>
              <a:t>omen/Girls</a:t>
            </a:r>
            <a:endParaRPr lang="en-US" sz="3600" dirty="0">
              <a:solidFill>
                <a:schemeClr val="tx2">
                  <a:lumMod val="50000"/>
                </a:schemeClr>
              </a:solidFill>
              <a:effectLst/>
            </a:endParaRPr>
          </a:p>
        </p:txBody>
      </p:sp>
      <p:sp>
        <p:nvSpPr>
          <p:cNvPr id="3" name="Content Placeholder 2"/>
          <p:cNvSpPr>
            <a:spLocks noGrp="1"/>
          </p:cNvSpPr>
          <p:nvPr>
            <p:ph idx="1"/>
          </p:nvPr>
        </p:nvSpPr>
        <p:spPr/>
        <p:txBody>
          <a:bodyPr>
            <a:normAutofit fontScale="92500"/>
          </a:bodyPr>
          <a:lstStyle/>
          <a:p>
            <a:pPr marL="0" indent="0">
              <a:buNone/>
              <a:defRPr/>
            </a:pPr>
            <a:endParaRPr lang="en-US" sz="1000" dirty="0" smtClean="0">
              <a:solidFill>
                <a:schemeClr val="tx1"/>
              </a:solidFill>
              <a:latin typeface="Arabic Typesetting" panose="03020402040406030203" pitchFamily="66" charset="-78"/>
              <a:cs typeface="Arabic Typesetting" panose="03020402040406030203" pitchFamily="66" charset="-78"/>
            </a:endParaRPr>
          </a:p>
          <a:p>
            <a:pPr>
              <a:defRPr/>
            </a:pPr>
            <a:r>
              <a:rPr lang="en-US" sz="2800" dirty="0" smtClean="0">
                <a:solidFill>
                  <a:schemeClr val="bg2"/>
                </a:solidFill>
                <a:latin typeface="+mn-lt"/>
                <a:cs typeface="Arabic Typesetting" panose="03020402040406030203" pitchFamily="66" charset="-78"/>
              </a:rPr>
              <a:t>Have </a:t>
            </a:r>
            <a:r>
              <a:rPr lang="en-US" sz="2800" dirty="0">
                <a:solidFill>
                  <a:schemeClr val="bg2"/>
                </a:solidFill>
                <a:latin typeface="+mn-lt"/>
                <a:cs typeface="Arabic Typesetting" panose="03020402040406030203" pitchFamily="66" charset="-78"/>
              </a:rPr>
              <a:t>a much higher rate of physical and sexual </a:t>
            </a:r>
            <a:r>
              <a:rPr lang="en-US" sz="2800" dirty="0" smtClean="0">
                <a:solidFill>
                  <a:schemeClr val="bg2"/>
                </a:solidFill>
                <a:latin typeface="+mn-lt"/>
                <a:cs typeface="Arabic Typesetting" panose="03020402040406030203" pitchFamily="66" charset="-78"/>
              </a:rPr>
              <a:t>victimization during;</a:t>
            </a:r>
          </a:p>
          <a:p>
            <a:pPr lvl="1">
              <a:defRPr/>
            </a:pPr>
            <a:r>
              <a:rPr lang="en-US" sz="2000" dirty="0" smtClean="0">
                <a:solidFill>
                  <a:schemeClr val="bg2"/>
                </a:solidFill>
                <a:latin typeface="+mn-lt"/>
                <a:cs typeface="Arabic Typesetting" panose="03020402040406030203" pitchFamily="66" charset="-78"/>
              </a:rPr>
              <a:t> </a:t>
            </a:r>
            <a:r>
              <a:rPr lang="en-US" sz="2000" dirty="0">
                <a:solidFill>
                  <a:schemeClr val="bg2"/>
                </a:solidFill>
                <a:latin typeface="+mn-lt"/>
                <a:cs typeface="Arabic Typesetting" panose="03020402040406030203" pitchFamily="66" charset="-78"/>
              </a:rPr>
              <a:t>childhood, </a:t>
            </a:r>
            <a:endParaRPr lang="en-US" sz="2000" dirty="0" smtClean="0">
              <a:solidFill>
                <a:schemeClr val="bg2"/>
              </a:solidFill>
              <a:latin typeface="+mn-lt"/>
              <a:cs typeface="Arabic Typesetting" panose="03020402040406030203" pitchFamily="66" charset="-78"/>
            </a:endParaRPr>
          </a:p>
          <a:p>
            <a:pPr lvl="1">
              <a:defRPr/>
            </a:pPr>
            <a:r>
              <a:rPr lang="en-US" sz="2000" dirty="0" smtClean="0">
                <a:solidFill>
                  <a:schemeClr val="bg2"/>
                </a:solidFill>
                <a:latin typeface="+mn-lt"/>
                <a:cs typeface="Arabic Typesetting" panose="03020402040406030203" pitchFamily="66" charset="-78"/>
              </a:rPr>
              <a:t>adolescence </a:t>
            </a:r>
            <a:r>
              <a:rPr lang="en-US" sz="2000" dirty="0">
                <a:solidFill>
                  <a:schemeClr val="bg2"/>
                </a:solidFill>
                <a:latin typeface="+mn-lt"/>
                <a:cs typeface="Arabic Typesetting" panose="03020402040406030203" pitchFamily="66" charset="-78"/>
              </a:rPr>
              <a:t>and </a:t>
            </a:r>
            <a:endParaRPr lang="en-US" sz="2000" dirty="0" smtClean="0">
              <a:solidFill>
                <a:schemeClr val="bg2"/>
              </a:solidFill>
              <a:latin typeface="+mn-lt"/>
              <a:cs typeface="Arabic Typesetting" panose="03020402040406030203" pitchFamily="66" charset="-78"/>
            </a:endParaRPr>
          </a:p>
          <a:p>
            <a:pPr lvl="1">
              <a:defRPr/>
            </a:pPr>
            <a:r>
              <a:rPr lang="en-US" sz="2000" dirty="0" smtClean="0">
                <a:solidFill>
                  <a:schemeClr val="bg2"/>
                </a:solidFill>
                <a:latin typeface="+mn-lt"/>
                <a:cs typeface="Arabic Typesetting" panose="03020402040406030203" pitchFamily="66" charset="-78"/>
              </a:rPr>
              <a:t>prior </a:t>
            </a:r>
            <a:r>
              <a:rPr lang="en-US" sz="2000" dirty="0">
                <a:solidFill>
                  <a:schemeClr val="bg2"/>
                </a:solidFill>
                <a:latin typeface="+mn-lt"/>
                <a:cs typeface="Arabic Typesetting" panose="03020402040406030203" pitchFamily="66" charset="-78"/>
              </a:rPr>
              <a:t>to </a:t>
            </a:r>
            <a:r>
              <a:rPr lang="en-US" sz="2000" dirty="0" smtClean="0">
                <a:solidFill>
                  <a:schemeClr val="bg2"/>
                </a:solidFill>
                <a:latin typeface="+mn-lt"/>
                <a:cs typeface="Arabic Typesetting" panose="03020402040406030203" pitchFamily="66" charset="-78"/>
              </a:rPr>
              <a:t>their incarceration</a:t>
            </a:r>
          </a:p>
          <a:p>
            <a:pPr marL="457200" lvl="1" indent="0">
              <a:buNone/>
              <a:defRPr/>
            </a:pPr>
            <a:endParaRPr lang="en-US" sz="1000" dirty="0">
              <a:solidFill>
                <a:schemeClr val="bg2"/>
              </a:solidFill>
              <a:latin typeface="+mn-lt"/>
              <a:cs typeface="Arabic Typesetting" panose="03020402040406030203" pitchFamily="66" charset="-78"/>
            </a:endParaRPr>
          </a:p>
          <a:p>
            <a:pPr>
              <a:defRPr/>
            </a:pPr>
            <a:r>
              <a:rPr lang="en-US" sz="2800" dirty="0" smtClean="0">
                <a:solidFill>
                  <a:schemeClr val="bg2"/>
                </a:solidFill>
                <a:latin typeface="+mn-lt"/>
                <a:cs typeface="Arabic Typesetting" panose="03020402040406030203" pitchFamily="66" charset="-78"/>
              </a:rPr>
              <a:t>May </a:t>
            </a:r>
            <a:r>
              <a:rPr lang="en-US" sz="2800" dirty="0">
                <a:solidFill>
                  <a:schemeClr val="bg2"/>
                </a:solidFill>
                <a:latin typeface="+mn-lt"/>
                <a:cs typeface="Arabic Typesetting" panose="03020402040406030203" pitchFamily="66" charset="-78"/>
              </a:rPr>
              <a:t>experience compounded expectations of betrayal </a:t>
            </a:r>
            <a:r>
              <a:rPr lang="en-US" sz="2800" dirty="0" smtClean="0">
                <a:solidFill>
                  <a:schemeClr val="bg2"/>
                </a:solidFill>
                <a:latin typeface="+mn-lt"/>
                <a:cs typeface="Arabic Typesetting" panose="03020402040406030203" pitchFamily="66" charset="-78"/>
              </a:rPr>
              <a:t>and anger in cases </a:t>
            </a:r>
            <a:r>
              <a:rPr lang="en-US" sz="2800" dirty="0">
                <a:solidFill>
                  <a:schemeClr val="bg2"/>
                </a:solidFill>
                <a:latin typeface="+mn-lt"/>
                <a:cs typeface="Arabic Typesetting" panose="03020402040406030203" pitchFamily="66" charset="-78"/>
              </a:rPr>
              <a:t>of staff sexual misconduct</a:t>
            </a:r>
            <a:r>
              <a:rPr lang="en-US" sz="2800" dirty="0" smtClean="0">
                <a:solidFill>
                  <a:schemeClr val="bg2"/>
                </a:solidFill>
                <a:latin typeface="+mn-lt"/>
                <a:cs typeface="Arabic Typesetting" panose="03020402040406030203" pitchFamily="66" charset="-78"/>
              </a:rPr>
              <a:t>.</a:t>
            </a:r>
          </a:p>
          <a:p>
            <a:pPr marL="0" indent="0">
              <a:buFont typeface="Wingdings" pitchFamily="2" charset="2"/>
              <a:buNone/>
              <a:defRPr/>
            </a:pPr>
            <a:endParaRPr lang="en-US" sz="2800" dirty="0" smtClean="0">
              <a:latin typeface="Arabic Typesetting" panose="03020402040406030203" pitchFamily="66" charset="-78"/>
              <a:cs typeface="Arabic Typesetting" panose="03020402040406030203" pitchFamily="66" charset="-78"/>
            </a:endParaRPr>
          </a:p>
          <a:p>
            <a:pPr marL="0" indent="0">
              <a:buFont typeface="Wingdings" pitchFamily="2" charset="2"/>
              <a:buNone/>
              <a:defRPr/>
            </a:pPr>
            <a:endParaRPr lang="en-US" sz="2800" dirty="0">
              <a:latin typeface="Arabic Typesetting" panose="03020402040406030203" pitchFamily="66" charset="-78"/>
              <a:cs typeface="Arabic Typesetting" panose="03020402040406030203" pitchFamily="66" charset="-78"/>
            </a:endParaRPr>
          </a:p>
          <a:p>
            <a:pPr marL="0" indent="0">
              <a:buFont typeface="Wingdings" pitchFamily="2" charset="2"/>
              <a:buNone/>
              <a:defRPr/>
            </a:pPr>
            <a:r>
              <a:rPr lang="en-US" sz="1050" i="1" dirty="0" smtClean="0">
                <a:latin typeface="Arabic Typesetting" panose="03020402040406030203" pitchFamily="66" charset="-78"/>
                <a:cs typeface="Arabic Typesetting" panose="03020402040406030203" pitchFamily="66" charset="-78"/>
              </a:rPr>
              <a:t>SOURCE</a:t>
            </a:r>
            <a:r>
              <a:rPr lang="en-US" sz="1050" i="1" dirty="0">
                <a:latin typeface="Arabic Typesetting" panose="03020402040406030203" pitchFamily="66" charset="-78"/>
                <a:cs typeface="Arabic Typesetting" panose="03020402040406030203" pitchFamily="66" charset="-78"/>
              </a:rPr>
              <a:t>: </a:t>
            </a:r>
            <a:r>
              <a:rPr lang="en-US" sz="1050" dirty="0">
                <a:latin typeface="Arabic Typesetting" panose="03020402040406030203" pitchFamily="66" charset="-78"/>
                <a:cs typeface="Arabic Typesetting" panose="03020402040406030203" pitchFamily="66" charset="-78"/>
              </a:rPr>
              <a:t>Dumond, R.W. &amp; Dumond, D.A. (2007a). </a:t>
            </a:r>
            <a:r>
              <a:rPr lang="en-US" sz="1050" i="1" dirty="0">
                <a:latin typeface="Arabic Typesetting" panose="03020402040406030203" pitchFamily="66" charset="-78"/>
                <a:cs typeface="Arabic Typesetting" panose="03020402040406030203" pitchFamily="66" charset="-78"/>
              </a:rPr>
              <a:t>Managing prison sexual violence: A guide </a:t>
            </a:r>
            <a:r>
              <a:rPr lang="en-US" sz="1050" i="1" dirty="0" smtClean="0">
                <a:latin typeface="Arabic Typesetting" panose="03020402040406030203" pitchFamily="66" charset="-78"/>
                <a:cs typeface="Arabic Typesetting" panose="03020402040406030203" pitchFamily="66" charset="-78"/>
              </a:rPr>
              <a:t>to effective </a:t>
            </a:r>
            <a:r>
              <a:rPr lang="en-US" sz="1050" i="1" dirty="0">
                <a:latin typeface="Arabic Typesetting" panose="03020402040406030203" pitchFamily="66" charset="-78"/>
                <a:cs typeface="Arabic Typesetting" panose="03020402040406030203" pitchFamily="66" charset="-78"/>
              </a:rPr>
              <a:t>victim services. Building Blocks for Institutional Safety</a:t>
            </a:r>
            <a:r>
              <a:rPr lang="en-US" sz="1050" dirty="0">
                <a:latin typeface="Arabic Typesetting" panose="03020402040406030203" pitchFamily="66" charset="-78"/>
                <a:cs typeface="Arabic Typesetting" panose="03020402040406030203" pitchFamily="66" charset="-78"/>
              </a:rPr>
              <a:t>. Denver, CO: Colorado </a:t>
            </a:r>
            <a:r>
              <a:rPr lang="en-US" sz="1050" dirty="0" smtClean="0">
                <a:latin typeface="Arabic Typesetting" panose="03020402040406030203" pitchFamily="66" charset="-78"/>
                <a:cs typeface="Arabic Typesetting" panose="03020402040406030203" pitchFamily="66" charset="-78"/>
              </a:rPr>
              <a:t>Department of </a:t>
            </a:r>
            <a:r>
              <a:rPr lang="en-US" sz="1050" dirty="0">
                <a:latin typeface="Arabic Typesetting" panose="03020402040406030203" pitchFamily="66" charset="-78"/>
                <a:cs typeface="Arabic Typesetting" panose="03020402040406030203" pitchFamily="66" charset="-78"/>
              </a:rPr>
              <a:t>Public Safety, Division of Criminal Justice, Office of Research &amp; Statistics</a:t>
            </a:r>
            <a:r>
              <a:rPr lang="en-US" sz="1050" dirty="0" smtClean="0">
                <a:latin typeface="Arabic Typesetting" panose="03020402040406030203" pitchFamily="66" charset="-78"/>
                <a:cs typeface="Arabic Typesetting" panose="03020402040406030203" pitchFamily="66" charset="-78"/>
              </a:rPr>
              <a:t>.</a:t>
            </a:r>
            <a:endParaRPr lang="en-US" sz="1050" dirty="0">
              <a:latin typeface="Arabic Typesetting" panose="03020402040406030203" pitchFamily="66" charset="-78"/>
              <a:cs typeface="Arabic Typesetting" panose="03020402040406030203" pitchFamily="66" charset="-78"/>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70</a:t>
            </a:fld>
            <a:endParaRPr lang="en-US" altLang="en-US" dirty="0">
              <a:solidFill>
                <a:srgbClr val="0070C0">
                  <a:tint val="75000"/>
                </a:srgbClr>
              </a:solidFill>
            </a:endParaRPr>
          </a:p>
        </p:txBody>
      </p:sp>
    </p:spTree>
    <p:extLst>
      <p:ext uri="{BB962C8B-B14F-4D97-AF65-F5344CB8AC3E}">
        <p14:creationId xmlns:p14="http://schemas.microsoft.com/office/powerpoint/2010/main" val="19752032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3200" dirty="0" smtClean="0">
                <a:solidFill>
                  <a:schemeClr val="tx2">
                    <a:lumMod val="50000"/>
                  </a:schemeClr>
                </a:solidFill>
                <a:effectLst/>
                <a:cs typeface="Arabic Typesetting" panose="03020402040406030203" pitchFamily="66" charset="-78"/>
              </a:rPr>
              <a:t>Incarcerated Sexual Abuse </a:t>
            </a:r>
            <a:r>
              <a:rPr lang="en-US" sz="3200" dirty="0">
                <a:solidFill>
                  <a:schemeClr val="tx2">
                    <a:lumMod val="50000"/>
                  </a:schemeClr>
                </a:solidFill>
                <a:effectLst/>
                <a:cs typeface="Arabic Typesetting" panose="03020402040406030203" pitchFamily="66" charset="-78"/>
              </a:rPr>
              <a:t>V</a:t>
            </a:r>
            <a:r>
              <a:rPr lang="en-US" sz="3200" dirty="0" smtClean="0">
                <a:solidFill>
                  <a:schemeClr val="tx2">
                    <a:lumMod val="50000"/>
                  </a:schemeClr>
                </a:solidFill>
                <a:effectLst/>
                <a:cs typeface="Arabic Typesetting" panose="03020402040406030203" pitchFamily="66" charset="-78"/>
              </a:rPr>
              <a:t>ictims</a:t>
            </a:r>
            <a:endParaRPr lang="en-US" sz="3200" dirty="0">
              <a:solidFill>
                <a:schemeClr val="tx2">
                  <a:lumMod val="50000"/>
                </a:schemeClr>
              </a:solidFill>
              <a:effectLst/>
            </a:endParaRPr>
          </a:p>
        </p:txBody>
      </p:sp>
      <p:sp>
        <p:nvSpPr>
          <p:cNvPr id="3" name="Content Placeholder 2"/>
          <p:cNvSpPr>
            <a:spLocks noGrp="1"/>
          </p:cNvSpPr>
          <p:nvPr>
            <p:ph idx="1"/>
          </p:nvPr>
        </p:nvSpPr>
        <p:spPr/>
        <p:txBody>
          <a:bodyPr>
            <a:normAutofit lnSpcReduction="10000"/>
          </a:bodyPr>
          <a:lstStyle/>
          <a:p>
            <a:pPr marL="0" indent="0">
              <a:buFont typeface="Wingdings" pitchFamily="2" charset="2"/>
              <a:buNone/>
              <a:defRPr/>
            </a:pPr>
            <a:endParaRPr lang="en-US" sz="1200" dirty="0" smtClean="0">
              <a:solidFill>
                <a:schemeClr val="tx1"/>
              </a:solidFill>
              <a:latin typeface="+mn-lt"/>
              <a:cs typeface="Times New Roman" panose="02020603050405020304" pitchFamily="18" charset="0"/>
            </a:endParaRPr>
          </a:p>
          <a:p>
            <a:pPr marL="0" indent="0">
              <a:buFont typeface="Wingdings" pitchFamily="2" charset="2"/>
              <a:buNone/>
              <a:defRPr/>
            </a:pPr>
            <a:r>
              <a:rPr lang="en-US" dirty="0" smtClean="0">
                <a:solidFill>
                  <a:schemeClr val="bg2"/>
                </a:solidFill>
                <a:latin typeface="+mn-lt"/>
                <a:cs typeface="Times New Roman" panose="02020603050405020304" pitchFamily="18" charset="0"/>
              </a:rPr>
              <a:t>May experience repetitive assaults by multiple assailants over a period of time.</a:t>
            </a:r>
          </a:p>
          <a:p>
            <a:pPr marL="0" indent="0">
              <a:buFont typeface="Wingdings" pitchFamily="2" charset="2"/>
              <a:buNone/>
              <a:defRPr/>
            </a:pPr>
            <a:endParaRPr lang="en-US" sz="800" dirty="0" smtClean="0">
              <a:solidFill>
                <a:schemeClr val="bg2"/>
              </a:solidFill>
              <a:latin typeface="+mn-lt"/>
              <a:cs typeface="Times New Roman" panose="02020603050405020304" pitchFamily="18" charset="0"/>
            </a:endParaRPr>
          </a:p>
          <a:p>
            <a:pPr>
              <a:defRPr/>
            </a:pPr>
            <a:r>
              <a:rPr lang="en-US" dirty="0" smtClean="0">
                <a:solidFill>
                  <a:schemeClr val="bg2"/>
                </a:solidFill>
                <a:latin typeface="+mn-lt"/>
                <a:cs typeface="Times New Roman" panose="02020603050405020304" pitchFamily="18" charset="0"/>
              </a:rPr>
              <a:t>This may lead to:</a:t>
            </a:r>
          </a:p>
          <a:p>
            <a:pPr lvl="1">
              <a:defRPr/>
            </a:pPr>
            <a:r>
              <a:rPr lang="en-US" dirty="0" smtClean="0">
                <a:solidFill>
                  <a:schemeClr val="bg2"/>
                </a:solidFill>
                <a:latin typeface="+mn-lt"/>
                <a:cs typeface="Times New Roman" panose="02020603050405020304" pitchFamily="18" charset="0"/>
              </a:rPr>
              <a:t>Ongoing physical and psychological trauma,</a:t>
            </a:r>
          </a:p>
          <a:p>
            <a:pPr lvl="1">
              <a:defRPr/>
            </a:pPr>
            <a:r>
              <a:rPr lang="en-US" dirty="0" smtClean="0">
                <a:solidFill>
                  <a:schemeClr val="bg2"/>
                </a:solidFill>
                <a:latin typeface="+mn-lt"/>
                <a:cs typeface="Times New Roman" panose="02020603050405020304" pitchFamily="18" charset="0"/>
              </a:rPr>
              <a:t>A more debilitating form of PTSD</a:t>
            </a:r>
          </a:p>
          <a:p>
            <a:pPr marL="366713" lvl="1" indent="0">
              <a:buFont typeface="Wingdings 2" pitchFamily="18" charset="2"/>
              <a:buNone/>
              <a:defRPr/>
            </a:pPr>
            <a:endParaRPr lang="en-US" sz="800" dirty="0" smtClean="0">
              <a:solidFill>
                <a:schemeClr val="bg2"/>
              </a:solidFill>
              <a:latin typeface="+mn-lt"/>
              <a:cs typeface="Times New Roman" panose="02020603050405020304" pitchFamily="18" charset="0"/>
            </a:endParaRPr>
          </a:p>
          <a:p>
            <a:pPr>
              <a:defRPr/>
            </a:pPr>
            <a:r>
              <a:rPr lang="en-US" dirty="0" smtClean="0">
                <a:solidFill>
                  <a:schemeClr val="bg2"/>
                </a:solidFill>
                <a:latin typeface="+mn-lt"/>
                <a:cs typeface="Times New Roman" panose="02020603050405020304" pitchFamily="18" charset="0"/>
              </a:rPr>
              <a:t>May experience:</a:t>
            </a:r>
          </a:p>
          <a:p>
            <a:pPr lvl="1">
              <a:defRPr/>
            </a:pPr>
            <a:r>
              <a:rPr lang="en-US" dirty="0" smtClean="0">
                <a:solidFill>
                  <a:schemeClr val="bg2"/>
                </a:solidFill>
                <a:latin typeface="+mn-lt"/>
                <a:cs typeface="Times New Roman" panose="02020603050405020304" pitchFamily="18" charset="0"/>
              </a:rPr>
              <a:t>A loss of social status, and</a:t>
            </a:r>
          </a:p>
          <a:p>
            <a:pPr lvl="1">
              <a:defRPr/>
            </a:pPr>
            <a:r>
              <a:rPr lang="en-US" dirty="0" smtClean="0">
                <a:solidFill>
                  <a:schemeClr val="bg2"/>
                </a:solidFill>
                <a:latin typeface="+mn-lt"/>
                <a:cs typeface="Times New Roman" panose="02020603050405020304" pitchFamily="18" charset="0"/>
              </a:rPr>
              <a:t>Increased vulnerability within the jail or prison</a:t>
            </a:r>
          </a:p>
          <a:p>
            <a:pPr marL="366713" lvl="1" indent="0">
              <a:buFont typeface="Wingdings 2" pitchFamily="18" charset="2"/>
              <a:buNone/>
              <a:defRPr/>
            </a:pPr>
            <a:endParaRPr lang="en-US" sz="800" dirty="0" smtClean="0">
              <a:latin typeface="Times New Roman" panose="02020603050405020304" pitchFamily="18" charset="0"/>
              <a:cs typeface="Times New Roman" panose="02020603050405020304" pitchFamily="18" charset="0"/>
            </a:endParaRPr>
          </a:p>
          <a:p>
            <a:pPr marL="457200" lvl="1" indent="0">
              <a:buNone/>
              <a:defRPr/>
            </a:pPr>
            <a:endParaRPr lang="en-US" dirty="0" smtClean="0">
              <a:latin typeface="Arabic Typesetting" panose="03020402040406030203" pitchFamily="66" charset="-78"/>
              <a:cs typeface="Arabic Typesetting" panose="03020402040406030203" pitchFamily="66" charset="-78"/>
            </a:endParaRPr>
          </a:p>
          <a:p>
            <a:pPr>
              <a:defRPr/>
            </a:pPr>
            <a:endParaRPr lang="en-US" dirty="0"/>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71</a:t>
            </a:fld>
            <a:endParaRPr lang="en-US" altLang="en-US" dirty="0">
              <a:solidFill>
                <a:srgbClr val="0070C0">
                  <a:tint val="75000"/>
                </a:srgbClr>
              </a:solidFill>
            </a:endParaRPr>
          </a:p>
        </p:txBody>
      </p:sp>
    </p:spTree>
    <p:extLst>
      <p:ext uri="{BB962C8B-B14F-4D97-AF65-F5344CB8AC3E}">
        <p14:creationId xmlns:p14="http://schemas.microsoft.com/office/powerpoint/2010/main" val="28704290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Effects</a:t>
            </a:r>
            <a:endParaRPr lang="en-US" dirty="0"/>
          </a:p>
        </p:txBody>
      </p:sp>
      <p:sp>
        <p:nvSpPr>
          <p:cNvPr id="3" name="Content Placeholder 2"/>
          <p:cNvSpPr>
            <a:spLocks noGrp="1"/>
          </p:cNvSpPr>
          <p:nvPr>
            <p:ph idx="1"/>
          </p:nvPr>
        </p:nvSpPr>
        <p:spPr/>
        <p:txBody>
          <a:bodyPr/>
          <a:lstStyle/>
          <a:p>
            <a:r>
              <a:rPr lang="en-US" dirty="0" smtClean="0"/>
              <a:t>Changes in eating pattern/eating disorders</a:t>
            </a:r>
          </a:p>
          <a:p>
            <a:r>
              <a:rPr lang="en-US" dirty="0" smtClean="0"/>
              <a:t>Fatigue</a:t>
            </a:r>
          </a:p>
          <a:p>
            <a:r>
              <a:rPr lang="en-US" dirty="0" smtClean="0"/>
              <a:t>Nightmares</a:t>
            </a:r>
          </a:p>
          <a:p>
            <a:r>
              <a:rPr lang="en-US" dirty="0" smtClean="0"/>
              <a:t>Muscular tension</a:t>
            </a:r>
          </a:p>
          <a:p>
            <a:r>
              <a:rPr lang="en-US" dirty="0" smtClean="0"/>
              <a:t>STD’s / HIV-AIDS</a:t>
            </a:r>
          </a:p>
          <a:p>
            <a:r>
              <a:rPr lang="en-US" dirty="0" smtClean="0"/>
              <a:t>Physical injuries</a:t>
            </a:r>
          </a:p>
          <a:p>
            <a:r>
              <a:rPr lang="en-US" dirty="0" smtClean="0"/>
              <a:t>Stress related depression</a:t>
            </a: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72</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762000" y="6356350"/>
            <a:ext cx="6172200" cy="365125"/>
          </a:xfrm>
        </p:spPr>
        <p:txBody>
          <a:bodyPr/>
          <a:lstStyle/>
          <a:p>
            <a:pPr>
              <a:defRPr/>
            </a:pPr>
            <a:r>
              <a:rPr lang="en-US" altLang="en-US" dirty="0" smtClean="0">
                <a:solidFill>
                  <a:srgbClr val="0070C0">
                    <a:tint val="75000"/>
                  </a:srgbClr>
                </a:solidFill>
              </a:rPr>
              <a:t>https://sapac.umich.edu/article/45 - common reactions to sexual assault</a:t>
            </a:r>
            <a:endParaRPr lang="en-US" altLang="en-US" dirty="0">
              <a:solidFill>
                <a:srgbClr val="0070C0">
                  <a:tint val="75000"/>
                </a:srgbClr>
              </a:solidFill>
            </a:endParaRPr>
          </a:p>
        </p:txBody>
      </p:sp>
    </p:spTree>
    <p:extLst>
      <p:ext uri="{BB962C8B-B14F-4D97-AF65-F5344CB8AC3E}">
        <p14:creationId xmlns:p14="http://schemas.microsoft.com/office/powerpoint/2010/main" val="40641282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Effects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Anger</a:t>
            </a:r>
          </a:p>
          <a:p>
            <a:r>
              <a:rPr lang="en-US" dirty="0" smtClean="0"/>
              <a:t>Anxiety</a:t>
            </a:r>
          </a:p>
          <a:p>
            <a:r>
              <a:rPr lang="en-US" dirty="0" smtClean="0"/>
              <a:t>Denial</a:t>
            </a:r>
          </a:p>
          <a:p>
            <a:r>
              <a:rPr lang="en-US" dirty="0" smtClean="0"/>
              <a:t>Depression, sadness</a:t>
            </a:r>
          </a:p>
          <a:p>
            <a:r>
              <a:rPr lang="en-US" dirty="0" smtClean="0"/>
              <a:t>Embarrassment, feeling exposed, humiliated</a:t>
            </a:r>
          </a:p>
          <a:p>
            <a:r>
              <a:rPr lang="en-US" dirty="0" smtClean="0"/>
              <a:t>Fear</a:t>
            </a:r>
          </a:p>
          <a:p>
            <a:r>
              <a:rPr lang="en-US" dirty="0" smtClean="0"/>
              <a:t>Helplessness, mood swings, phobias</a:t>
            </a:r>
          </a:p>
          <a:p>
            <a:r>
              <a:rPr lang="en-US" dirty="0" smtClean="0"/>
              <a:t>Shame, guilt, self blame</a:t>
            </a:r>
          </a:p>
          <a:p>
            <a:r>
              <a:rPr lang="en-US" dirty="0" smtClean="0"/>
              <a:t>vulnerability</a:t>
            </a: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73</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914400" y="6324600"/>
            <a:ext cx="5867400" cy="365125"/>
          </a:xfrm>
        </p:spPr>
        <p:txBody>
          <a:bodyPr/>
          <a:lstStyle/>
          <a:p>
            <a:pPr>
              <a:defRPr/>
            </a:pPr>
            <a:r>
              <a:rPr lang="en-US" altLang="en-US" dirty="0" smtClean="0">
                <a:solidFill>
                  <a:srgbClr val="0070C0">
                    <a:tint val="75000"/>
                  </a:srgbClr>
                </a:solidFill>
              </a:rPr>
              <a:t>https://sapac.umich.edu/article/45 - common reactions to sexual assault</a:t>
            </a:r>
            <a:endParaRPr lang="en-US" altLang="en-US" dirty="0">
              <a:solidFill>
                <a:srgbClr val="0070C0">
                  <a:tint val="75000"/>
                </a:srgbClr>
              </a:solidFill>
            </a:endParaRPr>
          </a:p>
        </p:txBody>
      </p:sp>
    </p:spTree>
    <p:extLst>
      <p:ext uri="{BB962C8B-B14F-4D97-AF65-F5344CB8AC3E}">
        <p14:creationId xmlns:p14="http://schemas.microsoft.com/office/powerpoint/2010/main" val="33335094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Effects</a:t>
            </a:r>
            <a:endParaRPr lang="en-US" dirty="0"/>
          </a:p>
        </p:txBody>
      </p:sp>
      <p:sp>
        <p:nvSpPr>
          <p:cNvPr id="3" name="Content Placeholder 2"/>
          <p:cNvSpPr>
            <a:spLocks noGrp="1"/>
          </p:cNvSpPr>
          <p:nvPr>
            <p:ph idx="1"/>
          </p:nvPr>
        </p:nvSpPr>
        <p:spPr/>
        <p:txBody>
          <a:bodyPr/>
          <a:lstStyle/>
          <a:p>
            <a:r>
              <a:rPr lang="en-US" dirty="0" smtClean="0"/>
              <a:t>Confusion</a:t>
            </a:r>
          </a:p>
          <a:p>
            <a:r>
              <a:rPr lang="en-US" dirty="0" smtClean="0"/>
              <a:t>Difficulty concentrating</a:t>
            </a:r>
          </a:p>
          <a:p>
            <a:r>
              <a:rPr lang="en-US" dirty="0" smtClean="0"/>
              <a:t>Flashbacks</a:t>
            </a:r>
          </a:p>
          <a:p>
            <a:r>
              <a:rPr lang="en-US" dirty="0" smtClean="0"/>
              <a:t>I deserved it because….</a:t>
            </a:r>
          </a:p>
          <a:p>
            <a:r>
              <a:rPr lang="en-US" dirty="0" smtClean="0"/>
              <a:t>If I forget about it, it will go away</a:t>
            </a:r>
          </a:p>
          <a:p>
            <a:r>
              <a:rPr lang="en-US" dirty="0" smtClean="0"/>
              <a:t>Will they blame me?</a:t>
            </a:r>
          </a:p>
          <a:p>
            <a:r>
              <a:rPr lang="en-US" dirty="0" smtClean="0"/>
              <a:t>What will people think?</a:t>
            </a: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74</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990600" y="6356350"/>
            <a:ext cx="5791200" cy="365125"/>
          </a:xfrm>
        </p:spPr>
        <p:txBody>
          <a:bodyPr/>
          <a:lstStyle/>
          <a:p>
            <a:pPr>
              <a:defRPr/>
            </a:pPr>
            <a:r>
              <a:rPr lang="en-US" altLang="en-US" dirty="0" smtClean="0">
                <a:solidFill>
                  <a:srgbClr val="0070C0">
                    <a:tint val="75000"/>
                  </a:srgbClr>
                </a:solidFill>
              </a:rPr>
              <a:t>https://sapac.umich.edu/article/45 - common reactions to sexual assault</a:t>
            </a:r>
            <a:endParaRPr lang="en-US" altLang="en-US" dirty="0">
              <a:solidFill>
                <a:srgbClr val="0070C0">
                  <a:tint val="75000"/>
                </a:srgbClr>
              </a:solidFill>
            </a:endParaRPr>
          </a:p>
        </p:txBody>
      </p:sp>
    </p:spTree>
    <p:extLst>
      <p:ext uri="{BB962C8B-B14F-4D97-AF65-F5344CB8AC3E}">
        <p14:creationId xmlns:p14="http://schemas.microsoft.com/office/powerpoint/2010/main" val="3587717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Effects</a:t>
            </a:r>
            <a:endParaRPr lang="en-US" dirty="0"/>
          </a:p>
        </p:txBody>
      </p:sp>
      <p:sp>
        <p:nvSpPr>
          <p:cNvPr id="3" name="Content Placeholder 2"/>
          <p:cNvSpPr>
            <a:spLocks noGrp="1"/>
          </p:cNvSpPr>
          <p:nvPr>
            <p:ph idx="1"/>
          </p:nvPr>
        </p:nvSpPr>
        <p:spPr/>
        <p:txBody>
          <a:bodyPr/>
          <a:lstStyle/>
          <a:p>
            <a:r>
              <a:rPr lang="en-US" dirty="0" smtClean="0"/>
              <a:t>Difficulty around persons having similar attributes to the perpetrator</a:t>
            </a:r>
          </a:p>
          <a:p>
            <a:r>
              <a:rPr lang="en-US" dirty="0" smtClean="0"/>
              <a:t>Difficulty getting things accomplished</a:t>
            </a:r>
          </a:p>
          <a:p>
            <a:r>
              <a:rPr lang="en-US" dirty="0" smtClean="0"/>
              <a:t>Fear of leaving house (cell)</a:t>
            </a:r>
          </a:p>
          <a:p>
            <a:r>
              <a:rPr lang="en-US" dirty="0" smtClean="0"/>
              <a:t>Hypersensitivity when relating to others</a:t>
            </a:r>
          </a:p>
          <a:p>
            <a:r>
              <a:rPr lang="en-US" dirty="0" smtClean="0"/>
              <a:t>Loss of trust in self and others</a:t>
            </a: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75</a:t>
            </a:fld>
            <a:endParaRPr lang="en-US" altLang="en-US">
              <a:solidFill>
                <a:srgbClr val="0070C0">
                  <a:tint val="75000"/>
                </a:srgbClr>
              </a:solidFill>
            </a:endParaRPr>
          </a:p>
        </p:txBody>
      </p:sp>
      <p:sp>
        <p:nvSpPr>
          <p:cNvPr id="5" name="Footer Placeholder 4"/>
          <p:cNvSpPr>
            <a:spLocks noGrp="1"/>
          </p:cNvSpPr>
          <p:nvPr>
            <p:ph type="ftr" sz="quarter" idx="11"/>
          </p:nvPr>
        </p:nvSpPr>
        <p:spPr>
          <a:xfrm>
            <a:off x="1447800" y="6356350"/>
            <a:ext cx="5562600" cy="365125"/>
          </a:xfrm>
        </p:spPr>
        <p:txBody>
          <a:bodyPr/>
          <a:lstStyle/>
          <a:p>
            <a:pPr>
              <a:defRPr/>
            </a:pPr>
            <a:r>
              <a:rPr lang="en-US" altLang="en-US" dirty="0" smtClean="0">
                <a:solidFill>
                  <a:srgbClr val="0070C0">
                    <a:tint val="75000"/>
                  </a:srgbClr>
                </a:solidFill>
              </a:rPr>
              <a:t>https://sapac.umich.edu/article/45 - common reactions to sexual assault</a:t>
            </a:r>
            <a:endParaRPr lang="en-US" altLang="en-US" dirty="0">
              <a:solidFill>
                <a:srgbClr val="0070C0">
                  <a:tint val="75000"/>
                </a:srgbClr>
              </a:solidFill>
            </a:endParaRPr>
          </a:p>
        </p:txBody>
      </p:sp>
    </p:spTree>
    <p:extLst>
      <p:ext uri="{BB962C8B-B14F-4D97-AF65-F5344CB8AC3E}">
        <p14:creationId xmlns:p14="http://schemas.microsoft.com/office/powerpoint/2010/main" val="27052939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685800"/>
            <a:ext cx="8229600" cy="2743200"/>
          </a:xfrm>
          <a:gradFill>
            <a:gsLst>
              <a:gs pos="0">
                <a:srgbClr val="5E9EFF"/>
              </a:gs>
              <a:gs pos="39999">
                <a:srgbClr val="85C2FF"/>
              </a:gs>
              <a:gs pos="13000">
                <a:srgbClr val="C4D6EB"/>
              </a:gs>
              <a:gs pos="100000">
                <a:srgbClr val="FFEBFA"/>
              </a:gs>
            </a:gsLst>
            <a:lin ang="5400000" scaled="0"/>
          </a:gradFill>
        </p:spPr>
        <p:txBody>
          <a:bodyPr>
            <a:normAutofit fontScale="90000"/>
          </a:bodyPr>
          <a:lstStyle/>
          <a:p>
            <a:r>
              <a:rPr lang="en-US" altLang="en-US" dirty="0" smtClean="0">
                <a:solidFill>
                  <a:schemeClr val="bg2"/>
                </a:solidFill>
              </a:rPr>
              <a:t>How to Detect and Respond to Signs of Threatened and Actual Abuse</a:t>
            </a:r>
            <a:br>
              <a:rPr lang="en-US" altLang="en-US" dirty="0" smtClean="0">
                <a:solidFill>
                  <a:schemeClr val="bg2"/>
                </a:solidFill>
              </a:rPr>
            </a:br>
            <a:r>
              <a:rPr lang="en-US" altLang="en-US" dirty="0" smtClean="0">
                <a:solidFill>
                  <a:schemeClr val="bg2"/>
                </a:solidFill>
                <a:effectLst/>
              </a:rPr>
              <a:t/>
            </a:r>
            <a:br>
              <a:rPr lang="en-US" altLang="en-US" dirty="0" smtClean="0">
                <a:solidFill>
                  <a:schemeClr val="bg2"/>
                </a:solidFill>
                <a:effectLst/>
              </a:rPr>
            </a:br>
            <a:r>
              <a:rPr lang="en-US" altLang="en-US" sz="1200" dirty="0" smtClean="0">
                <a:solidFill>
                  <a:schemeClr val="bg2"/>
                </a:solidFill>
                <a:effectLst/>
              </a:rPr>
              <a:t>Employee Training Goal #7</a:t>
            </a:r>
            <a:br>
              <a:rPr lang="en-US" altLang="en-US" sz="1200" dirty="0" smtClean="0">
                <a:solidFill>
                  <a:schemeClr val="bg2"/>
                </a:solidFill>
                <a:effectLst/>
              </a:rPr>
            </a:br>
            <a:r>
              <a:rPr lang="en-US" altLang="en-US" sz="1200" dirty="0" smtClean="0">
                <a:solidFill>
                  <a:schemeClr val="bg2"/>
                </a:solidFill>
              </a:rPr>
              <a:t>115.31 (7)</a:t>
            </a:r>
            <a:r>
              <a:rPr lang="en-US" altLang="en-US" dirty="0" smtClean="0"/>
              <a:t/>
            </a:r>
            <a:br>
              <a:rPr lang="en-US" altLang="en-US" dirty="0" smtClean="0"/>
            </a:br>
            <a:endParaRPr lang="en-US" altLang="en-US" dirty="0" smtClean="0"/>
          </a:p>
        </p:txBody>
      </p:sp>
      <p:sp>
        <p:nvSpPr>
          <p:cNvPr id="2" name="Slide Number Placeholder 1"/>
          <p:cNvSpPr>
            <a:spLocks noGrp="1"/>
          </p:cNvSpPr>
          <p:nvPr>
            <p:ph type="sldNum" sz="quarter" idx="12"/>
          </p:nvPr>
        </p:nvSpPr>
        <p:spPr/>
        <p:txBody>
          <a:bodyPr/>
          <a:lstStyle/>
          <a:p>
            <a:pPr>
              <a:defRPr/>
            </a:pPr>
            <a:fld id="{2F5B79EA-41DA-4F86-97E1-BD350B0957D4}" type="slidenum">
              <a:rPr lang="en-US" altLang="en-US" smtClean="0">
                <a:solidFill>
                  <a:srgbClr val="0070C0">
                    <a:tint val="75000"/>
                  </a:srgbClr>
                </a:solidFill>
              </a:rPr>
              <a:pPr>
                <a:defRPr/>
              </a:pPr>
              <a:t>76</a:t>
            </a:fld>
            <a:endParaRPr lang="en-US" altLang="en-US">
              <a:solidFill>
                <a:srgbClr val="0070C0">
                  <a:tint val="75000"/>
                </a:srgbClr>
              </a:solidFill>
            </a:endParaRPr>
          </a:p>
        </p:txBody>
      </p:sp>
      <p:sp>
        <p:nvSpPr>
          <p:cNvPr id="3" name="TextBox 2"/>
          <p:cNvSpPr txBox="1"/>
          <p:nvPr/>
        </p:nvSpPr>
        <p:spPr>
          <a:xfrm>
            <a:off x="2286000" y="5791200"/>
            <a:ext cx="4419600" cy="400110"/>
          </a:xfrm>
          <a:prstGeom prst="rect">
            <a:avLst/>
          </a:prstGeom>
          <a:noFill/>
        </p:spPr>
        <p:txBody>
          <a:bodyPr wrap="square" rtlCol="0">
            <a:spAutoFit/>
          </a:bodyPr>
          <a:lstStyle/>
          <a:p>
            <a:r>
              <a:rPr lang="en-US" sz="1000" dirty="0" smtClean="0">
                <a:solidFill>
                  <a:srgbClr val="000000"/>
                </a:solidFill>
              </a:rPr>
              <a:t>PRE-AUDIT QUESTIONAIRE 115.31 (a)-1</a:t>
            </a:r>
          </a:p>
          <a:p>
            <a:r>
              <a:rPr lang="en-US" sz="1000" dirty="0">
                <a:solidFill>
                  <a:srgbClr val="000000"/>
                </a:solidFill>
              </a:rPr>
              <a:t>7</a:t>
            </a:r>
            <a:r>
              <a:rPr lang="en-US" sz="1000" dirty="0" smtClean="0">
                <a:solidFill>
                  <a:srgbClr val="000000"/>
                </a:solidFill>
              </a:rPr>
              <a:t>)</a:t>
            </a:r>
            <a:endParaRPr lang="en-US" sz="1000" dirty="0">
              <a:solidFill>
                <a:srgbClr val="000000"/>
              </a:solidFill>
            </a:endParaRPr>
          </a:p>
        </p:txBody>
      </p:sp>
    </p:spTree>
    <p:extLst>
      <p:ext uri="{BB962C8B-B14F-4D97-AF65-F5344CB8AC3E}">
        <p14:creationId xmlns:p14="http://schemas.microsoft.com/office/powerpoint/2010/main" val="36129360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2">
                <a:lumMod val="50000"/>
              </a:schemeClr>
            </a:solidFill>
          </a:ln>
        </p:spPr>
        <p:txBody>
          <a:bodyPr>
            <a:normAutofit fontScale="90000"/>
          </a:bodyPr>
          <a:lstStyle/>
          <a:p>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How Can Staff Help Prevent</a:t>
            </a:r>
            <a:b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br>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 Sexual Abuse &amp; Harassment</a:t>
            </a:r>
            <a:endParaRPr lang="en-US" sz="36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buNone/>
            </a:pPr>
            <a:endParaRPr lang="en-US" sz="900" dirty="0" smtClean="0">
              <a:solidFill>
                <a:schemeClr val="tx1"/>
              </a:solidFill>
              <a:latin typeface="+mn-lt"/>
            </a:endParaRPr>
          </a:p>
          <a:p>
            <a:r>
              <a:rPr lang="en-US" sz="3600" dirty="0" smtClean="0">
                <a:solidFill>
                  <a:schemeClr val="bg2"/>
                </a:solidFill>
                <a:latin typeface="Times New Roman" panose="02020603050405020304" pitchFamily="18" charset="0"/>
                <a:cs typeface="Times New Roman" panose="02020603050405020304" pitchFamily="18" charset="0"/>
              </a:rPr>
              <a:t>Know the inmate population in your immediate area under your control.</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sz="3600" dirty="0" smtClean="0">
                <a:solidFill>
                  <a:schemeClr val="bg2"/>
                </a:solidFill>
                <a:latin typeface="Times New Roman" panose="02020603050405020304" pitchFamily="18" charset="0"/>
                <a:cs typeface="Times New Roman" panose="02020603050405020304" pitchFamily="18" charset="0"/>
              </a:rPr>
              <a:t>Report unusual and suspicious behavior</a:t>
            </a:r>
          </a:p>
          <a:p>
            <a:pPr marL="0" indent="0">
              <a:buNone/>
            </a:pPr>
            <a:endParaRPr lang="en-US" sz="900" dirty="0" smtClean="0">
              <a:solidFill>
                <a:schemeClr val="bg2"/>
              </a:solidFill>
              <a:latin typeface="Times New Roman" panose="02020603050405020304" pitchFamily="18" charset="0"/>
              <a:cs typeface="Times New Roman" panose="02020603050405020304" pitchFamily="18" charset="0"/>
            </a:endParaRP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sz="3600" dirty="0" smtClean="0">
                <a:solidFill>
                  <a:schemeClr val="bg2"/>
                </a:solidFill>
                <a:latin typeface="Times New Roman" panose="02020603050405020304" pitchFamily="18" charset="0"/>
                <a:cs typeface="Times New Roman" panose="02020603050405020304" pitchFamily="18" charset="0"/>
              </a:rPr>
              <a:t>More frequent and random unit tours</a:t>
            </a:r>
          </a:p>
          <a:p>
            <a:pPr marL="0" indent="0">
              <a:buNone/>
            </a:pPr>
            <a:endParaRPr lang="en-US" sz="900" dirty="0" smtClean="0">
              <a:solidFill>
                <a:schemeClr val="bg2"/>
              </a:solidFill>
              <a:latin typeface="Times New Roman" panose="02020603050405020304" pitchFamily="18" charset="0"/>
              <a:cs typeface="Times New Roman" panose="02020603050405020304" pitchFamily="18" charset="0"/>
            </a:endParaRPr>
          </a:p>
          <a:p>
            <a:r>
              <a:rPr lang="en-US" sz="3600" dirty="0" smtClean="0">
                <a:solidFill>
                  <a:schemeClr val="bg2"/>
                </a:solidFill>
                <a:latin typeface="Times New Roman" panose="02020603050405020304" pitchFamily="18" charset="0"/>
                <a:cs typeface="Times New Roman" panose="02020603050405020304" pitchFamily="18" charset="0"/>
              </a:rPr>
              <a:t>Be involved in your facilities efforts to better prevent, deter, and detect sexual abuse and sexual harassment by working with facility administration in making policies.</a:t>
            </a:r>
            <a:endParaRPr lang="en-US" sz="3600" dirty="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77</a:t>
            </a:fld>
            <a:endParaRPr lang="en-US" altLang="en-US" dirty="0">
              <a:solidFill>
                <a:srgbClr val="0070C0">
                  <a:tint val="75000"/>
                </a:srgbClr>
              </a:solidFill>
            </a:endParaRPr>
          </a:p>
        </p:txBody>
      </p:sp>
    </p:spTree>
    <p:extLst>
      <p:ext uri="{BB962C8B-B14F-4D97-AF65-F5344CB8AC3E}">
        <p14:creationId xmlns:p14="http://schemas.microsoft.com/office/powerpoint/2010/main" val="29794137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Reporting and Responding to </a:t>
            </a:r>
            <a:b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br>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Inmate on Inmate Sexual Abuse</a:t>
            </a:r>
            <a:endParaRPr lang="en-US" sz="36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marL="0" indent="0" algn="ctr">
              <a:buNone/>
            </a:pPr>
            <a:r>
              <a:rPr lang="en-US" sz="3600" dirty="0" smtClean="0">
                <a:solidFill>
                  <a:schemeClr val="bg2"/>
                </a:solidFill>
                <a:latin typeface="Times New Roman" panose="02020603050405020304" pitchFamily="18" charset="0"/>
                <a:cs typeface="Times New Roman" panose="02020603050405020304" pitchFamily="18" charset="0"/>
              </a:rPr>
              <a:t>Staff Reporting</a:t>
            </a:r>
          </a:p>
          <a:p>
            <a:pPr marL="0" indent="0" algn="ctr">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Any staff member who receives a verbal or written report of sexual assault or any attempt thereof, will immediately report the information through their chain of command.</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Reports will be accepted regardless of where the allegation comes from.</a:t>
            </a:r>
            <a:endParaRPr lang="en-US" dirty="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78</a:t>
            </a:fld>
            <a:endParaRPr lang="en-US" altLang="en-US">
              <a:solidFill>
                <a:srgbClr val="0070C0">
                  <a:tint val="75000"/>
                </a:srgbClr>
              </a:solidFill>
            </a:endParaRPr>
          </a:p>
        </p:txBody>
      </p:sp>
    </p:spTree>
    <p:extLst>
      <p:ext uri="{BB962C8B-B14F-4D97-AF65-F5344CB8AC3E}">
        <p14:creationId xmlns:p14="http://schemas.microsoft.com/office/powerpoint/2010/main" val="1165632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sz="4800" dirty="0" smtClean="0">
                <a:solidFill>
                  <a:schemeClr val="tx2">
                    <a:lumMod val="50000"/>
                  </a:schemeClr>
                </a:solidFill>
                <a:effectLst/>
                <a:latin typeface="Times New Roman" pitchFamily="18" charset="0"/>
                <a:cs typeface="Times New Roman" pitchFamily="18" charset="0"/>
              </a:rPr>
              <a:t>Staff responsibilities after receiving an allegation</a:t>
            </a:r>
          </a:p>
        </p:txBody>
      </p:sp>
      <p:sp>
        <p:nvSpPr>
          <p:cNvPr id="32771" name="Content Placeholder 2"/>
          <p:cNvSpPr>
            <a:spLocks noGrp="1"/>
          </p:cNvSpPr>
          <p:nvPr>
            <p:ph idx="1"/>
          </p:nvPr>
        </p:nvSpPr>
        <p:spPr/>
        <p:txBody>
          <a:bodyPr/>
          <a:lstStyle/>
          <a:p>
            <a:r>
              <a:rPr lang="en-US" altLang="en-US" sz="3200" dirty="0" smtClean="0">
                <a:solidFill>
                  <a:schemeClr val="bg2"/>
                </a:solidFill>
                <a:latin typeface="Times New Roman" pitchFamily="18" charset="0"/>
                <a:cs typeface="Times New Roman" pitchFamily="18" charset="0"/>
              </a:rPr>
              <a:t>Apart from reporting to designated supervisors or officials, staff shall not reveal any information related to sexual abuse report to anyone other than:</a:t>
            </a:r>
          </a:p>
          <a:p>
            <a:pPr lvl="1"/>
            <a:r>
              <a:rPr lang="en-US" altLang="en-US" sz="2800" dirty="0" smtClean="0">
                <a:solidFill>
                  <a:schemeClr val="bg2"/>
                </a:solidFill>
                <a:latin typeface="Times New Roman" pitchFamily="18" charset="0"/>
                <a:cs typeface="Times New Roman" pitchFamily="18" charset="0"/>
              </a:rPr>
              <a:t>Medical / Mental health for Treatment</a:t>
            </a:r>
          </a:p>
          <a:p>
            <a:pPr lvl="1"/>
            <a:r>
              <a:rPr lang="en-US" altLang="en-US" dirty="0" smtClean="0">
                <a:solidFill>
                  <a:schemeClr val="bg2"/>
                </a:solidFill>
                <a:latin typeface="Times New Roman" pitchFamily="18" charset="0"/>
                <a:cs typeface="Times New Roman" pitchFamily="18" charset="0"/>
              </a:rPr>
              <a:t>Criminal Investigator</a:t>
            </a:r>
          </a:p>
          <a:p>
            <a:pPr lvl="1"/>
            <a:r>
              <a:rPr lang="en-US" altLang="en-US" sz="2800" dirty="0">
                <a:solidFill>
                  <a:schemeClr val="bg2"/>
                </a:solidFill>
                <a:latin typeface="Times New Roman" pitchFamily="18" charset="0"/>
                <a:cs typeface="Times New Roman" pitchFamily="18" charset="0"/>
              </a:rPr>
              <a:t>a</a:t>
            </a:r>
            <a:r>
              <a:rPr lang="en-US" altLang="en-US" sz="2800" dirty="0" smtClean="0">
                <a:solidFill>
                  <a:schemeClr val="bg2"/>
                </a:solidFill>
                <a:latin typeface="Times New Roman" pitchFamily="18" charset="0"/>
                <a:cs typeface="Times New Roman" pitchFamily="18" charset="0"/>
              </a:rPr>
              <a:t>nd other security and management decisions</a:t>
            </a:r>
            <a:r>
              <a:rPr lang="en-US" altLang="en-US" dirty="0" smtClean="0">
                <a:solidFill>
                  <a:schemeClr val="bg2"/>
                </a:solidFill>
                <a:latin typeface="Times New Roman" pitchFamily="18" charset="0"/>
                <a:cs typeface="Times New Roman" pitchFamily="18" charset="0"/>
              </a:rPr>
              <a:t>.</a:t>
            </a:r>
          </a:p>
          <a:p>
            <a:pPr lvl="2"/>
            <a:r>
              <a:rPr lang="en-US" altLang="en-US" dirty="0" smtClean="0">
                <a:solidFill>
                  <a:schemeClr val="bg2"/>
                </a:solidFill>
                <a:latin typeface="Times New Roman" pitchFamily="18" charset="0"/>
                <a:cs typeface="Times New Roman" pitchFamily="18" charset="0"/>
              </a:rPr>
              <a:t>Classification</a:t>
            </a:r>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79</a:t>
            </a:fld>
            <a:endParaRPr lang="en-US" altLang="en-US">
              <a:solidFill>
                <a:srgbClr val="0070C0">
                  <a:tint val="75000"/>
                </a:srgbClr>
              </a:solidFill>
            </a:endParaRPr>
          </a:p>
        </p:txBody>
      </p:sp>
    </p:spTree>
    <p:extLst>
      <p:ext uri="{BB962C8B-B14F-4D97-AF65-F5344CB8AC3E}">
        <p14:creationId xmlns:p14="http://schemas.microsoft.com/office/powerpoint/2010/main" val="244626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PREA Impacts Your Job</a:t>
            </a:r>
            <a:endParaRPr lang="en-US" dirty="0"/>
          </a:p>
        </p:txBody>
      </p:sp>
      <p:sp>
        <p:nvSpPr>
          <p:cNvPr id="7" name="Content Placeholder 6"/>
          <p:cNvSpPr>
            <a:spLocks noGrp="1"/>
          </p:cNvSpPr>
          <p:nvPr>
            <p:ph idx="1"/>
          </p:nvPr>
        </p:nvSpPr>
        <p:spPr/>
        <p:txBody>
          <a:bodyPr/>
          <a:lstStyle/>
          <a:p>
            <a:r>
              <a:rPr lang="en-US" dirty="0" smtClean="0">
                <a:solidFill>
                  <a:schemeClr val="accent5"/>
                </a:solidFill>
              </a:rPr>
              <a:t>PREA promotes good operational practices regarding safety and security</a:t>
            </a:r>
          </a:p>
          <a:p>
            <a:r>
              <a:rPr lang="en-US" dirty="0" smtClean="0">
                <a:solidFill>
                  <a:schemeClr val="accent5"/>
                </a:solidFill>
              </a:rPr>
              <a:t>For example, standards give direction to:</a:t>
            </a:r>
          </a:p>
          <a:p>
            <a:pPr lvl="1"/>
            <a:r>
              <a:rPr lang="en-US" dirty="0" smtClean="0">
                <a:solidFill>
                  <a:schemeClr val="accent5"/>
                </a:solidFill>
              </a:rPr>
              <a:t>Classification</a:t>
            </a:r>
          </a:p>
          <a:p>
            <a:pPr lvl="1"/>
            <a:r>
              <a:rPr lang="en-US" dirty="0" smtClean="0">
                <a:solidFill>
                  <a:schemeClr val="accent5"/>
                </a:solidFill>
              </a:rPr>
              <a:t>Investigations</a:t>
            </a:r>
          </a:p>
          <a:p>
            <a:pPr lvl="1"/>
            <a:r>
              <a:rPr lang="en-US" dirty="0" smtClean="0">
                <a:solidFill>
                  <a:schemeClr val="accent5"/>
                </a:solidFill>
              </a:rPr>
              <a:t>First Responder</a:t>
            </a:r>
          </a:p>
          <a:p>
            <a:pPr lvl="1"/>
            <a:r>
              <a:rPr lang="en-US" dirty="0" smtClean="0">
                <a:solidFill>
                  <a:schemeClr val="accent5"/>
                </a:solidFill>
              </a:rPr>
              <a:t>Training</a:t>
            </a:r>
          </a:p>
        </p:txBody>
      </p:sp>
      <p:sp>
        <p:nvSpPr>
          <p:cNvPr id="5" name="Slide Number Placeholder 4"/>
          <p:cNvSpPr>
            <a:spLocks noGrp="1"/>
          </p:cNvSpPr>
          <p:nvPr>
            <p:ph type="sldNum" sz="quarter" idx="12"/>
          </p:nvPr>
        </p:nvSpPr>
        <p:spPr/>
        <p:txBody>
          <a:bodyPr/>
          <a:lstStyle/>
          <a:p>
            <a:pPr>
              <a:defRPr/>
            </a:pPr>
            <a:fld id="{AB80E350-4BC8-4711-83C6-AF05098C0CFD}" type="slidenum">
              <a:rPr lang="en-US" altLang="en-US" smtClean="0"/>
              <a:pPr>
                <a:defRPr/>
              </a:pPr>
              <a:t>8</a:t>
            </a:fld>
            <a:endParaRPr lang="en-US" altLang="en-US"/>
          </a:p>
        </p:txBody>
      </p:sp>
    </p:spTree>
    <p:extLst>
      <p:ext uri="{BB962C8B-B14F-4D97-AF65-F5344CB8AC3E}">
        <p14:creationId xmlns:p14="http://schemas.microsoft.com/office/powerpoint/2010/main" val="2636857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2">
                    <a:lumMod val="50000"/>
                  </a:schemeClr>
                </a:solidFill>
                <a:effectLst/>
                <a:latin typeface="Times New Roman" panose="02020603050405020304" pitchFamily="18" charset="0"/>
                <a:cs typeface="Times New Roman" panose="02020603050405020304" pitchFamily="18" charset="0"/>
              </a:rPr>
              <a:t>Allegations of Sexual Abuse </a:t>
            </a:r>
            <a:br>
              <a:rPr lang="en-US" sz="3200" dirty="0" smtClean="0">
                <a:solidFill>
                  <a:schemeClr val="tx2">
                    <a:lumMod val="50000"/>
                  </a:schemeClr>
                </a:solidFill>
                <a:effectLst/>
                <a:latin typeface="Times New Roman" panose="02020603050405020304" pitchFamily="18" charset="0"/>
                <a:cs typeface="Times New Roman" panose="02020603050405020304" pitchFamily="18" charset="0"/>
              </a:rPr>
            </a:br>
            <a:endParaRPr lang="en-US" sz="32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solidFill>
                  <a:schemeClr val="bg2"/>
                </a:solidFill>
                <a:latin typeface="Times New Roman" panose="02020603050405020304" pitchFamily="18" charset="0"/>
                <a:cs typeface="Times New Roman" panose="02020603050405020304" pitchFamily="18" charset="0"/>
              </a:rPr>
              <a:t>Inmates may report they were sexually abused within hours of the incident or may report months or even years after it occurred.</a:t>
            </a:r>
          </a:p>
          <a:p>
            <a:pPr marL="0" indent="0">
              <a:buNone/>
            </a:pPr>
            <a:endParaRPr lang="en-US" sz="1000" dirty="0" smtClean="0">
              <a:solidFill>
                <a:schemeClr val="bg2"/>
              </a:solidFill>
              <a:latin typeface="Times New Roman" panose="02020603050405020304" pitchFamily="18" charset="0"/>
              <a:cs typeface="Times New Roman" panose="02020603050405020304" pitchFamily="18" charset="0"/>
            </a:endParaRPr>
          </a:p>
          <a:p>
            <a:pPr marL="0" indent="0">
              <a:buNone/>
            </a:pPr>
            <a:r>
              <a:rPr lang="en-US" sz="2400" dirty="0">
                <a:solidFill>
                  <a:schemeClr val="bg2"/>
                </a:solidFill>
                <a:latin typeface="Times New Roman" panose="02020603050405020304" pitchFamily="18" charset="0"/>
                <a:cs typeface="Times New Roman" panose="02020603050405020304" pitchFamily="18" charset="0"/>
              </a:rPr>
              <a:t>All allegations shall be responded to </a:t>
            </a:r>
            <a:r>
              <a:rPr lang="en-US" sz="2400" dirty="0" smtClean="0">
                <a:solidFill>
                  <a:schemeClr val="bg2"/>
                </a:solidFill>
                <a:latin typeface="Times New Roman" panose="02020603050405020304" pitchFamily="18" charset="0"/>
                <a:cs typeface="Times New Roman" panose="02020603050405020304" pitchFamily="18" charset="0"/>
              </a:rPr>
              <a:t>immediately regardless of time frame.</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pPr marL="0" indent="0">
              <a:buNone/>
            </a:pPr>
            <a:r>
              <a:rPr lang="en-US" sz="2400" dirty="0" smtClean="0">
                <a:solidFill>
                  <a:schemeClr val="bg2"/>
                </a:solidFill>
                <a:latin typeface="Times New Roman" panose="02020603050405020304" pitchFamily="18" charset="0"/>
                <a:cs typeface="Times New Roman" panose="02020603050405020304" pitchFamily="18" charset="0"/>
              </a:rPr>
              <a:t>Sexual abuse allegations reported to have occurred within hours and up 72 </a:t>
            </a:r>
            <a:r>
              <a:rPr lang="en-US" sz="2400" dirty="0" err="1" smtClean="0">
                <a:solidFill>
                  <a:schemeClr val="bg2"/>
                </a:solidFill>
                <a:latin typeface="Times New Roman" panose="02020603050405020304" pitchFamily="18" charset="0"/>
                <a:cs typeface="Times New Roman" panose="02020603050405020304" pitchFamily="18" charset="0"/>
              </a:rPr>
              <a:t>hrs</a:t>
            </a:r>
            <a:r>
              <a:rPr lang="en-US" sz="2400" dirty="0" smtClean="0">
                <a:solidFill>
                  <a:schemeClr val="bg2"/>
                </a:solidFill>
                <a:latin typeface="Times New Roman" panose="02020603050405020304" pitchFamily="18" charset="0"/>
                <a:cs typeface="Times New Roman" panose="02020603050405020304" pitchFamily="18" charset="0"/>
              </a:rPr>
              <a:t> (case by case 96 </a:t>
            </a:r>
            <a:r>
              <a:rPr lang="en-US" sz="2400" dirty="0" err="1" smtClean="0">
                <a:solidFill>
                  <a:schemeClr val="bg2"/>
                </a:solidFill>
                <a:latin typeface="Times New Roman" panose="02020603050405020304" pitchFamily="18" charset="0"/>
                <a:cs typeface="Times New Roman" panose="02020603050405020304" pitchFamily="18" charset="0"/>
              </a:rPr>
              <a:t>hrs</a:t>
            </a:r>
            <a:r>
              <a:rPr lang="en-US" sz="2400" dirty="0" smtClean="0">
                <a:solidFill>
                  <a:schemeClr val="bg2"/>
                </a:solidFill>
                <a:latin typeface="Times New Roman" panose="02020603050405020304" pitchFamily="18" charset="0"/>
                <a:cs typeface="Times New Roman" panose="02020603050405020304" pitchFamily="18" charset="0"/>
              </a:rPr>
              <a:t>).</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pPr marL="0" indent="0">
              <a:buNone/>
            </a:pPr>
            <a:r>
              <a:rPr lang="en-US" sz="2400" dirty="0" smtClean="0">
                <a:solidFill>
                  <a:schemeClr val="bg2"/>
                </a:solidFill>
                <a:latin typeface="Times New Roman" panose="02020603050405020304" pitchFamily="18" charset="0"/>
                <a:cs typeface="Times New Roman" panose="02020603050405020304" pitchFamily="18" charset="0"/>
              </a:rPr>
              <a:t>Immediate PREA protocol response will be initiated according to facility PREA coordinated response plan forms:</a:t>
            </a:r>
          </a:p>
          <a:p>
            <a:pPr marL="0" indent="0">
              <a:buNone/>
            </a:pPr>
            <a:r>
              <a:rPr lang="en-US" sz="2400" dirty="0">
                <a:solidFill>
                  <a:schemeClr val="bg2"/>
                </a:solidFill>
                <a:latin typeface="Times New Roman" panose="02020603050405020304" pitchFamily="18" charset="0"/>
                <a:cs typeface="Times New Roman" panose="02020603050405020304" pitchFamily="18" charset="0"/>
              </a:rPr>
              <a:t>	</a:t>
            </a:r>
            <a:r>
              <a:rPr lang="en-US" sz="2400" dirty="0" smtClean="0">
                <a:solidFill>
                  <a:schemeClr val="bg2"/>
                </a:solidFill>
                <a:latin typeface="Times New Roman" panose="02020603050405020304" pitchFamily="18" charset="0"/>
                <a:cs typeface="Times New Roman" panose="02020603050405020304" pitchFamily="18" charset="0"/>
              </a:rPr>
              <a:t>DOC 2092 (A) </a:t>
            </a:r>
          </a:p>
          <a:p>
            <a:pPr marL="0" indent="0">
              <a:buNone/>
            </a:pPr>
            <a:r>
              <a:rPr lang="en-US" sz="2400" dirty="0">
                <a:solidFill>
                  <a:schemeClr val="bg2"/>
                </a:solidFill>
                <a:latin typeface="Times New Roman" panose="02020603050405020304" pitchFamily="18" charset="0"/>
                <a:cs typeface="Times New Roman" panose="02020603050405020304" pitchFamily="18" charset="0"/>
              </a:rPr>
              <a:t>	</a:t>
            </a:r>
            <a:r>
              <a:rPr lang="en-US" sz="2400" dirty="0" smtClean="0">
                <a:solidFill>
                  <a:schemeClr val="bg2"/>
                </a:solidFill>
                <a:latin typeface="Times New Roman" panose="02020603050405020304" pitchFamily="18" charset="0"/>
                <a:cs typeface="Times New Roman" panose="02020603050405020304" pitchFamily="18" charset="0"/>
              </a:rPr>
              <a:t>DOC 2093 (B)</a:t>
            </a:r>
          </a:p>
          <a:p>
            <a:pPr marL="0" indent="0">
              <a:buNone/>
            </a:pPr>
            <a:r>
              <a:rPr lang="en-US" sz="2400" dirty="0">
                <a:solidFill>
                  <a:schemeClr val="bg2"/>
                </a:solidFill>
                <a:latin typeface="Times New Roman" panose="02020603050405020304" pitchFamily="18" charset="0"/>
                <a:cs typeface="Times New Roman" panose="02020603050405020304" pitchFamily="18" charset="0"/>
              </a:rPr>
              <a:t>	</a:t>
            </a:r>
            <a:r>
              <a:rPr lang="en-US" sz="2400" dirty="0" smtClean="0">
                <a:solidFill>
                  <a:schemeClr val="bg2"/>
                </a:solidFill>
                <a:latin typeface="Times New Roman" panose="02020603050405020304" pitchFamily="18" charset="0"/>
                <a:cs typeface="Times New Roman" panose="02020603050405020304" pitchFamily="18" charset="0"/>
              </a:rPr>
              <a:t>DOC 2094 (C)</a:t>
            </a:r>
          </a:p>
          <a:p>
            <a:pPr marL="0" indent="0">
              <a:buNone/>
            </a:pPr>
            <a:endParaRPr lang="en-US" sz="2400" dirty="0" smtClean="0">
              <a:solidFill>
                <a:schemeClr val="bg2"/>
              </a:solidFill>
              <a:latin typeface="Times New Roman" panose="02020603050405020304" pitchFamily="18" charset="0"/>
              <a:cs typeface="Times New Roman" panose="02020603050405020304" pitchFamily="18" charset="0"/>
            </a:endParaRPr>
          </a:p>
          <a:p>
            <a:pPr marL="0" indent="0">
              <a:buNone/>
            </a:pPr>
            <a:endParaRPr lang="en-US" sz="2400" dirty="0">
              <a:solidFill>
                <a:schemeClr val="bg2"/>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80</a:t>
            </a:fld>
            <a:endParaRPr lang="en-US" altLang="en-US">
              <a:solidFill>
                <a:srgbClr val="0070C0">
                  <a:tint val="75000"/>
                </a:srgbClr>
              </a:solidFill>
            </a:endParaRPr>
          </a:p>
        </p:txBody>
      </p:sp>
    </p:spTree>
    <p:extLst>
      <p:ext uri="{BB962C8B-B14F-4D97-AF65-F5344CB8AC3E}">
        <p14:creationId xmlns:p14="http://schemas.microsoft.com/office/powerpoint/2010/main" val="10037055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First Responder?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1900" b="1" i="1" u="sng" dirty="0" smtClean="0">
                <a:solidFill>
                  <a:schemeClr val="bg2"/>
                </a:solidFill>
                <a:latin typeface="Times New Roman" panose="02020603050405020304" pitchFamily="18" charset="0"/>
                <a:cs typeface="Times New Roman" panose="02020603050405020304" pitchFamily="18" charset="0"/>
              </a:rPr>
              <a:t>Anyone</a:t>
            </a:r>
            <a:r>
              <a:rPr lang="en-US" sz="1900" dirty="0" smtClean="0">
                <a:solidFill>
                  <a:schemeClr val="bg2"/>
                </a:solidFill>
                <a:latin typeface="Times New Roman" panose="02020603050405020304" pitchFamily="18" charset="0"/>
                <a:cs typeface="Times New Roman" panose="02020603050405020304" pitchFamily="18" charset="0"/>
              </a:rPr>
              <a:t> can be a first responder in terms of being the first to know information or coming upon an incident. Any person who is not an inmate is expected to take action to further prevent sexual abuse or sexual harassment from continuing or about to happen.</a:t>
            </a:r>
          </a:p>
          <a:p>
            <a:pPr marL="0" indent="0">
              <a:buNone/>
            </a:pPr>
            <a:endParaRPr lang="en-US" sz="1900" dirty="0">
              <a:solidFill>
                <a:schemeClr val="bg2"/>
              </a:solidFill>
              <a:latin typeface="Times New Roman" panose="02020603050405020304" pitchFamily="18" charset="0"/>
              <a:cs typeface="Times New Roman" panose="02020603050405020304" pitchFamily="18" charset="0"/>
            </a:endParaRPr>
          </a:p>
          <a:p>
            <a:pPr marL="0" indent="0">
              <a:buNone/>
            </a:pPr>
            <a:r>
              <a:rPr lang="en-US" sz="1900" dirty="0" smtClean="0">
                <a:solidFill>
                  <a:schemeClr val="bg2"/>
                </a:solidFill>
                <a:latin typeface="Times New Roman" panose="02020603050405020304" pitchFamily="18" charset="0"/>
                <a:cs typeface="Times New Roman" panose="02020603050405020304" pitchFamily="18" charset="0"/>
              </a:rPr>
              <a:t>Separate the alleged victim and abuser</a:t>
            </a:r>
          </a:p>
          <a:p>
            <a:pPr marL="0" indent="0">
              <a:buNone/>
            </a:pPr>
            <a:endParaRPr lang="en-US" sz="1900" dirty="0">
              <a:solidFill>
                <a:schemeClr val="bg2"/>
              </a:solidFill>
              <a:latin typeface="Times New Roman" panose="02020603050405020304" pitchFamily="18" charset="0"/>
              <a:cs typeface="Times New Roman" panose="02020603050405020304" pitchFamily="18" charset="0"/>
            </a:endParaRPr>
          </a:p>
          <a:p>
            <a:pPr marL="0" indent="0">
              <a:buNone/>
            </a:pPr>
            <a:r>
              <a:rPr lang="en-US" sz="1900" dirty="0" smtClean="0">
                <a:solidFill>
                  <a:schemeClr val="bg2"/>
                </a:solidFill>
                <a:latin typeface="Times New Roman" panose="02020603050405020304" pitchFamily="18" charset="0"/>
                <a:cs typeface="Times New Roman" panose="02020603050405020304" pitchFamily="18" charset="0"/>
              </a:rPr>
              <a:t>If the abuse occurred within a time period (72 </a:t>
            </a:r>
            <a:r>
              <a:rPr lang="en-US" sz="1900" dirty="0" err="1" smtClean="0">
                <a:solidFill>
                  <a:schemeClr val="bg2"/>
                </a:solidFill>
                <a:latin typeface="Times New Roman" panose="02020603050405020304" pitchFamily="18" charset="0"/>
                <a:cs typeface="Times New Roman" panose="02020603050405020304" pitchFamily="18" charset="0"/>
              </a:rPr>
              <a:t>hrs</a:t>
            </a:r>
            <a:r>
              <a:rPr lang="en-US" sz="1900" dirty="0" smtClean="0">
                <a:solidFill>
                  <a:schemeClr val="bg2"/>
                </a:solidFill>
                <a:latin typeface="Times New Roman" panose="02020603050405020304" pitchFamily="18" charset="0"/>
                <a:cs typeface="Times New Roman" panose="02020603050405020304" pitchFamily="18" charset="0"/>
              </a:rPr>
              <a:t>) that allows physical evidence, the first responder shall request that the alleged victim and abuser do not take any actions that could destroy physical evidence to include:</a:t>
            </a:r>
          </a:p>
          <a:p>
            <a:r>
              <a:rPr lang="en-US" sz="1900" dirty="0" smtClean="0">
                <a:solidFill>
                  <a:schemeClr val="bg2"/>
                </a:solidFill>
                <a:latin typeface="Times New Roman" panose="02020603050405020304" pitchFamily="18" charset="0"/>
                <a:cs typeface="Times New Roman" panose="02020603050405020304" pitchFamily="18" charset="0"/>
              </a:rPr>
              <a:t>Brushing Teeth</a:t>
            </a:r>
          </a:p>
          <a:p>
            <a:r>
              <a:rPr lang="en-US" sz="1900" dirty="0" smtClean="0">
                <a:solidFill>
                  <a:schemeClr val="bg2"/>
                </a:solidFill>
                <a:latin typeface="Times New Roman" panose="02020603050405020304" pitchFamily="18" charset="0"/>
                <a:cs typeface="Times New Roman" panose="02020603050405020304" pitchFamily="18" charset="0"/>
              </a:rPr>
              <a:t>Washing/showering</a:t>
            </a:r>
          </a:p>
          <a:p>
            <a:r>
              <a:rPr lang="en-US" sz="1900" dirty="0" smtClean="0">
                <a:solidFill>
                  <a:schemeClr val="bg2"/>
                </a:solidFill>
                <a:latin typeface="Times New Roman" panose="02020603050405020304" pitchFamily="18" charset="0"/>
                <a:cs typeface="Times New Roman" panose="02020603050405020304" pitchFamily="18" charset="0"/>
              </a:rPr>
              <a:t>Urinating</a:t>
            </a:r>
          </a:p>
          <a:p>
            <a:r>
              <a:rPr lang="en-US" sz="1900" dirty="0" smtClean="0">
                <a:solidFill>
                  <a:schemeClr val="bg2"/>
                </a:solidFill>
                <a:latin typeface="Times New Roman" panose="02020603050405020304" pitchFamily="18" charset="0"/>
                <a:cs typeface="Times New Roman" panose="02020603050405020304" pitchFamily="18" charset="0"/>
              </a:rPr>
              <a:t>defecating</a:t>
            </a:r>
          </a:p>
          <a:p>
            <a:r>
              <a:rPr lang="en-US" sz="1900" dirty="0" smtClean="0">
                <a:solidFill>
                  <a:schemeClr val="bg2"/>
                </a:solidFill>
                <a:latin typeface="Times New Roman" panose="02020603050405020304" pitchFamily="18" charset="0"/>
                <a:cs typeface="Times New Roman" panose="02020603050405020304" pitchFamily="18" charset="0"/>
              </a:rPr>
              <a:t>drinking or eating</a:t>
            </a:r>
          </a:p>
          <a:p>
            <a:pPr marL="0" indent="0">
              <a:buNone/>
            </a:pPr>
            <a:endParaRPr lang="en-US" sz="1900" dirty="0" smtClean="0">
              <a:solidFill>
                <a:schemeClr val="bg2"/>
              </a:solidFill>
              <a:latin typeface="Times New Roman" panose="02020603050405020304" pitchFamily="18" charset="0"/>
              <a:cs typeface="Times New Roman" panose="02020603050405020304" pitchFamily="18" charset="0"/>
            </a:endParaRPr>
          </a:p>
          <a:p>
            <a:pPr marL="0" indent="0">
              <a:buNone/>
            </a:pPr>
            <a:r>
              <a:rPr lang="en-US" sz="1900" dirty="0" smtClean="0">
                <a:solidFill>
                  <a:schemeClr val="bg2"/>
                </a:solidFill>
                <a:latin typeface="Times New Roman" panose="02020603050405020304" pitchFamily="18" charset="0"/>
                <a:cs typeface="Times New Roman" panose="02020603050405020304" pitchFamily="18" charset="0"/>
              </a:rPr>
              <a:t>If you are a First responder and not custody staff, you are also required to request that the alleged victim not take any of the above actions and notify custody staff</a:t>
            </a:r>
            <a:r>
              <a:rPr lang="en-US" sz="2400" dirty="0" smtClean="0">
                <a:solidFill>
                  <a:schemeClr val="bg2"/>
                </a:solidFill>
                <a:latin typeface="Times New Roman" panose="02020603050405020304" pitchFamily="18" charset="0"/>
                <a:cs typeface="Times New Roman" panose="02020603050405020304" pitchFamily="18" charset="0"/>
              </a:rPr>
              <a:t>.</a:t>
            </a:r>
            <a:endParaRPr lang="en-US" sz="2400" dirty="0">
              <a:solidFill>
                <a:schemeClr val="bg2"/>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81</a:t>
            </a:fld>
            <a:endParaRPr lang="en-US" altLang="en-US">
              <a:solidFill>
                <a:srgbClr val="0070C0">
                  <a:tint val="75000"/>
                </a:srgbClr>
              </a:solidFill>
            </a:endParaRPr>
          </a:p>
        </p:txBody>
      </p:sp>
    </p:spTree>
    <p:extLst>
      <p:ext uri="{BB962C8B-B14F-4D97-AF65-F5344CB8AC3E}">
        <p14:creationId xmlns:p14="http://schemas.microsoft.com/office/powerpoint/2010/main" val="6637825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What steps do custody staff need to take?</a:t>
            </a:r>
            <a:endParaRPr lang="en-US" sz="3600" dirty="0">
              <a:solidFill>
                <a:schemeClr val="tx2">
                  <a:lumMod val="50000"/>
                </a:schemeClr>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bg2"/>
                </a:solidFill>
                <a:latin typeface="Times New Roman" panose="02020603050405020304" pitchFamily="18" charset="0"/>
                <a:cs typeface="Times New Roman" panose="02020603050405020304" pitchFamily="18" charset="0"/>
              </a:rPr>
              <a:t>In addition to requesting that the victim does not take any actions from the previous slide, custody staff have additional immediate steps to follow.</a:t>
            </a:r>
          </a:p>
          <a:p>
            <a:r>
              <a:rPr lang="en-US" dirty="0" smtClean="0">
                <a:solidFill>
                  <a:schemeClr val="bg2"/>
                </a:solidFill>
                <a:latin typeface="Times New Roman" panose="02020603050405020304" pitchFamily="18" charset="0"/>
                <a:cs typeface="Times New Roman" panose="02020603050405020304" pitchFamily="18" charset="0"/>
              </a:rPr>
              <a:t>Ensure the victim is safe and separated from aggressor(s).</a:t>
            </a:r>
          </a:p>
          <a:p>
            <a:pPr marL="0" indent="0">
              <a:buNone/>
            </a:pPr>
            <a:endParaRPr lang="en-US" sz="9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Immediately notify Supervisor</a:t>
            </a:r>
          </a:p>
          <a:p>
            <a:pPr marL="0" indent="0">
              <a:buNone/>
            </a:pPr>
            <a:endParaRPr lang="en-US" sz="11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Secure the crime scene(s)</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Escort victim to medical</a:t>
            </a:r>
          </a:p>
          <a:p>
            <a:pPr marL="0" indent="0">
              <a:buNone/>
            </a:pPr>
            <a:endParaRPr lang="en-US" sz="8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Medical staff will conduct cursory exam</a:t>
            </a:r>
          </a:p>
          <a:p>
            <a:pPr marL="0" indent="0">
              <a:buNone/>
            </a:pPr>
            <a:endParaRPr lang="en-US" sz="1000" dirty="0" smtClean="0">
              <a:solidFill>
                <a:schemeClr val="bg2"/>
              </a:solidFill>
              <a:latin typeface="Times New Roman" panose="02020603050405020304" pitchFamily="18" charset="0"/>
              <a:cs typeface="Times New Roman" panose="02020603050405020304" pitchFamily="18" charset="0"/>
            </a:endParaRPr>
          </a:p>
          <a:p>
            <a:r>
              <a:rPr lang="en-US" dirty="0" smtClean="0">
                <a:solidFill>
                  <a:schemeClr val="bg2"/>
                </a:solidFill>
                <a:latin typeface="Times New Roman" panose="02020603050405020304" pitchFamily="18" charset="0"/>
                <a:cs typeface="Times New Roman" panose="02020603050405020304" pitchFamily="18" charset="0"/>
              </a:rPr>
              <a:t>Victim will be transported for a sexual assault forensic exam.</a:t>
            </a:r>
          </a:p>
          <a:p>
            <a:pPr lvl="1"/>
            <a:r>
              <a:rPr lang="en-US" sz="2000" u="sng" dirty="0" smtClean="0">
                <a:solidFill>
                  <a:schemeClr val="bg2"/>
                </a:solidFill>
                <a:latin typeface="Times New Roman" panose="02020603050405020304" pitchFamily="18" charset="0"/>
                <a:cs typeface="Times New Roman" panose="02020603050405020304" pitchFamily="18" charset="0"/>
              </a:rPr>
              <a:t>Victim must consent to have the forensic exam.</a:t>
            </a:r>
          </a:p>
          <a:p>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82</a:t>
            </a:fld>
            <a:endParaRPr lang="en-US" altLang="en-US">
              <a:solidFill>
                <a:srgbClr val="0070C0">
                  <a:tint val="75000"/>
                </a:srgbClr>
              </a:solidFill>
            </a:endParaRPr>
          </a:p>
        </p:txBody>
      </p:sp>
    </p:spTree>
    <p:extLst>
      <p:ext uri="{BB962C8B-B14F-4D97-AF65-F5344CB8AC3E}">
        <p14:creationId xmlns:p14="http://schemas.microsoft.com/office/powerpoint/2010/main" val="10563015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lumMod val="50000"/>
                  </a:schemeClr>
                </a:solidFill>
                <a:effectLst/>
              </a:rPr>
              <a:t>Crime Scene</a:t>
            </a:r>
            <a:br>
              <a:rPr lang="en-US" dirty="0" smtClean="0">
                <a:solidFill>
                  <a:schemeClr val="tx2">
                    <a:lumMod val="50000"/>
                  </a:schemeClr>
                </a:solidFill>
                <a:effectLst/>
              </a:rPr>
            </a:br>
            <a:r>
              <a:rPr lang="en-US" sz="1400" dirty="0" smtClean="0">
                <a:solidFill>
                  <a:schemeClr val="tx2">
                    <a:lumMod val="50000"/>
                  </a:schemeClr>
                </a:solidFill>
                <a:effectLst/>
              </a:rPr>
              <a:t>115.64 (a) (2)</a:t>
            </a:r>
            <a:endParaRPr lang="en-US" sz="1400" dirty="0">
              <a:solidFill>
                <a:schemeClr val="tx2">
                  <a:lumMod val="50000"/>
                </a:schemeClr>
              </a:solidFill>
              <a:effectLst/>
            </a:endParaRPr>
          </a:p>
        </p:txBody>
      </p:sp>
      <p:sp>
        <p:nvSpPr>
          <p:cNvPr id="3" name="Content Placeholder 2"/>
          <p:cNvSpPr>
            <a:spLocks noGrp="1"/>
          </p:cNvSpPr>
          <p:nvPr>
            <p:ph idx="1"/>
          </p:nvPr>
        </p:nvSpPr>
        <p:spPr/>
        <p:txBody>
          <a:bodyPr>
            <a:normAutofit/>
          </a:bodyPr>
          <a:lstStyle/>
          <a:p>
            <a:r>
              <a:rPr lang="en-US" dirty="0" smtClean="0">
                <a:solidFill>
                  <a:schemeClr val="bg2"/>
                </a:solidFill>
                <a:latin typeface="+mn-lt"/>
              </a:rPr>
              <a:t>Any physical scene, anywhere, that may provide potential evidence to an investigator</a:t>
            </a:r>
          </a:p>
          <a:p>
            <a:pPr marL="0" indent="0">
              <a:buNone/>
            </a:pPr>
            <a:endParaRPr lang="en-US" sz="800" dirty="0" smtClean="0">
              <a:solidFill>
                <a:schemeClr val="bg2"/>
              </a:solidFill>
              <a:latin typeface="+mn-lt"/>
            </a:endParaRPr>
          </a:p>
          <a:p>
            <a:r>
              <a:rPr lang="en-US" dirty="0" smtClean="0">
                <a:solidFill>
                  <a:schemeClr val="bg2"/>
                </a:solidFill>
                <a:latin typeface="+mn-lt"/>
              </a:rPr>
              <a:t>Custody staff will protect the crime scene</a:t>
            </a:r>
          </a:p>
          <a:p>
            <a:pPr marL="0" indent="0">
              <a:buNone/>
            </a:pPr>
            <a:endParaRPr lang="en-US" sz="800" dirty="0" smtClean="0">
              <a:solidFill>
                <a:schemeClr val="bg2"/>
              </a:solidFill>
              <a:latin typeface="+mn-lt"/>
            </a:endParaRPr>
          </a:p>
          <a:p>
            <a:pPr lvl="1"/>
            <a:r>
              <a:rPr lang="en-US" sz="2400" dirty="0" smtClean="0">
                <a:solidFill>
                  <a:schemeClr val="bg2"/>
                </a:solidFill>
                <a:latin typeface="+mn-lt"/>
              </a:rPr>
              <a:t>Prevent destruction of fragile evidence</a:t>
            </a:r>
          </a:p>
          <a:p>
            <a:pPr lvl="1"/>
            <a:r>
              <a:rPr lang="en-US" sz="2400" dirty="0" smtClean="0">
                <a:solidFill>
                  <a:schemeClr val="bg2"/>
                </a:solidFill>
                <a:latin typeface="+mn-lt"/>
              </a:rPr>
              <a:t>Preserve integrity of crime scene</a:t>
            </a:r>
          </a:p>
          <a:p>
            <a:pPr lvl="1"/>
            <a:r>
              <a:rPr lang="en-US" sz="2400" dirty="0" smtClean="0">
                <a:solidFill>
                  <a:schemeClr val="bg2"/>
                </a:solidFill>
                <a:latin typeface="+mn-lt"/>
              </a:rPr>
              <a:t>Provides safety against false leads</a:t>
            </a:r>
          </a:p>
          <a:p>
            <a:pPr marL="457200" lvl="1" indent="0">
              <a:buNone/>
            </a:pPr>
            <a:endParaRPr lang="en-US" sz="2400" dirty="0" smtClean="0">
              <a:solidFill>
                <a:schemeClr val="bg2"/>
              </a:solidFill>
              <a:latin typeface="+mn-lt"/>
            </a:endParaRPr>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83</a:t>
            </a:fld>
            <a:endParaRPr lang="en-US" altLang="en-US" dirty="0">
              <a:solidFill>
                <a:srgbClr val="0070C0">
                  <a:tint val="75000"/>
                </a:srgbClr>
              </a:solidFill>
            </a:endParaRPr>
          </a:p>
        </p:txBody>
      </p:sp>
    </p:spTree>
    <p:extLst>
      <p:ext uri="{BB962C8B-B14F-4D97-AF65-F5344CB8AC3E}">
        <p14:creationId xmlns:p14="http://schemas.microsoft.com/office/powerpoint/2010/main" val="26675880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Content Placeholder 4"/>
          <p:cNvSpPr>
            <a:spLocks noGrp="1"/>
          </p:cNvSpPr>
          <p:nvPr>
            <p:ph type="body" sz="half" idx="2"/>
          </p:nvPr>
        </p:nvSpPr>
        <p:spPr>
          <a:xfrm>
            <a:off x="1792288" y="5562600"/>
            <a:ext cx="5486400" cy="609600"/>
          </a:xfrm>
        </p:spPr>
        <p:txBody>
          <a:bodyPr/>
          <a:lstStyle/>
          <a:p>
            <a:pPr marL="0" indent="0" algn="ctr">
              <a:buFont typeface="Wingdings" pitchFamily="2" charset="2"/>
              <a:buNone/>
            </a:pPr>
            <a:endParaRPr lang="en-US" altLang="en-US" b="1" dirty="0" smtClean="0">
              <a:solidFill>
                <a:schemeClr val="bg2"/>
              </a:solidFill>
            </a:endParaRPr>
          </a:p>
          <a:p>
            <a:pPr marL="0" indent="0" algn="ctr">
              <a:buFont typeface="Wingdings" pitchFamily="2" charset="2"/>
              <a:buNone/>
            </a:pPr>
            <a:r>
              <a:rPr lang="en-US" altLang="en-US" b="1" dirty="0" smtClean="0">
                <a:solidFill>
                  <a:schemeClr val="bg2"/>
                </a:solidFill>
              </a:rPr>
              <a:t>Area Incident Occurred</a:t>
            </a:r>
          </a:p>
          <a:p>
            <a:pPr marL="0" indent="0" algn="ctr">
              <a:buFont typeface="Wingdings" pitchFamily="2" charset="2"/>
              <a:buNone/>
            </a:pPr>
            <a:endParaRPr lang="en-US" altLang="en-US" b="1" dirty="0" smtClean="0">
              <a:solidFill>
                <a:schemeClr val="bg2"/>
              </a:solidFill>
            </a:endParaRPr>
          </a:p>
        </p:txBody>
      </p:sp>
      <p:sp>
        <p:nvSpPr>
          <p:cNvPr id="2" name="Slide Number Placeholder 1"/>
          <p:cNvSpPr>
            <a:spLocks noGrp="1"/>
          </p:cNvSpPr>
          <p:nvPr>
            <p:ph type="sldNum" sz="quarter" idx="12"/>
          </p:nvPr>
        </p:nvSpPr>
        <p:spPr/>
        <p:txBody>
          <a:bodyPr/>
          <a:lstStyle/>
          <a:p>
            <a:pPr>
              <a:defRPr/>
            </a:pPr>
            <a:fld id="{11247159-B313-4C10-822D-4271225F1508}" type="slidenum">
              <a:rPr lang="en-US" altLang="en-US" smtClean="0">
                <a:solidFill>
                  <a:srgbClr val="0070C0">
                    <a:tint val="75000"/>
                  </a:srgbClr>
                </a:solidFill>
              </a:rPr>
              <a:pPr>
                <a:defRPr/>
              </a:pPr>
              <a:t>84</a:t>
            </a:fld>
            <a:endParaRPr lang="en-US" altLang="en-US" dirty="0">
              <a:solidFill>
                <a:srgbClr val="0070C0">
                  <a:tint val="75000"/>
                </a:srgbClr>
              </a:solidFill>
            </a:endParaRP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501458"/>
            <a:ext cx="5867400" cy="496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6715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2">
                    <a:lumMod val="50000"/>
                  </a:schemeClr>
                </a:solidFill>
                <a:effectLst/>
              </a:rPr>
              <a:t>Persons are a Crime Scene</a:t>
            </a:r>
            <a:endParaRPr lang="en-US" dirty="0">
              <a:solidFill>
                <a:schemeClr val="tx2">
                  <a:lumMod val="50000"/>
                </a:schemeClr>
              </a:solidFill>
              <a:effectLst/>
            </a:endParaRPr>
          </a:p>
        </p:txBody>
      </p:sp>
      <p:pic>
        <p:nvPicPr>
          <p:cNvPr id="4" name="Content Placeholder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62000" y="2438400"/>
            <a:ext cx="335651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5029200" y="2438400"/>
            <a:ext cx="329910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CF247F5-2A33-465D-8D2B-49465A0B865D}" type="slidenum">
              <a:rPr lang="en-US" altLang="en-US" smtClean="0">
                <a:solidFill>
                  <a:srgbClr val="0070C0">
                    <a:tint val="75000"/>
                  </a:srgbClr>
                </a:solidFill>
              </a:rPr>
              <a:pPr>
                <a:defRPr/>
              </a:pPr>
              <a:t>85</a:t>
            </a:fld>
            <a:endParaRPr lang="en-US" altLang="en-US" dirty="0">
              <a:solidFill>
                <a:srgbClr val="0070C0">
                  <a:tint val="75000"/>
                </a:srgbClr>
              </a:solidFill>
            </a:endParaRPr>
          </a:p>
        </p:txBody>
      </p:sp>
    </p:spTree>
    <p:extLst>
      <p:ext uri="{BB962C8B-B14F-4D97-AF65-F5344CB8AC3E}">
        <p14:creationId xmlns:p14="http://schemas.microsoft.com/office/powerpoint/2010/main" val="59499019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smtClean="0">
                <a:solidFill>
                  <a:schemeClr val="tx2">
                    <a:lumMod val="50000"/>
                  </a:schemeClr>
                </a:solidFill>
                <a:effectLst/>
              </a:rPr>
              <a:t>SOURCES OF DNA</a:t>
            </a:r>
            <a:endParaRPr lang="en-US" dirty="0">
              <a:solidFill>
                <a:schemeClr val="tx2">
                  <a:lumMod val="50000"/>
                </a:schemeClr>
              </a:solidFill>
              <a:effectLst/>
            </a:endParaRPr>
          </a:p>
        </p:txBody>
      </p:sp>
      <p:sp>
        <p:nvSpPr>
          <p:cNvPr id="27651" name="Content Placeholder 3"/>
          <p:cNvSpPr>
            <a:spLocks noGrp="1"/>
          </p:cNvSpPr>
          <p:nvPr>
            <p:ph sz="half" idx="2"/>
          </p:nvPr>
        </p:nvSpPr>
        <p:spPr/>
        <p:txBody>
          <a:bodyPr>
            <a:normAutofit fontScale="92500" lnSpcReduction="20000"/>
          </a:bodyPr>
          <a:lstStyle/>
          <a:p>
            <a:r>
              <a:rPr lang="en-US" altLang="en-US" dirty="0" smtClean="0">
                <a:solidFill>
                  <a:schemeClr val="bg2"/>
                </a:solidFill>
                <a:latin typeface="Times New Roman" pitchFamily="18" charset="0"/>
                <a:cs typeface="Times New Roman" pitchFamily="18" charset="0"/>
              </a:rPr>
              <a:t>Blood</a:t>
            </a:r>
          </a:p>
          <a:p>
            <a:r>
              <a:rPr lang="en-US" altLang="en-US" dirty="0" smtClean="0">
                <a:solidFill>
                  <a:schemeClr val="bg2"/>
                </a:solidFill>
                <a:latin typeface="Times New Roman" pitchFamily="18" charset="0"/>
                <a:cs typeface="Times New Roman" pitchFamily="18" charset="0"/>
              </a:rPr>
              <a:t>Saliva </a:t>
            </a:r>
          </a:p>
          <a:p>
            <a:r>
              <a:rPr lang="en-US" altLang="en-US" dirty="0" smtClean="0">
                <a:solidFill>
                  <a:schemeClr val="bg2"/>
                </a:solidFill>
                <a:latin typeface="Times New Roman" pitchFamily="18" charset="0"/>
                <a:cs typeface="Times New Roman" pitchFamily="18" charset="0"/>
              </a:rPr>
              <a:t>Sweat (skin cells) “touch DNA”</a:t>
            </a:r>
          </a:p>
          <a:p>
            <a:r>
              <a:rPr lang="en-US" altLang="en-US" dirty="0" smtClean="0">
                <a:solidFill>
                  <a:schemeClr val="bg2"/>
                </a:solidFill>
                <a:latin typeface="Times New Roman" pitchFamily="18" charset="0"/>
                <a:cs typeface="Times New Roman" pitchFamily="18" charset="0"/>
              </a:rPr>
              <a:t>Hair Root</a:t>
            </a:r>
          </a:p>
          <a:p>
            <a:r>
              <a:rPr lang="en-US" altLang="en-US" dirty="0" smtClean="0">
                <a:solidFill>
                  <a:schemeClr val="bg2"/>
                </a:solidFill>
                <a:latin typeface="Times New Roman" pitchFamily="18" charset="0"/>
                <a:cs typeface="Times New Roman" pitchFamily="18" charset="0"/>
              </a:rPr>
              <a:t>Mucous</a:t>
            </a:r>
          </a:p>
          <a:p>
            <a:r>
              <a:rPr lang="en-US" altLang="en-US" dirty="0" smtClean="0">
                <a:solidFill>
                  <a:schemeClr val="bg2"/>
                </a:solidFill>
                <a:latin typeface="Times New Roman" pitchFamily="18" charset="0"/>
                <a:cs typeface="Times New Roman" pitchFamily="18" charset="0"/>
              </a:rPr>
              <a:t>Vaginal Fluid</a:t>
            </a:r>
          </a:p>
          <a:p>
            <a:r>
              <a:rPr lang="en-US" altLang="en-US" dirty="0" smtClean="0">
                <a:solidFill>
                  <a:schemeClr val="bg2"/>
                </a:solidFill>
                <a:latin typeface="Times New Roman" pitchFamily="18" charset="0"/>
                <a:cs typeface="Times New Roman" pitchFamily="18" charset="0"/>
              </a:rPr>
              <a:t>Semen</a:t>
            </a:r>
          </a:p>
          <a:p>
            <a:r>
              <a:rPr lang="en-US" altLang="en-US" dirty="0" smtClean="0">
                <a:solidFill>
                  <a:schemeClr val="bg2"/>
                </a:solidFill>
                <a:latin typeface="Times New Roman" pitchFamily="18" charset="0"/>
                <a:cs typeface="Times New Roman" pitchFamily="18" charset="0"/>
              </a:rPr>
              <a:t>Vomit</a:t>
            </a:r>
          </a:p>
          <a:p>
            <a:r>
              <a:rPr lang="en-US" altLang="en-US" dirty="0" smtClean="0">
                <a:solidFill>
                  <a:schemeClr val="bg2"/>
                </a:solidFill>
                <a:latin typeface="Times New Roman" pitchFamily="18" charset="0"/>
                <a:cs typeface="Times New Roman" pitchFamily="18" charset="0"/>
              </a:rPr>
              <a:t>Feces</a:t>
            </a:r>
          </a:p>
        </p:txBody>
      </p:sp>
      <p:sp>
        <p:nvSpPr>
          <p:cNvPr id="3" name="Slide Number Placeholder 2"/>
          <p:cNvSpPr>
            <a:spLocks noGrp="1"/>
          </p:cNvSpPr>
          <p:nvPr>
            <p:ph type="sldNum" sz="quarter" idx="12"/>
          </p:nvPr>
        </p:nvSpPr>
        <p:spPr/>
        <p:txBody>
          <a:bodyPr/>
          <a:lstStyle/>
          <a:p>
            <a:pPr>
              <a:defRPr/>
            </a:pPr>
            <a:fld id="{363376A0-13C0-41B9-8DE9-FB1DA80EAFB1}" type="slidenum">
              <a:rPr lang="en-US" altLang="en-US" smtClean="0">
                <a:solidFill>
                  <a:srgbClr val="0070C0">
                    <a:tint val="75000"/>
                  </a:srgbClr>
                </a:solidFill>
              </a:rPr>
              <a:pPr>
                <a:defRPr/>
              </a:pPr>
              <a:t>86</a:t>
            </a:fld>
            <a:endParaRPr lang="en-US" altLang="en-US" dirty="0">
              <a:solidFill>
                <a:srgbClr val="0070C0">
                  <a:tint val="75000"/>
                </a:srgb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300539"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21929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defRPr/>
            </a:pPr>
            <a:r>
              <a:rPr lang="en-US" sz="3200" dirty="0" smtClean="0">
                <a:solidFill>
                  <a:schemeClr val="tx2">
                    <a:lumMod val="50000"/>
                  </a:schemeClr>
                </a:solidFill>
                <a:effectLst/>
              </a:rPr>
              <a:t>Protecting The </a:t>
            </a:r>
            <a:r>
              <a:rPr lang="en-US" sz="3200" dirty="0">
                <a:solidFill>
                  <a:schemeClr val="tx2">
                    <a:lumMod val="50000"/>
                  </a:schemeClr>
                </a:solidFill>
                <a:effectLst/>
              </a:rPr>
              <a:t>C</a:t>
            </a:r>
            <a:r>
              <a:rPr lang="en-US" sz="3200" dirty="0" smtClean="0">
                <a:solidFill>
                  <a:schemeClr val="tx2">
                    <a:lumMod val="50000"/>
                  </a:schemeClr>
                </a:solidFill>
                <a:effectLst/>
              </a:rPr>
              <a:t>rime Scene</a:t>
            </a:r>
            <a:endParaRPr lang="en-US" sz="3200" dirty="0">
              <a:solidFill>
                <a:schemeClr val="tx2">
                  <a:lumMod val="50000"/>
                </a:schemeClr>
              </a:solidFill>
              <a:effectLst/>
            </a:endParaRPr>
          </a:p>
        </p:txBody>
      </p:sp>
      <p:sp>
        <p:nvSpPr>
          <p:cNvPr id="29699" name="Text Placeholder 2"/>
          <p:cNvSpPr>
            <a:spLocks noGrp="1"/>
          </p:cNvSpPr>
          <p:nvPr>
            <p:ph type="body" sz="half" idx="1"/>
          </p:nvPr>
        </p:nvSpPr>
        <p:spPr/>
        <p:txBody>
          <a:bodyPr>
            <a:normAutofit fontScale="85000" lnSpcReduction="20000"/>
          </a:bodyPr>
          <a:lstStyle/>
          <a:p>
            <a:r>
              <a:rPr lang="en-US" altLang="en-US" dirty="0" smtClean="0">
                <a:solidFill>
                  <a:schemeClr val="bg2"/>
                </a:solidFill>
                <a:latin typeface="+mn-lt"/>
                <a:cs typeface="Times New Roman" pitchFamily="18" charset="0"/>
              </a:rPr>
              <a:t>Victim’s Underwear</a:t>
            </a:r>
          </a:p>
          <a:p>
            <a:r>
              <a:rPr lang="en-US" altLang="en-US" dirty="0" smtClean="0">
                <a:solidFill>
                  <a:schemeClr val="bg2"/>
                </a:solidFill>
                <a:latin typeface="+mn-lt"/>
                <a:cs typeface="Times New Roman" pitchFamily="18" charset="0"/>
              </a:rPr>
              <a:t>Victim’s Clothes</a:t>
            </a:r>
          </a:p>
          <a:p>
            <a:r>
              <a:rPr lang="en-US" altLang="en-US" dirty="0" smtClean="0">
                <a:solidFill>
                  <a:schemeClr val="bg2"/>
                </a:solidFill>
                <a:latin typeface="+mn-lt"/>
                <a:cs typeface="Times New Roman" pitchFamily="18" charset="0"/>
              </a:rPr>
              <a:t>Towel</a:t>
            </a:r>
          </a:p>
          <a:p>
            <a:r>
              <a:rPr lang="en-US" altLang="en-US" dirty="0" smtClean="0">
                <a:solidFill>
                  <a:schemeClr val="bg2"/>
                </a:solidFill>
                <a:latin typeface="+mn-lt"/>
                <a:cs typeface="Times New Roman" pitchFamily="18" charset="0"/>
              </a:rPr>
              <a:t>Blanket and sheets</a:t>
            </a:r>
          </a:p>
          <a:p>
            <a:r>
              <a:rPr lang="en-US" altLang="en-US" dirty="0" smtClean="0">
                <a:solidFill>
                  <a:schemeClr val="bg2"/>
                </a:solidFill>
                <a:latin typeface="+mn-lt"/>
                <a:cs typeface="Times New Roman" pitchFamily="18" charset="0"/>
              </a:rPr>
              <a:t>Jail/Prison Condom</a:t>
            </a:r>
          </a:p>
          <a:p>
            <a:pPr lvl="1"/>
            <a:r>
              <a:rPr lang="en-US" altLang="en-US" dirty="0" smtClean="0">
                <a:solidFill>
                  <a:schemeClr val="bg2"/>
                </a:solidFill>
                <a:latin typeface="+mn-lt"/>
                <a:cs typeface="Times New Roman" pitchFamily="18" charset="0"/>
              </a:rPr>
              <a:t>Rubber medical gloves</a:t>
            </a:r>
          </a:p>
          <a:p>
            <a:pPr lvl="1"/>
            <a:r>
              <a:rPr lang="en-US" altLang="en-US" dirty="0" smtClean="0">
                <a:solidFill>
                  <a:schemeClr val="bg2"/>
                </a:solidFill>
                <a:latin typeface="+mn-lt"/>
                <a:cs typeface="Times New Roman" pitchFamily="18" charset="0"/>
              </a:rPr>
              <a:t>Garbage bags</a:t>
            </a:r>
          </a:p>
          <a:p>
            <a:pPr lvl="1"/>
            <a:r>
              <a:rPr lang="en-US" altLang="en-US" dirty="0" smtClean="0">
                <a:solidFill>
                  <a:schemeClr val="bg2"/>
                </a:solidFill>
                <a:latin typeface="+mn-lt"/>
                <a:cs typeface="Times New Roman" pitchFamily="18" charset="0"/>
              </a:rPr>
              <a:t>Anything they can use as a barrier</a:t>
            </a:r>
          </a:p>
          <a:p>
            <a:r>
              <a:rPr lang="en-US" altLang="en-US" dirty="0" smtClean="0">
                <a:solidFill>
                  <a:schemeClr val="bg2"/>
                </a:solidFill>
                <a:latin typeface="+mn-lt"/>
                <a:cs typeface="Times New Roman" pitchFamily="18" charset="0"/>
              </a:rPr>
              <a:t>Tissue</a:t>
            </a:r>
          </a:p>
          <a:p>
            <a:r>
              <a:rPr lang="en-US" altLang="en-US" dirty="0" smtClean="0">
                <a:solidFill>
                  <a:schemeClr val="bg2"/>
                </a:solidFill>
                <a:latin typeface="+mn-lt"/>
                <a:cs typeface="Times New Roman" pitchFamily="18" charset="0"/>
              </a:rPr>
              <a:t>Other</a:t>
            </a:r>
          </a:p>
        </p:txBody>
      </p:sp>
      <p:sp>
        <p:nvSpPr>
          <p:cNvPr id="3" name="Content Placeholder 2"/>
          <p:cNvSpPr>
            <a:spLocks noGrp="1"/>
          </p:cNvSpPr>
          <p:nvPr>
            <p:ph sz="quarter" idx="2"/>
          </p:nvPr>
        </p:nvSpPr>
        <p:spPr/>
        <p:txBody>
          <a:bodyPr/>
          <a:lstStyle/>
          <a:p>
            <a:endParaRPr lang="en-US" dirty="0"/>
          </a:p>
        </p:txBody>
      </p:sp>
      <p:pic>
        <p:nvPicPr>
          <p:cNvPr id="5" name="Content Placeholder 4"/>
          <p:cNvPicPr>
            <a:picLocks noGrp="1" noChangeAspect="1"/>
          </p:cNvPicPr>
          <p:nvPr>
            <p:ph sz="quarter" idx="3"/>
          </p:nvPr>
        </p:nvPicPr>
        <p:blipFill>
          <a:blip r:embed="rId2">
            <a:extLst>
              <a:ext uri="{28A0092B-C50C-407E-A947-70E740481C1C}">
                <a14:useLocalDpi xmlns:a14="http://schemas.microsoft.com/office/drawing/2010/main" val="0"/>
              </a:ext>
            </a:extLst>
          </a:blip>
          <a:stretch>
            <a:fillRect/>
          </a:stretch>
        </p:blipFill>
        <p:spPr>
          <a:xfrm>
            <a:off x="4833337" y="3941763"/>
            <a:ext cx="3668325" cy="2189162"/>
          </a:xfrm>
        </p:spPr>
      </p:pic>
      <p:sp>
        <p:nvSpPr>
          <p:cNvPr id="4" name="Slide Number Placeholder 3"/>
          <p:cNvSpPr>
            <a:spLocks noGrp="1"/>
          </p:cNvSpPr>
          <p:nvPr>
            <p:ph type="sldNum" sz="quarter" idx="12"/>
          </p:nvPr>
        </p:nvSpPr>
        <p:spPr/>
        <p:txBody>
          <a:bodyPr/>
          <a:lstStyle/>
          <a:p>
            <a:pPr>
              <a:defRPr/>
            </a:pPr>
            <a:fld id="{B32F181B-2143-4587-97E5-DD43CAB7DF39}" type="slidenum">
              <a:rPr lang="en-US" altLang="en-US" smtClean="0">
                <a:solidFill>
                  <a:srgbClr val="0070C0">
                    <a:tint val="75000"/>
                  </a:srgbClr>
                </a:solidFill>
              </a:rPr>
              <a:pPr>
                <a:defRPr/>
              </a:pPr>
              <a:t>87</a:t>
            </a:fld>
            <a:endParaRPr lang="en-US" altLang="en-US" dirty="0">
              <a:solidFill>
                <a:srgbClr val="0070C0">
                  <a:tint val="75000"/>
                </a:srgbClr>
              </a:solidFill>
            </a:endParaRPr>
          </a:p>
        </p:txBody>
      </p:sp>
      <p:pic>
        <p:nvPicPr>
          <p:cNvPr id="3075" name="Picture 3" descr="C:\Users\dstriplin\Desktop\PIX OCT 19 09 IR 2009 000926 0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4038600" cy="2174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325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sz="4000" dirty="0" smtClean="0">
                <a:solidFill>
                  <a:schemeClr val="tx2">
                    <a:lumMod val="50000"/>
                  </a:schemeClr>
                </a:solidFill>
                <a:effectLst/>
              </a:rPr>
              <a:t>Other Supportive Evidence</a:t>
            </a:r>
            <a:br>
              <a:rPr lang="en-US" sz="4000" dirty="0" smtClean="0">
                <a:solidFill>
                  <a:schemeClr val="tx2">
                    <a:lumMod val="50000"/>
                  </a:schemeClr>
                </a:solidFill>
                <a:effectLst/>
              </a:rPr>
            </a:br>
            <a:endParaRPr lang="en-US" sz="800" dirty="0">
              <a:solidFill>
                <a:schemeClr val="tx2">
                  <a:lumMod val="50000"/>
                </a:schemeClr>
              </a:solidFill>
              <a:effectLst/>
            </a:endParaRPr>
          </a:p>
        </p:txBody>
      </p:sp>
      <p:sp>
        <p:nvSpPr>
          <p:cNvPr id="3" name="Text Placeholder 2"/>
          <p:cNvSpPr>
            <a:spLocks noGrp="1"/>
          </p:cNvSpPr>
          <p:nvPr>
            <p:ph sz="half" idx="1"/>
          </p:nvPr>
        </p:nvSpPr>
        <p:spPr/>
        <p:txBody>
          <a:bodyPr>
            <a:normAutofit lnSpcReduction="10000"/>
          </a:bodyPr>
          <a:lstStyle/>
          <a:p>
            <a:pPr>
              <a:defRPr/>
            </a:pPr>
            <a:endParaRPr lang="en-US" sz="2800" dirty="0" smtClean="0">
              <a:solidFill>
                <a:schemeClr val="bg2"/>
              </a:solidFill>
              <a:latin typeface="+mn-lt"/>
            </a:endParaRPr>
          </a:p>
          <a:p>
            <a:pPr>
              <a:defRPr/>
            </a:pPr>
            <a:r>
              <a:rPr lang="en-US" sz="2800" dirty="0" smtClean="0">
                <a:solidFill>
                  <a:schemeClr val="bg2"/>
                </a:solidFill>
                <a:latin typeface="+mn-lt"/>
              </a:rPr>
              <a:t>Letters </a:t>
            </a:r>
            <a:r>
              <a:rPr lang="en-US" sz="2800" dirty="0">
                <a:solidFill>
                  <a:schemeClr val="bg2"/>
                </a:solidFill>
                <a:latin typeface="+mn-lt"/>
              </a:rPr>
              <a:t>or notes between suspect </a:t>
            </a:r>
            <a:r>
              <a:rPr lang="en-US" sz="2800" dirty="0" smtClean="0">
                <a:solidFill>
                  <a:schemeClr val="bg2"/>
                </a:solidFill>
                <a:latin typeface="+mn-lt"/>
              </a:rPr>
              <a:t>and victim.</a:t>
            </a:r>
          </a:p>
          <a:p>
            <a:pPr lvl="1">
              <a:defRPr/>
            </a:pPr>
            <a:r>
              <a:rPr lang="en-US" sz="1800" dirty="0" smtClean="0">
                <a:solidFill>
                  <a:schemeClr val="bg2"/>
                </a:solidFill>
                <a:latin typeface="+mn-lt"/>
              </a:rPr>
              <a:t>Usually will be found when staff is the suspect</a:t>
            </a:r>
          </a:p>
          <a:p>
            <a:pPr marL="457200" lvl="1" indent="0">
              <a:buNone/>
              <a:defRPr/>
            </a:pPr>
            <a:endParaRPr lang="en-US" sz="1800" dirty="0" smtClean="0">
              <a:solidFill>
                <a:schemeClr val="bg2"/>
              </a:solidFill>
              <a:latin typeface="+mn-lt"/>
            </a:endParaRPr>
          </a:p>
          <a:p>
            <a:pPr marL="0" indent="0">
              <a:buFont typeface="Wingdings" pitchFamily="2" charset="2"/>
              <a:buNone/>
              <a:defRPr/>
            </a:pPr>
            <a:endParaRPr lang="en-US" sz="800" dirty="0">
              <a:solidFill>
                <a:schemeClr val="bg2"/>
              </a:solidFill>
              <a:latin typeface="+mn-lt"/>
            </a:endParaRPr>
          </a:p>
          <a:p>
            <a:pPr>
              <a:defRPr/>
            </a:pPr>
            <a:r>
              <a:rPr lang="en-US" sz="2800" dirty="0" smtClean="0">
                <a:solidFill>
                  <a:schemeClr val="bg2"/>
                </a:solidFill>
                <a:latin typeface="+mn-lt"/>
              </a:rPr>
              <a:t>Gifts</a:t>
            </a:r>
            <a:r>
              <a:rPr lang="en-US" sz="2800" dirty="0">
                <a:solidFill>
                  <a:schemeClr val="bg2"/>
                </a:solidFill>
                <a:latin typeface="+mn-lt"/>
              </a:rPr>
              <a:t>, </a:t>
            </a:r>
            <a:r>
              <a:rPr lang="en-US" sz="2800" dirty="0" smtClean="0">
                <a:solidFill>
                  <a:schemeClr val="bg2"/>
                </a:solidFill>
                <a:latin typeface="+mn-lt"/>
              </a:rPr>
              <a:t>excess </a:t>
            </a:r>
            <a:r>
              <a:rPr lang="en-US" sz="2800" dirty="0">
                <a:solidFill>
                  <a:schemeClr val="bg2"/>
                </a:solidFill>
                <a:latin typeface="+mn-lt"/>
              </a:rPr>
              <a:t>commissary, </a:t>
            </a:r>
            <a:r>
              <a:rPr lang="en-US" sz="2800" dirty="0" smtClean="0">
                <a:solidFill>
                  <a:schemeClr val="bg2"/>
                </a:solidFill>
                <a:latin typeface="+mn-lt"/>
              </a:rPr>
              <a:t>extra unexplained </a:t>
            </a:r>
            <a:r>
              <a:rPr lang="en-US" sz="2800" dirty="0">
                <a:solidFill>
                  <a:schemeClr val="bg2"/>
                </a:solidFill>
                <a:latin typeface="+mn-lt"/>
              </a:rPr>
              <a:t>items, contraband</a:t>
            </a:r>
            <a:r>
              <a:rPr lang="en-US" sz="2800" dirty="0" smtClean="0">
                <a:solidFill>
                  <a:schemeClr val="bg2"/>
                </a:solidFill>
                <a:latin typeface="+mn-lt"/>
              </a:rPr>
              <a:t>.</a:t>
            </a:r>
          </a:p>
          <a:p>
            <a:pPr marL="0" indent="0">
              <a:buNone/>
              <a:defRPr/>
            </a:pPr>
            <a:endParaRPr lang="en-US" sz="800" dirty="0" smtClean="0">
              <a:solidFill>
                <a:schemeClr val="tx1"/>
              </a:solidFill>
              <a:latin typeface="+mn-lt"/>
            </a:endParaRPr>
          </a:p>
          <a:p>
            <a:pPr marL="0" indent="0">
              <a:buNone/>
              <a:defRPr/>
            </a:pPr>
            <a:endParaRPr lang="en-US" sz="2800" dirty="0">
              <a:solidFill>
                <a:schemeClr val="tx1"/>
              </a:solidFill>
              <a:latin typeface="+mn-lt"/>
            </a:endParaRPr>
          </a:p>
        </p:txBody>
      </p:sp>
      <p:sp>
        <p:nvSpPr>
          <p:cNvPr id="6" name="Content Placeholder 5"/>
          <p:cNvSpPr>
            <a:spLocks noGrp="1"/>
          </p:cNvSpPr>
          <p:nvPr>
            <p:ph sz="half" idx="2"/>
          </p:nvPr>
        </p:nvSpPr>
        <p:spPr/>
        <p:txBody>
          <a:bodyPr>
            <a:normAutofit lnSpcReduction="10000"/>
          </a:bodyPr>
          <a:lstStyle/>
          <a:p>
            <a:pPr marL="0" indent="0">
              <a:buNone/>
            </a:pPr>
            <a:endParaRPr lang="en-US" dirty="0"/>
          </a:p>
        </p:txBody>
      </p:sp>
      <p:sp>
        <p:nvSpPr>
          <p:cNvPr id="4" name="Slide Number Placeholder 3"/>
          <p:cNvSpPr>
            <a:spLocks noGrp="1"/>
          </p:cNvSpPr>
          <p:nvPr>
            <p:ph type="sldNum" sz="quarter" idx="12"/>
          </p:nvPr>
        </p:nvSpPr>
        <p:spPr/>
        <p:txBody>
          <a:bodyPr/>
          <a:lstStyle/>
          <a:p>
            <a:pPr>
              <a:defRPr/>
            </a:pPr>
            <a:fld id="{B32F181B-2143-4587-97E5-DD43CAB7DF39}" type="slidenum">
              <a:rPr lang="en-US" altLang="en-US" smtClean="0">
                <a:solidFill>
                  <a:srgbClr val="0070C0">
                    <a:tint val="75000"/>
                  </a:srgbClr>
                </a:solidFill>
              </a:rPr>
              <a:pPr>
                <a:defRPr/>
              </a:pPr>
              <a:t>88</a:t>
            </a:fld>
            <a:endParaRPr lang="en-US" altLang="en-US" dirty="0">
              <a:solidFill>
                <a:srgbClr val="0070C0">
                  <a:tint val="75000"/>
                </a:srgbClr>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890430858"/>
              </p:ext>
            </p:extLst>
          </p:nvPr>
        </p:nvGraphicFramePr>
        <p:xfrm>
          <a:off x="4648200" y="1676400"/>
          <a:ext cx="4114800" cy="4419600"/>
        </p:xfrm>
        <a:graphic>
          <a:graphicData uri="http://schemas.openxmlformats.org/presentationml/2006/ole">
            <mc:AlternateContent xmlns:mc="http://schemas.openxmlformats.org/markup-compatibility/2006">
              <mc:Choice xmlns:v="urn:schemas-microsoft-com:vml" Requires="v">
                <p:oleObj spid="_x0000_s3087" name="Acrobat Document" r:id="rId3" imgW="4655795" imgH="5638680" progId="AcroExch.Document.11">
                  <p:embed/>
                </p:oleObj>
              </mc:Choice>
              <mc:Fallback>
                <p:oleObj name="Acrobat Document" r:id="rId3" imgW="4655795" imgH="563868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400"/>
                        <a:ext cx="4114800" cy="4419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537959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457200" y="277815"/>
            <a:ext cx="8229600" cy="2693985"/>
          </a:xfrm>
          <a:gradFill>
            <a:gsLst>
              <a:gs pos="0">
                <a:srgbClr val="5E9EFF"/>
              </a:gs>
              <a:gs pos="39999">
                <a:srgbClr val="85C2FF"/>
              </a:gs>
              <a:gs pos="13000">
                <a:srgbClr val="C4D6EB"/>
              </a:gs>
              <a:gs pos="100000">
                <a:srgbClr val="FFEBFA"/>
              </a:gs>
            </a:gsLst>
            <a:lin ang="5400000" scaled="0"/>
          </a:gradFill>
        </p:spPr>
        <p:txBody>
          <a:bodyPr>
            <a:normAutofit fontScale="90000"/>
          </a:bodyPr>
          <a:lstStyle/>
          <a:p>
            <a:r>
              <a:rPr lang="en-US" altLang="en-US" sz="5400" dirty="0" smtClean="0">
                <a:solidFill>
                  <a:schemeClr val="bg2"/>
                </a:solidFill>
                <a:effectLst/>
                <a:cs typeface="Arabic Typesetting" pitchFamily="66" charset="-78"/>
              </a:rPr>
              <a:t>How To Avoid Inappropriate Relationships With Inmates</a:t>
            </a:r>
            <a:br>
              <a:rPr lang="en-US" altLang="en-US" sz="5400" dirty="0" smtClean="0">
                <a:solidFill>
                  <a:schemeClr val="bg2"/>
                </a:solidFill>
                <a:effectLst/>
                <a:cs typeface="Arabic Typesetting" pitchFamily="66" charset="-78"/>
              </a:rPr>
            </a:br>
            <a:r>
              <a:rPr lang="en-US" altLang="en-US" sz="5400" dirty="0" smtClean="0">
                <a:solidFill>
                  <a:schemeClr val="bg2"/>
                </a:solidFill>
                <a:effectLst/>
                <a:cs typeface="Arabic Typesetting" pitchFamily="66" charset="-78"/>
              </a:rPr>
              <a:t>Custodial Sexual Misconduct</a:t>
            </a:r>
            <a:br>
              <a:rPr lang="en-US" altLang="en-US" sz="5400" dirty="0" smtClean="0">
                <a:solidFill>
                  <a:schemeClr val="bg2"/>
                </a:solidFill>
                <a:effectLst/>
                <a:cs typeface="Arabic Typesetting" pitchFamily="66" charset="-78"/>
              </a:rPr>
            </a:br>
            <a:r>
              <a:rPr lang="en-US" altLang="en-US" sz="1300" dirty="0" smtClean="0">
                <a:solidFill>
                  <a:schemeClr val="bg2"/>
                </a:solidFill>
                <a:cs typeface="Arabic Typesetting" pitchFamily="66" charset="-78"/>
              </a:rPr>
              <a:t>Employee Training Goal #8</a:t>
            </a:r>
            <a:r>
              <a:rPr lang="en-US" altLang="en-US" sz="1300" dirty="0" smtClean="0">
                <a:solidFill>
                  <a:schemeClr val="bg2"/>
                </a:solidFill>
                <a:effectLst/>
                <a:cs typeface="Arabic Typesetting" pitchFamily="66" charset="-78"/>
              </a:rPr>
              <a:t/>
            </a:r>
            <a:br>
              <a:rPr lang="en-US" altLang="en-US" sz="1300" dirty="0" smtClean="0">
                <a:solidFill>
                  <a:schemeClr val="bg2"/>
                </a:solidFill>
                <a:effectLst/>
                <a:cs typeface="Arabic Typesetting" pitchFamily="66" charset="-78"/>
              </a:rPr>
            </a:br>
            <a:r>
              <a:rPr lang="en-US" altLang="en-US" sz="1300" dirty="0" smtClean="0">
                <a:solidFill>
                  <a:schemeClr val="bg2"/>
                </a:solidFill>
                <a:cs typeface="Arabic Typesetting" pitchFamily="66" charset="-78"/>
              </a:rPr>
              <a:t>115.31 (8)</a:t>
            </a:r>
            <a:endParaRPr lang="en-US" altLang="en-US" sz="1300" dirty="0" smtClean="0">
              <a:solidFill>
                <a:schemeClr val="bg2"/>
              </a:solidFill>
              <a:effectLst/>
              <a:cs typeface="Arabic Typesetting" pitchFamily="66" charset="-78"/>
            </a:endParaRPr>
          </a:p>
        </p:txBody>
      </p:sp>
      <p:sp>
        <p:nvSpPr>
          <p:cNvPr id="2" name="Slide Number Placeholder 1"/>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89</a:t>
            </a:fld>
            <a:endParaRPr lang="en-US" altLang="en-US">
              <a:solidFill>
                <a:srgbClr val="0070C0">
                  <a:tint val="75000"/>
                </a:srgbClr>
              </a:solidFill>
            </a:endParaRPr>
          </a:p>
        </p:txBody>
      </p:sp>
      <p:sp>
        <p:nvSpPr>
          <p:cNvPr id="3" name="TextBox 2"/>
          <p:cNvSpPr txBox="1"/>
          <p:nvPr/>
        </p:nvSpPr>
        <p:spPr>
          <a:xfrm>
            <a:off x="2667000" y="6096000"/>
            <a:ext cx="3733800" cy="400110"/>
          </a:xfrm>
          <a:prstGeom prst="rect">
            <a:avLst/>
          </a:prstGeom>
          <a:noFill/>
        </p:spPr>
        <p:txBody>
          <a:bodyPr wrap="square" rtlCol="0">
            <a:spAutoFit/>
          </a:bodyPr>
          <a:lstStyle/>
          <a:p>
            <a:r>
              <a:rPr lang="en-US" sz="1000" dirty="0" smtClean="0">
                <a:solidFill>
                  <a:srgbClr val="000000"/>
                </a:solidFill>
              </a:rPr>
              <a:t>PRE-AUDIT QUESTIONAIRE 115.31 (a)-1</a:t>
            </a:r>
          </a:p>
          <a:p>
            <a:r>
              <a:rPr lang="en-US" sz="1000" dirty="0" smtClean="0">
                <a:solidFill>
                  <a:srgbClr val="000000"/>
                </a:solidFill>
              </a:rPr>
              <a:t>8)</a:t>
            </a:r>
            <a:endParaRPr lang="en-US" sz="1000" dirty="0">
              <a:solidFill>
                <a:srgbClr val="000000"/>
              </a:solidFill>
            </a:endParaRPr>
          </a:p>
        </p:txBody>
      </p:sp>
    </p:spTree>
    <p:extLst>
      <p:ext uri="{BB962C8B-B14F-4D97-AF65-F5344CB8AC3E}">
        <p14:creationId xmlns:p14="http://schemas.microsoft.com/office/powerpoint/2010/main" val="320636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PREA audits</a:t>
            </a:r>
            <a:endParaRPr lang="en-US" dirty="0"/>
          </a:p>
        </p:txBody>
      </p:sp>
      <p:sp>
        <p:nvSpPr>
          <p:cNvPr id="7" name="Content Placeholder 6"/>
          <p:cNvSpPr>
            <a:spLocks noGrp="1"/>
          </p:cNvSpPr>
          <p:nvPr>
            <p:ph idx="1"/>
          </p:nvPr>
        </p:nvSpPr>
        <p:spPr/>
        <p:txBody>
          <a:bodyPr>
            <a:normAutofit/>
          </a:bodyPr>
          <a:lstStyle/>
          <a:p>
            <a:r>
              <a:rPr lang="en-US" dirty="0" smtClean="0">
                <a:solidFill>
                  <a:schemeClr val="accent5"/>
                </a:solidFill>
              </a:rPr>
              <a:t>Standards require independent PREA audits for 1/3 of their institutions annually.</a:t>
            </a:r>
          </a:p>
          <a:p>
            <a:pPr marL="0" indent="0">
              <a:buNone/>
            </a:pPr>
            <a:endParaRPr lang="en-US" sz="800" dirty="0" smtClean="0">
              <a:solidFill>
                <a:schemeClr val="accent5"/>
              </a:solidFill>
            </a:endParaRPr>
          </a:p>
          <a:p>
            <a:pPr lvl="1"/>
            <a:r>
              <a:rPr lang="en-US" dirty="0" smtClean="0">
                <a:solidFill>
                  <a:schemeClr val="accent5"/>
                </a:solidFill>
              </a:rPr>
              <a:t>1st audit cycle began August 20, 2013 and was completed August, 19, 2016</a:t>
            </a:r>
          </a:p>
          <a:p>
            <a:pPr marL="457200" lvl="1" indent="0">
              <a:buNone/>
            </a:pPr>
            <a:endParaRPr lang="en-US" sz="800" dirty="0" smtClean="0">
              <a:solidFill>
                <a:schemeClr val="accent5"/>
              </a:solidFill>
            </a:endParaRPr>
          </a:p>
          <a:p>
            <a:pPr lvl="1"/>
            <a:r>
              <a:rPr lang="en-US" dirty="0" smtClean="0">
                <a:solidFill>
                  <a:schemeClr val="accent5"/>
                </a:solidFill>
              </a:rPr>
              <a:t>2</a:t>
            </a:r>
            <a:r>
              <a:rPr lang="en-US" baseline="30000" dirty="0" smtClean="0">
                <a:solidFill>
                  <a:schemeClr val="accent5"/>
                </a:solidFill>
              </a:rPr>
              <a:t>nd</a:t>
            </a:r>
            <a:r>
              <a:rPr lang="en-US" dirty="0" smtClean="0">
                <a:solidFill>
                  <a:schemeClr val="accent5"/>
                </a:solidFill>
              </a:rPr>
              <a:t> Cycle of audits began August, 20, 2016 and will go thru August 19, 2019.</a:t>
            </a:r>
          </a:p>
          <a:p>
            <a:pPr marL="457200" lvl="1" indent="0">
              <a:buNone/>
            </a:pPr>
            <a:endParaRPr lang="en-US" sz="800" dirty="0" smtClean="0">
              <a:solidFill>
                <a:schemeClr val="accent5"/>
              </a:solidFill>
            </a:endParaRPr>
          </a:p>
          <a:p>
            <a:pPr marL="457200" lvl="1" indent="0">
              <a:buNone/>
            </a:pPr>
            <a:r>
              <a:rPr lang="en-US" dirty="0" smtClean="0">
                <a:solidFill>
                  <a:schemeClr val="accent5"/>
                </a:solidFill>
              </a:rPr>
              <a:t>Standards impact </a:t>
            </a:r>
            <a:r>
              <a:rPr lang="en-US" b="1" i="1" u="sng" dirty="0" smtClean="0">
                <a:solidFill>
                  <a:schemeClr val="accent5"/>
                </a:solidFill>
              </a:rPr>
              <a:t>EVERY</a:t>
            </a:r>
            <a:r>
              <a:rPr lang="en-US" b="1" dirty="0" smtClean="0">
                <a:solidFill>
                  <a:schemeClr val="accent5"/>
                </a:solidFill>
              </a:rPr>
              <a:t> </a:t>
            </a:r>
            <a:r>
              <a:rPr lang="en-US" dirty="0" smtClean="0">
                <a:solidFill>
                  <a:schemeClr val="accent5"/>
                </a:solidFill>
              </a:rPr>
              <a:t>division within the agency not just institutions and custody staff.</a:t>
            </a:r>
          </a:p>
        </p:txBody>
      </p:sp>
      <p:sp>
        <p:nvSpPr>
          <p:cNvPr id="5" name="Slide Number Placeholder 4"/>
          <p:cNvSpPr>
            <a:spLocks noGrp="1"/>
          </p:cNvSpPr>
          <p:nvPr>
            <p:ph type="sldNum" sz="quarter" idx="12"/>
          </p:nvPr>
        </p:nvSpPr>
        <p:spPr/>
        <p:txBody>
          <a:bodyPr/>
          <a:lstStyle/>
          <a:p>
            <a:pPr>
              <a:defRPr/>
            </a:pPr>
            <a:fld id="{AB80E350-4BC8-4711-83C6-AF05098C0CFD}" type="slidenum">
              <a:rPr lang="en-US" altLang="en-US" smtClean="0"/>
              <a:pPr>
                <a:defRPr/>
              </a:pPr>
              <a:t>9</a:t>
            </a:fld>
            <a:endParaRPr lang="en-US" altLang="en-US"/>
          </a:p>
        </p:txBody>
      </p:sp>
    </p:spTree>
    <p:extLst>
      <p:ext uri="{BB962C8B-B14F-4D97-AF65-F5344CB8AC3E}">
        <p14:creationId xmlns:p14="http://schemas.microsoft.com/office/powerpoint/2010/main" val="379978558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2">
                    <a:lumMod val="50000"/>
                  </a:schemeClr>
                </a:solidFill>
                <a:effectLst/>
                <a:latin typeface="Times New Roman" panose="02020603050405020304" pitchFamily="18" charset="0"/>
                <a:cs typeface="Times New Roman" panose="02020603050405020304" pitchFamily="18" charset="0"/>
              </a:rPr>
              <a:t>Unauthorized Custodial Conduct</a:t>
            </a:r>
            <a:r>
              <a:rPr lang="en-US" sz="3600" dirty="0">
                <a:effectLst/>
              </a:rPr>
              <a:t/>
            </a:r>
            <a:br>
              <a:rPr lang="en-US" sz="3600" dirty="0">
                <a:effectLst/>
              </a:rPr>
            </a:br>
            <a:endParaRPr lang="en-US" sz="800" dirty="0">
              <a:effectLst/>
            </a:endParaRPr>
          </a:p>
        </p:txBody>
      </p:sp>
      <p:sp>
        <p:nvSpPr>
          <p:cNvPr id="3" name="Content Placeholder 2"/>
          <p:cNvSpPr>
            <a:spLocks noGrp="1"/>
          </p:cNvSpPr>
          <p:nvPr>
            <p:ph idx="1"/>
          </p:nvPr>
        </p:nvSpPr>
        <p:spPr/>
        <p:txBody>
          <a:bodyPr>
            <a:normAutofit fontScale="85000" lnSpcReduction="20000"/>
          </a:bodyPr>
          <a:lstStyle/>
          <a:p>
            <a:r>
              <a:rPr lang="en-US" sz="3200" b="1" dirty="0" smtClean="0">
                <a:solidFill>
                  <a:schemeClr val="bg2"/>
                </a:solidFill>
                <a:latin typeface="Times New Roman" panose="02020603050405020304" pitchFamily="18" charset="0"/>
                <a:cs typeface="Times New Roman" panose="02020603050405020304" pitchFamily="18" charset="0"/>
              </a:rPr>
              <a:t>NRS 212.188 </a:t>
            </a:r>
            <a:r>
              <a:rPr lang="en-US" sz="1500" dirty="0" smtClean="0">
                <a:solidFill>
                  <a:schemeClr val="bg2"/>
                </a:solidFill>
                <a:latin typeface="Times New Roman" panose="02020603050405020304" pitchFamily="18" charset="0"/>
                <a:cs typeface="Times New Roman" panose="02020603050405020304" pitchFamily="18" charset="0"/>
              </a:rPr>
              <a:t>- </a:t>
            </a:r>
            <a:r>
              <a:rPr lang="en-US" sz="1900" dirty="0" smtClean="0">
                <a:solidFill>
                  <a:schemeClr val="bg2"/>
                </a:solidFill>
                <a:latin typeface="Times New Roman" panose="02020603050405020304" pitchFamily="18" charset="0"/>
                <a:cs typeface="Times New Roman" panose="02020603050405020304" pitchFamily="18" charset="0"/>
              </a:rPr>
              <a:t>Section 6  - 2 (a-c)</a:t>
            </a:r>
          </a:p>
          <a:p>
            <a:pPr marL="914400" lvl="2" indent="0">
              <a:buNone/>
            </a:pPr>
            <a:endParaRPr lang="en-US" sz="1500" dirty="0" smtClean="0">
              <a:solidFill>
                <a:schemeClr val="bg2"/>
              </a:solidFill>
              <a:latin typeface="+mn-lt"/>
            </a:endParaRPr>
          </a:p>
          <a:p>
            <a:pPr lvl="2"/>
            <a:r>
              <a:rPr lang="en-US" sz="3000" dirty="0" smtClean="0">
                <a:solidFill>
                  <a:schemeClr val="bg2"/>
                </a:solidFill>
                <a:latin typeface="Times New Roman" panose="02020603050405020304" pitchFamily="18" charset="0"/>
                <a:cs typeface="Times New Roman" panose="02020603050405020304" pitchFamily="18" charset="0"/>
              </a:rPr>
              <a:t>Sexual abuse of a Prisoner is guilty of a </a:t>
            </a:r>
            <a:r>
              <a:rPr lang="en-US" sz="3000" b="1" i="1" dirty="0" smtClean="0">
                <a:solidFill>
                  <a:schemeClr val="tx1">
                    <a:lumMod val="60000"/>
                    <a:lumOff val="40000"/>
                  </a:schemeClr>
                </a:solidFill>
                <a:latin typeface="Times New Roman" panose="02020603050405020304" pitchFamily="18" charset="0"/>
                <a:cs typeface="Times New Roman" panose="02020603050405020304" pitchFamily="18" charset="0"/>
              </a:rPr>
              <a:t>Category D </a:t>
            </a:r>
            <a:r>
              <a:rPr lang="en-US" sz="3000" dirty="0" smtClean="0">
                <a:solidFill>
                  <a:schemeClr val="bg2"/>
                </a:solidFill>
                <a:latin typeface="Times New Roman" panose="02020603050405020304" pitchFamily="18" charset="0"/>
                <a:cs typeface="Times New Roman" panose="02020603050405020304" pitchFamily="18" charset="0"/>
              </a:rPr>
              <a:t>Felony</a:t>
            </a:r>
          </a:p>
          <a:p>
            <a:pPr marL="457200" lvl="1" indent="0">
              <a:buNone/>
            </a:pPr>
            <a:endParaRPr lang="en-US" sz="800" dirty="0" smtClean="0">
              <a:solidFill>
                <a:schemeClr val="tx1"/>
              </a:solidFill>
              <a:latin typeface="Times New Roman" panose="02020603050405020304" pitchFamily="18" charset="0"/>
              <a:cs typeface="Times New Roman" panose="02020603050405020304" pitchFamily="18" charset="0"/>
            </a:endParaRPr>
          </a:p>
          <a:p>
            <a:pPr lvl="2"/>
            <a:r>
              <a:rPr lang="en-US" sz="3000" dirty="0" smtClean="0">
                <a:solidFill>
                  <a:schemeClr val="bg2"/>
                </a:solidFill>
                <a:latin typeface="Times New Roman" panose="02020603050405020304" pitchFamily="18" charset="0"/>
                <a:cs typeface="Times New Roman" panose="02020603050405020304" pitchFamily="18" charset="0"/>
              </a:rPr>
              <a:t>Unauthorized custodial conduct by engaging in</a:t>
            </a:r>
            <a:r>
              <a:rPr lang="en-US" sz="3000" b="1" i="1" dirty="0" smtClean="0">
                <a:solidFill>
                  <a:srgbClr val="FF00FF"/>
                </a:solidFill>
                <a:latin typeface="Times New Roman" panose="02020603050405020304" pitchFamily="18" charset="0"/>
                <a:cs typeface="Times New Roman" panose="02020603050405020304" pitchFamily="18" charset="0"/>
              </a:rPr>
              <a:t> </a:t>
            </a:r>
            <a:r>
              <a:rPr lang="en-US" sz="3000" dirty="0" smtClean="0">
                <a:solidFill>
                  <a:schemeClr val="bg2"/>
                </a:solidFill>
                <a:latin typeface="Times New Roman" panose="02020603050405020304" pitchFamily="18" charset="0"/>
                <a:cs typeface="Times New Roman" panose="02020603050405020304" pitchFamily="18" charset="0"/>
              </a:rPr>
              <a:t>certain acts is guilty of a </a:t>
            </a:r>
            <a:r>
              <a:rPr lang="en-US" sz="3000" b="1" i="1" dirty="0" smtClean="0">
                <a:solidFill>
                  <a:schemeClr val="tx1">
                    <a:lumMod val="60000"/>
                    <a:lumOff val="40000"/>
                  </a:schemeClr>
                </a:solidFill>
                <a:latin typeface="Times New Roman" panose="02020603050405020304" pitchFamily="18" charset="0"/>
                <a:cs typeface="Times New Roman" panose="02020603050405020304" pitchFamily="18" charset="0"/>
              </a:rPr>
              <a:t>gross misdemeanor (GM)</a:t>
            </a:r>
          </a:p>
          <a:p>
            <a:pPr marL="1371600" lvl="3" indent="0">
              <a:buNone/>
            </a:pPr>
            <a:r>
              <a:rPr lang="en-US" sz="2600" b="1" i="1" dirty="0" smtClean="0">
                <a:solidFill>
                  <a:schemeClr val="tx1">
                    <a:lumMod val="60000"/>
                    <a:lumOff val="40000"/>
                  </a:schemeClr>
                </a:solidFill>
                <a:latin typeface="Times New Roman" panose="02020603050405020304" pitchFamily="18" charset="0"/>
                <a:cs typeface="Times New Roman" panose="02020603050405020304" pitchFamily="18" charset="0"/>
              </a:rPr>
              <a:t>Includes but not limited to:</a:t>
            </a:r>
          </a:p>
          <a:p>
            <a:pPr marL="1371600" lvl="3" indent="0">
              <a:buNone/>
            </a:pPr>
            <a:r>
              <a:rPr lang="en-US" sz="2600" b="1" i="1" dirty="0" smtClean="0">
                <a:solidFill>
                  <a:schemeClr val="tx1">
                    <a:lumMod val="60000"/>
                    <a:lumOff val="40000"/>
                  </a:schemeClr>
                </a:solidFill>
                <a:latin typeface="Times New Roman" panose="02020603050405020304" pitchFamily="18" charset="0"/>
                <a:cs typeface="Times New Roman" panose="02020603050405020304" pitchFamily="18" charset="0"/>
              </a:rPr>
              <a:t>Kissing an inmate</a:t>
            </a:r>
          </a:p>
          <a:p>
            <a:pPr marL="1371600" lvl="3" indent="0">
              <a:buNone/>
            </a:pPr>
            <a:r>
              <a:rPr lang="en-US" sz="2600" b="1" i="1" dirty="0" smtClean="0">
                <a:solidFill>
                  <a:schemeClr val="tx1">
                    <a:lumMod val="60000"/>
                    <a:lumOff val="40000"/>
                  </a:schemeClr>
                </a:solidFill>
                <a:latin typeface="Times New Roman" panose="02020603050405020304" pitchFamily="18" charset="0"/>
                <a:cs typeface="Times New Roman" panose="02020603050405020304" pitchFamily="18" charset="0"/>
              </a:rPr>
              <a:t>Voyeurism</a:t>
            </a:r>
          </a:p>
          <a:p>
            <a:pPr marL="914400" lvl="2" indent="0">
              <a:buNone/>
            </a:pPr>
            <a:endParaRPr lang="en-US" sz="900" dirty="0" smtClean="0">
              <a:solidFill>
                <a:schemeClr val="tx1"/>
              </a:solidFill>
              <a:latin typeface="Times New Roman" panose="02020603050405020304" pitchFamily="18" charset="0"/>
              <a:cs typeface="Times New Roman" panose="02020603050405020304" pitchFamily="18" charset="0"/>
            </a:endParaRPr>
          </a:p>
          <a:p>
            <a:pPr marL="914400" lvl="2" indent="0">
              <a:buNone/>
            </a:pPr>
            <a:endParaRPr lang="en-US" sz="900" dirty="0" smtClean="0">
              <a:solidFill>
                <a:schemeClr val="tx1"/>
              </a:solidFill>
              <a:latin typeface="Times New Roman" panose="02020603050405020304" pitchFamily="18" charset="0"/>
              <a:cs typeface="Times New Roman" panose="02020603050405020304" pitchFamily="18" charset="0"/>
            </a:endParaRPr>
          </a:p>
          <a:p>
            <a:pPr lvl="2"/>
            <a:r>
              <a:rPr lang="en-US" sz="3000" b="1" i="1" dirty="0" smtClean="0">
                <a:solidFill>
                  <a:schemeClr val="bg2"/>
                </a:solidFill>
                <a:latin typeface="Times New Roman" panose="02020603050405020304" pitchFamily="18" charset="0"/>
                <a:cs typeface="Times New Roman" panose="02020603050405020304" pitchFamily="18" charset="0"/>
              </a:rPr>
              <a:t>Attempt</a:t>
            </a:r>
            <a:r>
              <a:rPr lang="en-US" sz="3000" dirty="0" smtClean="0">
                <a:solidFill>
                  <a:schemeClr val="tx1"/>
                </a:solidFill>
                <a:latin typeface="Times New Roman" panose="02020603050405020304" pitchFamily="18" charset="0"/>
                <a:cs typeface="Times New Roman" panose="02020603050405020304" pitchFamily="18" charset="0"/>
              </a:rPr>
              <a:t> </a:t>
            </a:r>
            <a:r>
              <a:rPr lang="en-US" sz="3000" dirty="0" smtClean="0">
                <a:solidFill>
                  <a:schemeClr val="bg2"/>
                </a:solidFill>
                <a:latin typeface="Times New Roman" panose="02020603050405020304" pitchFamily="18" charset="0"/>
                <a:cs typeface="Times New Roman" panose="02020603050405020304" pitchFamily="18" charset="0"/>
              </a:rPr>
              <a:t>to engage in certain acts is guilty of a </a:t>
            </a:r>
            <a:r>
              <a:rPr lang="en-US" sz="3000" b="1" i="1" dirty="0" smtClean="0">
                <a:solidFill>
                  <a:schemeClr val="tx1">
                    <a:lumMod val="60000"/>
                    <a:lumOff val="40000"/>
                  </a:schemeClr>
                </a:solidFill>
                <a:latin typeface="Times New Roman" panose="02020603050405020304" pitchFamily="18" charset="0"/>
                <a:cs typeface="Times New Roman" panose="02020603050405020304" pitchFamily="18" charset="0"/>
              </a:rPr>
              <a:t>misdemeanor (M</a:t>
            </a:r>
            <a:r>
              <a:rPr lang="en-US" sz="3000" b="1" i="1" dirty="0" smtClean="0">
                <a:solidFill>
                  <a:schemeClr val="tx1">
                    <a:lumMod val="60000"/>
                    <a:lumOff val="40000"/>
                  </a:schemeClr>
                </a:solidFill>
                <a:latin typeface="Times New Roman" panose="02020603050405020304" pitchFamily="18" charset="0"/>
                <a:cs typeface="Times New Roman" panose="02020603050405020304" pitchFamily="18" charset="0"/>
              </a:rPr>
              <a:t>)</a:t>
            </a:r>
            <a:endParaRPr lang="en-US" sz="3000" b="1" i="1" dirty="0">
              <a:solidFill>
                <a:schemeClr val="tx1">
                  <a:lumMod val="60000"/>
                  <a:lumOff val="40000"/>
                </a:schemeClr>
              </a:solidFill>
              <a:latin typeface="Times New Roman" panose="02020603050405020304" pitchFamily="18" charset="0"/>
              <a:cs typeface="Times New Roman" panose="02020603050405020304" pitchFamily="18" charset="0"/>
            </a:endParaRPr>
          </a:p>
          <a:p>
            <a:pPr marL="914400" lvl="2" indent="0">
              <a:buNone/>
            </a:pPr>
            <a:endParaRPr lang="en-US" sz="3000" b="1" i="1" dirty="0" smtClean="0">
              <a:solidFill>
                <a:schemeClr val="tx1">
                  <a:lumMod val="60000"/>
                  <a:lumOff val="4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EA770A25-898A-4D7F-91A2-651DF92000AB}" type="slidenum">
              <a:rPr lang="en-US" altLang="en-US" smtClean="0">
                <a:solidFill>
                  <a:srgbClr val="0070C0">
                    <a:tint val="75000"/>
                  </a:srgbClr>
                </a:solidFill>
              </a:rPr>
              <a:pPr>
                <a:defRPr/>
              </a:pPr>
              <a:t>90</a:t>
            </a:fld>
            <a:endParaRPr lang="en-US" altLang="en-US" dirty="0">
              <a:solidFill>
                <a:srgbClr val="0070C0">
                  <a:tint val="75000"/>
                </a:srgbClr>
              </a:solidFill>
            </a:endParaRPr>
          </a:p>
        </p:txBody>
      </p:sp>
    </p:spTree>
    <p:extLst>
      <p:ext uri="{BB962C8B-B14F-4D97-AF65-F5344CB8AC3E}">
        <p14:creationId xmlns:p14="http://schemas.microsoft.com/office/powerpoint/2010/main" val="31882550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Times New Roman" panose="02020603050405020304" pitchFamily="18" charset="0"/>
                <a:cs typeface="Times New Roman" panose="02020603050405020304" pitchFamily="18" charset="0"/>
              </a:rPr>
              <a:t>AR 339</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Employee Code of Ethics &amp; Conduct</a:t>
            </a:r>
            <a:br>
              <a:rPr lang="en-US" sz="2200" dirty="0" smtClean="0">
                <a:latin typeface="Times New Roman" panose="02020603050405020304" pitchFamily="18" charset="0"/>
                <a:cs typeface="Times New Roman" panose="02020603050405020304" pitchFamily="18" charset="0"/>
              </a:rPr>
            </a:br>
            <a:r>
              <a:rPr lang="en-US" sz="2200" dirty="0" smtClean="0">
                <a:latin typeface="Times New Roman" panose="02020603050405020304" pitchFamily="18" charset="0"/>
                <a:cs typeface="Times New Roman" panose="02020603050405020304" pitchFamily="18" charset="0"/>
              </a:rPr>
              <a:t>Corrective or Disciplinary Action &amp; Prohibitions &amp; Penalties</a:t>
            </a:r>
            <a:endParaRPr lang="en-US" sz="2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smtClean="0"/>
              <a:t>Sexual Abuse:  Class 5 – termination if sustained</a:t>
            </a:r>
          </a:p>
          <a:p>
            <a:pPr marL="0" indent="0">
              <a:buNone/>
            </a:pPr>
            <a:endParaRPr lang="en-US" sz="800" dirty="0" smtClean="0"/>
          </a:p>
          <a:p>
            <a:r>
              <a:rPr lang="en-US" dirty="0" smtClean="0"/>
              <a:t>Sexual Harassment:</a:t>
            </a:r>
          </a:p>
          <a:p>
            <a:pPr lvl="1"/>
            <a:r>
              <a:rPr lang="en-US" dirty="0"/>
              <a:t>Class 1 -5 for first sustained allegation</a:t>
            </a:r>
          </a:p>
          <a:p>
            <a:pPr lvl="1"/>
            <a:r>
              <a:rPr lang="en-US" dirty="0"/>
              <a:t>Class 3 -5  for second or any subsequent sustained allegation</a:t>
            </a:r>
          </a:p>
          <a:p>
            <a:pPr marL="0" indent="0">
              <a:buNone/>
            </a:pPr>
            <a:endParaRPr lang="en-US" sz="800" dirty="0" smtClean="0"/>
          </a:p>
          <a:p>
            <a:r>
              <a:rPr lang="en-US" dirty="0" smtClean="0"/>
              <a:t>Failure to report:  Class 5 – termination if sustained</a:t>
            </a: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91</a:t>
            </a:fld>
            <a:endParaRPr lang="en-US" altLang="en-US">
              <a:solidFill>
                <a:srgbClr val="0070C0">
                  <a:tint val="75000"/>
                </a:srgbClr>
              </a:solidFill>
            </a:endParaRPr>
          </a:p>
        </p:txBody>
      </p:sp>
    </p:spTree>
    <p:extLst>
      <p:ext uri="{BB962C8B-B14F-4D97-AF65-F5344CB8AC3E}">
        <p14:creationId xmlns:p14="http://schemas.microsoft.com/office/powerpoint/2010/main" val="1134509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Why are Romantic Relationship a Safety and Security Risk???</a:t>
            </a:r>
            <a:endParaRPr lang="en-US" sz="2800" dirty="0"/>
          </a:p>
        </p:txBody>
      </p:sp>
      <p:sp>
        <p:nvSpPr>
          <p:cNvPr id="5" name="Content Placeholder 4"/>
          <p:cNvSpPr>
            <a:spLocks noGrp="1"/>
          </p:cNvSpPr>
          <p:nvPr>
            <p:ph idx="1"/>
          </p:nvPr>
        </p:nvSpPr>
        <p:spPr/>
        <p:txBody>
          <a:bodyPr>
            <a:normAutofit lnSpcReduction="10000"/>
          </a:bodyPr>
          <a:lstStyle/>
          <a:p>
            <a:pPr marL="0" indent="0">
              <a:buNone/>
            </a:pPr>
            <a:r>
              <a:rPr lang="en-US" dirty="0"/>
              <a:t>Inmate Jody Thompson struck up a romantic relationship with a prison dental assistant, who in turn gave him a token of her love — a cell phone. </a:t>
            </a:r>
            <a:endParaRPr lang="en-US" dirty="0" smtClean="0"/>
          </a:p>
          <a:p>
            <a:pPr marL="0" indent="0">
              <a:buNone/>
            </a:pPr>
            <a:endParaRPr lang="en-US" sz="900" dirty="0"/>
          </a:p>
          <a:p>
            <a:pPr marL="0" indent="0">
              <a:buNone/>
            </a:pPr>
            <a:r>
              <a:rPr lang="en-US" dirty="0" smtClean="0"/>
              <a:t>Two </a:t>
            </a:r>
            <a:r>
              <a:rPr lang="en-US" dirty="0"/>
              <a:t>weeks later, Thompson used that smuggled cell phone in his escape from the state prison in Carson City. It was three months, two robberies and a few high-speed chases later before he was back behind bars.</a:t>
            </a:r>
          </a:p>
        </p:txBody>
      </p:sp>
      <p:sp>
        <p:nvSpPr>
          <p:cNvPr id="6" name="Footer Placeholder 5"/>
          <p:cNvSpPr>
            <a:spLocks noGrp="1"/>
          </p:cNvSpPr>
          <p:nvPr>
            <p:ph type="ftr" sz="quarter" idx="11"/>
          </p:nvPr>
        </p:nvSpPr>
        <p:spPr/>
        <p:txBody>
          <a:bodyPr/>
          <a:lstStyle/>
          <a:p>
            <a:pPr>
              <a:defRPr/>
            </a:pPr>
            <a:r>
              <a:rPr lang="en-US" altLang="en-US" dirty="0" smtClean="0">
                <a:solidFill>
                  <a:srgbClr val="0070C0">
                    <a:tint val="75000"/>
                  </a:srgbClr>
                </a:solidFill>
              </a:rPr>
              <a:t>http://lasvegassun.com/news/2009/jul/20/no-bars-behind-bars/</a:t>
            </a:r>
            <a:endParaRPr lang="en-US" altLang="en-US" dirty="0">
              <a:solidFill>
                <a:srgbClr val="0070C0">
                  <a:tint val="75000"/>
                </a:srgbClr>
              </a:solidFill>
            </a:endParaRPr>
          </a:p>
        </p:txBody>
      </p:sp>
      <p:sp>
        <p:nvSpPr>
          <p:cNvPr id="3" name="Slide Number Placeholder 2"/>
          <p:cNvSpPr>
            <a:spLocks noGrp="1"/>
          </p:cNvSpPr>
          <p:nvPr>
            <p:ph type="sldNum" sz="quarter" idx="12"/>
          </p:nvPr>
        </p:nvSpPr>
        <p:spPr/>
        <p:txBody>
          <a:bodyPr/>
          <a:lstStyle/>
          <a:p>
            <a:pPr>
              <a:defRPr/>
            </a:pPr>
            <a:fld id="{DB0A294C-1E8F-448E-A355-A7C95814DD47}" type="slidenum">
              <a:rPr lang="en-US" altLang="en-US" smtClean="0">
                <a:solidFill>
                  <a:srgbClr val="0070C0">
                    <a:tint val="75000"/>
                  </a:srgbClr>
                </a:solidFill>
              </a:rPr>
              <a:pPr>
                <a:defRPr/>
              </a:pPr>
              <a:t>92</a:t>
            </a:fld>
            <a:endParaRPr lang="en-US" altLang="en-US">
              <a:solidFill>
                <a:srgbClr val="0070C0">
                  <a:tint val="75000"/>
                </a:srgbClr>
              </a:solidFill>
            </a:endParaRPr>
          </a:p>
        </p:txBody>
      </p:sp>
    </p:spTree>
    <p:extLst>
      <p:ext uri="{BB962C8B-B14F-4D97-AF65-F5344CB8AC3E}">
        <p14:creationId xmlns:p14="http://schemas.microsoft.com/office/powerpoint/2010/main" val="1212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Prison guard accused of having sex with inmate pleads guilty</a:t>
            </a:r>
            <a:endParaRPr lang="en-US" dirty="0"/>
          </a:p>
        </p:txBody>
      </p:sp>
      <p:sp>
        <p:nvSpPr>
          <p:cNvPr id="3" name="Content Placeholder 2"/>
          <p:cNvSpPr>
            <a:spLocks noGrp="1"/>
          </p:cNvSpPr>
          <p:nvPr>
            <p:ph sz="half" idx="2"/>
          </p:nvPr>
        </p:nvSpPr>
        <p:spPr/>
        <p:txBody>
          <a:bodyPr>
            <a:normAutofit fontScale="92500" lnSpcReduction="10000"/>
          </a:bodyPr>
          <a:lstStyle/>
          <a:p>
            <a:r>
              <a:rPr lang="en-US" dirty="0"/>
              <a:t>A Nevada corrections officer pleaded guilty on Wednesday to misconduct of a public official following accusations of having sexual relations with a </a:t>
            </a:r>
            <a:r>
              <a:rPr lang="en-US" dirty="0" smtClean="0"/>
              <a:t>woman</a:t>
            </a:r>
          </a:p>
          <a:p>
            <a:r>
              <a:rPr lang="en-US" dirty="0"/>
              <a:t>The state’s attorney general had initially charged Eugenio Dimas, 51, with official misconduct and having voluntary sex with 26-year-old inmate</a:t>
            </a:r>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085397" y="2174875"/>
            <a:ext cx="3161030" cy="3951288"/>
          </a:xfrm>
        </p:spPr>
      </p:pic>
      <p:sp>
        <p:nvSpPr>
          <p:cNvPr id="5" name="Footer Placeholder 4"/>
          <p:cNvSpPr>
            <a:spLocks noGrp="1"/>
          </p:cNvSpPr>
          <p:nvPr>
            <p:ph type="ftr" sz="quarter" idx="11"/>
          </p:nvPr>
        </p:nvSpPr>
        <p:spPr>
          <a:xfrm>
            <a:off x="838200" y="6356350"/>
            <a:ext cx="6781800" cy="365125"/>
          </a:xfrm>
        </p:spPr>
        <p:txBody>
          <a:bodyPr/>
          <a:lstStyle/>
          <a:p>
            <a:pPr>
              <a:defRPr/>
            </a:pPr>
            <a:r>
              <a:rPr lang="en-US" altLang="en-US" dirty="0" smtClean="0">
                <a:solidFill>
                  <a:srgbClr val="0070C0">
                    <a:tint val="75000"/>
                  </a:srgbClr>
                </a:solidFill>
              </a:rPr>
              <a:t>http://lasvegassun.com/news/2013/jun/05/prison-guard-accused-having-sex-inmate-pleads-guil/</a:t>
            </a:r>
            <a:endParaRPr lang="en-US" altLang="en-US" dirty="0">
              <a:solidFill>
                <a:srgbClr val="0070C0">
                  <a:tint val="75000"/>
                </a:srgbClr>
              </a:solidFill>
            </a:endParaRP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93</a:t>
            </a:fld>
            <a:endParaRPr lang="en-US" altLang="en-US">
              <a:solidFill>
                <a:srgbClr val="0070C0">
                  <a:tint val="75000"/>
                </a:srgbClr>
              </a:solidFill>
            </a:endParaRPr>
          </a:p>
        </p:txBody>
      </p:sp>
    </p:spTree>
    <p:extLst>
      <p:ext uri="{BB962C8B-B14F-4D97-AF65-F5344CB8AC3E}">
        <p14:creationId xmlns:p14="http://schemas.microsoft.com/office/powerpoint/2010/main" val="8945599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152400" y="341315"/>
            <a:ext cx="8991600" cy="1335087"/>
          </a:xfrm>
        </p:spPr>
        <p:txBody>
          <a:bodyPr/>
          <a:lstStyle/>
          <a:p>
            <a:r>
              <a:rPr lang="en-US" altLang="en-US" sz="2400" dirty="0" smtClean="0">
                <a:solidFill>
                  <a:schemeClr val="tx2">
                    <a:lumMod val="50000"/>
                  </a:schemeClr>
                </a:solidFill>
                <a:effectLst/>
                <a:latin typeface="Book Antiqua" pitchFamily="18" charset="0"/>
              </a:rPr>
              <a:t>If they go by a number and wear blue </a:t>
            </a:r>
            <a:br>
              <a:rPr lang="en-US" altLang="en-US" sz="2400" dirty="0" smtClean="0">
                <a:solidFill>
                  <a:schemeClr val="tx2">
                    <a:lumMod val="50000"/>
                  </a:schemeClr>
                </a:solidFill>
                <a:effectLst/>
                <a:latin typeface="Book Antiqua" pitchFamily="18" charset="0"/>
              </a:rPr>
            </a:br>
            <a:r>
              <a:rPr lang="en-US" altLang="en-US" sz="2400" dirty="0" smtClean="0">
                <a:solidFill>
                  <a:schemeClr val="tx2">
                    <a:lumMod val="50000"/>
                  </a:schemeClr>
                </a:solidFill>
                <a:effectLst/>
                <a:latin typeface="Book Antiqua" pitchFamily="18" charset="0"/>
              </a:rPr>
              <a:t>They are </a:t>
            </a:r>
            <a:r>
              <a:rPr lang="en-US" altLang="en-US" sz="2400" b="1" i="1" u="sng" dirty="0" smtClean="0">
                <a:solidFill>
                  <a:schemeClr val="tx2">
                    <a:lumMod val="50000"/>
                  </a:schemeClr>
                </a:solidFill>
                <a:effectLst/>
                <a:latin typeface="Book Antiqua" pitchFamily="18" charset="0"/>
              </a:rPr>
              <a:t>NOT</a:t>
            </a:r>
            <a:r>
              <a:rPr lang="en-US" altLang="en-US" sz="2400" b="1" dirty="0" smtClean="0">
                <a:solidFill>
                  <a:schemeClr val="tx2">
                    <a:lumMod val="50000"/>
                  </a:schemeClr>
                </a:solidFill>
                <a:effectLst/>
                <a:latin typeface="Book Antiqua" pitchFamily="18" charset="0"/>
              </a:rPr>
              <a:t> </a:t>
            </a:r>
            <a:r>
              <a:rPr lang="en-US" altLang="en-US" sz="2400" dirty="0" smtClean="0">
                <a:solidFill>
                  <a:schemeClr val="tx2">
                    <a:lumMod val="50000"/>
                  </a:schemeClr>
                </a:solidFill>
                <a:effectLst/>
                <a:latin typeface="Book Antiqua" pitchFamily="18" charset="0"/>
              </a:rPr>
              <a:t>cute.</a:t>
            </a:r>
          </a:p>
        </p:txBody>
      </p:sp>
      <p:sp>
        <p:nvSpPr>
          <p:cNvPr id="151555" name="Rectangle 3"/>
          <p:cNvSpPr>
            <a:spLocks noGrp="1" noChangeArrowheads="1"/>
          </p:cNvSpPr>
          <p:nvPr>
            <p:ph idx="1"/>
          </p:nvPr>
        </p:nvSpPr>
        <p:spPr>
          <a:xfrm>
            <a:off x="304800" y="1905000"/>
            <a:ext cx="8001000" cy="4953000"/>
          </a:xfrm>
        </p:spPr>
        <p:txBody>
          <a:bodyPr>
            <a:normAutofit/>
          </a:bodyPr>
          <a:lstStyle/>
          <a:p>
            <a:pPr marL="274320" indent="-274320" fontAlgn="auto">
              <a:spcAft>
                <a:spcPts val="0"/>
              </a:spcAft>
              <a:buClr>
                <a:srgbClr val="0000FF"/>
              </a:buClr>
              <a:buFont typeface="Wingdings" pitchFamily="2" charset="2"/>
              <a:buChar char="v"/>
              <a:defRPr/>
            </a:pPr>
            <a:r>
              <a:rPr lang="en-US" altLang="en-US" dirty="0" smtClean="0">
                <a:solidFill>
                  <a:schemeClr val="bg2"/>
                </a:solidFill>
                <a:latin typeface="Times New Roman" pitchFamily="18" charset="0"/>
              </a:rPr>
              <a:t>It is against the law and/or Department regulations for Staff to have sex and/or a relationship with an inmate, whether they are incarcerated, on parole/residential confinement (house arrest).</a:t>
            </a:r>
          </a:p>
          <a:p>
            <a:pPr marL="0" indent="0" fontAlgn="auto">
              <a:spcAft>
                <a:spcPts val="0"/>
              </a:spcAft>
              <a:buClr>
                <a:srgbClr val="0000FF"/>
              </a:buClr>
              <a:buFont typeface="Wingdings" pitchFamily="2" charset="2"/>
              <a:buNone/>
              <a:defRPr/>
            </a:pPr>
            <a:endParaRPr lang="en-US" altLang="en-US" dirty="0" smtClean="0">
              <a:solidFill>
                <a:schemeClr val="bg2"/>
              </a:solidFill>
              <a:latin typeface="Times New Roman" pitchFamily="18" charset="0"/>
            </a:endParaRPr>
          </a:p>
          <a:p>
            <a:pPr marL="274320" indent="-274320" fontAlgn="auto">
              <a:spcAft>
                <a:spcPts val="0"/>
              </a:spcAft>
              <a:buClr>
                <a:srgbClr val="0000FF"/>
              </a:buClr>
              <a:buFont typeface="Wingdings" pitchFamily="2" charset="2"/>
              <a:buChar char="v"/>
              <a:defRPr/>
            </a:pPr>
            <a:r>
              <a:rPr lang="en-US" altLang="en-US" dirty="0" smtClean="0">
                <a:solidFill>
                  <a:schemeClr val="bg2"/>
                </a:solidFill>
                <a:latin typeface="Times New Roman" pitchFamily="18" charset="0"/>
              </a:rPr>
              <a:t>Suggest not entering in a relationship with an ex-felon.</a:t>
            </a:r>
          </a:p>
          <a:p>
            <a:pPr marL="822960" lvl="2" fontAlgn="auto">
              <a:spcAft>
                <a:spcPts val="0"/>
              </a:spcAft>
              <a:buClr>
                <a:srgbClr val="0000FF"/>
              </a:buClr>
              <a:buFont typeface="Wingdings" pitchFamily="2" charset="2"/>
              <a:buNone/>
              <a:defRPr/>
            </a:pPr>
            <a:endParaRPr lang="en-US" altLang="en-US" i="1" dirty="0" smtClean="0">
              <a:solidFill>
                <a:srgbClr val="FF0000"/>
              </a:solidFill>
            </a:endParaRPr>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94</a:t>
            </a:fld>
            <a:endParaRPr lang="en-US" altLang="en-US">
              <a:solidFill>
                <a:srgbClr val="0070C0">
                  <a:tint val="75000"/>
                </a:srgbClr>
              </a:solidFill>
            </a:endParaRPr>
          </a:p>
        </p:txBody>
      </p:sp>
    </p:spTree>
    <p:extLst>
      <p:ext uri="{BB962C8B-B14F-4D97-AF65-F5344CB8AC3E}">
        <p14:creationId xmlns:p14="http://schemas.microsoft.com/office/powerpoint/2010/main" val="3170391428"/>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51555">
                                            <p:txEl>
                                              <p:pRg st="0" end="0"/>
                                            </p:txEl>
                                          </p:spTgt>
                                        </p:tgtEl>
                                        <p:attrNameLst>
                                          <p:attrName>style.visibility</p:attrName>
                                        </p:attrNameLst>
                                      </p:cBhvr>
                                      <p:to>
                                        <p:strVal val="visible"/>
                                      </p:to>
                                    </p:set>
                                    <p:animEffect transition="in" filter="dissolve">
                                      <p:cBhvr>
                                        <p:cTn id="13" dur="500"/>
                                        <p:tgtEl>
                                          <p:spTgt spid="15155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1555">
                                            <p:txEl>
                                              <p:pRg st="2" end="2"/>
                                            </p:txEl>
                                          </p:spTgt>
                                        </p:tgtEl>
                                        <p:attrNameLst>
                                          <p:attrName>style.visibility</p:attrName>
                                        </p:attrNameLst>
                                      </p:cBhvr>
                                      <p:to>
                                        <p:strVal val="visible"/>
                                      </p:to>
                                    </p:set>
                                    <p:animEffect transition="in" filter="dissolve">
                                      <p:cBhvr>
                                        <p:cTn id="18" dur="500"/>
                                        <p:tgtEl>
                                          <p:spTgt spid="151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p:bldP spid="15155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tx2">
                    <a:lumMod val="50000"/>
                  </a:schemeClr>
                </a:solidFill>
                <a:effectLst/>
              </a:rPr>
              <a:t>Code of silence</a:t>
            </a:r>
            <a:r>
              <a:rPr lang="en-US" dirty="0" smtClean="0"/>
              <a:t/>
            </a:r>
            <a:br>
              <a:rPr lang="en-US" dirty="0" smtClean="0"/>
            </a:br>
            <a:endParaRPr lang="en-US" sz="1000" dirty="0">
              <a:effectLst/>
            </a:endParaRPr>
          </a:p>
        </p:txBody>
      </p:sp>
      <p:sp>
        <p:nvSpPr>
          <p:cNvPr id="3" name="Content Placeholder 2"/>
          <p:cNvSpPr>
            <a:spLocks noGrp="1"/>
          </p:cNvSpPr>
          <p:nvPr>
            <p:ph idx="1"/>
          </p:nvPr>
        </p:nvSpPr>
        <p:spPr/>
        <p:txBody>
          <a:bodyPr>
            <a:normAutofit fontScale="92500"/>
          </a:bodyPr>
          <a:lstStyle/>
          <a:p>
            <a:pPr marL="0" indent="0" fontAlgn="auto">
              <a:spcAft>
                <a:spcPts val="0"/>
              </a:spcAft>
              <a:buFont typeface="Wingdings" pitchFamily="2" charset="2"/>
              <a:buNone/>
              <a:defRPr/>
            </a:pPr>
            <a:r>
              <a:rPr lang="en-US" dirty="0">
                <a:solidFill>
                  <a:schemeClr val="bg2"/>
                </a:solidFill>
              </a:rPr>
              <a:t>Definition:</a:t>
            </a:r>
          </a:p>
          <a:p>
            <a:pPr marL="274320" indent="-274320" fontAlgn="auto">
              <a:spcAft>
                <a:spcPts val="0"/>
              </a:spcAft>
              <a:buFont typeface="Wingdings 2"/>
              <a:buChar char=""/>
              <a:defRPr/>
            </a:pPr>
            <a:r>
              <a:rPr lang="en-US" dirty="0">
                <a:solidFill>
                  <a:schemeClr val="bg2"/>
                </a:solidFill>
              </a:rPr>
              <a:t>An informal institutional or organizational </a:t>
            </a:r>
            <a:r>
              <a:rPr lang="en-US" dirty="0" smtClean="0">
                <a:solidFill>
                  <a:schemeClr val="bg2"/>
                </a:solidFill>
              </a:rPr>
              <a:t>culture that </a:t>
            </a:r>
            <a:r>
              <a:rPr lang="en-US" dirty="0">
                <a:solidFill>
                  <a:schemeClr val="bg2"/>
                </a:solidFill>
              </a:rPr>
              <a:t>says members of the group will not inform </a:t>
            </a:r>
            <a:r>
              <a:rPr lang="en-US" dirty="0" smtClean="0">
                <a:solidFill>
                  <a:schemeClr val="bg2"/>
                </a:solidFill>
              </a:rPr>
              <a:t>on or </a:t>
            </a:r>
            <a:r>
              <a:rPr lang="en-US" dirty="0">
                <a:solidFill>
                  <a:schemeClr val="bg2"/>
                </a:solidFill>
              </a:rPr>
              <a:t>give evidence or testimony against </a:t>
            </a:r>
            <a:r>
              <a:rPr lang="en-US" dirty="0" smtClean="0">
                <a:solidFill>
                  <a:schemeClr val="bg2"/>
                </a:solidFill>
              </a:rPr>
              <a:t>other members </a:t>
            </a:r>
            <a:r>
              <a:rPr lang="en-US" dirty="0">
                <a:solidFill>
                  <a:schemeClr val="bg2"/>
                </a:solidFill>
              </a:rPr>
              <a:t>of the group, even though actions of </a:t>
            </a:r>
            <a:r>
              <a:rPr lang="en-US" dirty="0" smtClean="0">
                <a:solidFill>
                  <a:schemeClr val="bg2"/>
                </a:solidFill>
              </a:rPr>
              <a:t>the other </a:t>
            </a:r>
            <a:r>
              <a:rPr lang="en-US" dirty="0">
                <a:solidFill>
                  <a:schemeClr val="bg2"/>
                </a:solidFill>
              </a:rPr>
              <a:t>members may involve breaches of policy </a:t>
            </a:r>
            <a:r>
              <a:rPr lang="en-US" dirty="0" smtClean="0">
                <a:solidFill>
                  <a:schemeClr val="bg2"/>
                </a:solidFill>
              </a:rPr>
              <a:t>or even </a:t>
            </a:r>
            <a:r>
              <a:rPr lang="en-US" dirty="0">
                <a:solidFill>
                  <a:schemeClr val="bg2"/>
                </a:solidFill>
              </a:rPr>
              <a:t>the criminal law. </a:t>
            </a:r>
            <a:endParaRPr lang="en-US" dirty="0" smtClean="0">
              <a:solidFill>
                <a:schemeClr val="bg2"/>
              </a:solidFill>
            </a:endParaRPr>
          </a:p>
          <a:p>
            <a:pPr marL="274320" indent="-274320" fontAlgn="auto">
              <a:spcAft>
                <a:spcPts val="0"/>
              </a:spcAft>
              <a:buFont typeface="Wingdings 2"/>
              <a:buChar char=""/>
              <a:defRPr/>
            </a:pPr>
            <a:endParaRPr lang="en-US" dirty="0"/>
          </a:p>
          <a:p>
            <a:pPr marL="0" indent="0" algn="ctr" fontAlgn="auto">
              <a:spcAft>
                <a:spcPts val="0"/>
              </a:spcAft>
              <a:buFont typeface="Wingdings" pitchFamily="2" charset="2"/>
              <a:buNone/>
              <a:defRPr/>
            </a:pPr>
            <a:r>
              <a:rPr lang="en-US" b="1" dirty="0" smtClean="0">
                <a:solidFill>
                  <a:schemeClr val="tx2">
                    <a:lumMod val="50000"/>
                  </a:schemeClr>
                </a:solidFill>
              </a:rPr>
              <a:t>Also </a:t>
            </a:r>
            <a:r>
              <a:rPr lang="en-US" b="1" dirty="0">
                <a:solidFill>
                  <a:schemeClr val="tx2">
                    <a:lumMod val="50000"/>
                  </a:schemeClr>
                </a:solidFill>
              </a:rPr>
              <a:t>referred to as the “</a:t>
            </a:r>
            <a:r>
              <a:rPr lang="en-US" b="1" dirty="0" smtClean="0">
                <a:solidFill>
                  <a:schemeClr val="tx2">
                    <a:lumMod val="50000"/>
                  </a:schemeClr>
                </a:solidFill>
              </a:rPr>
              <a:t>Code of </a:t>
            </a:r>
            <a:r>
              <a:rPr lang="en-US" b="1" dirty="0">
                <a:solidFill>
                  <a:schemeClr val="tx2">
                    <a:lumMod val="50000"/>
                  </a:schemeClr>
                </a:solidFill>
              </a:rPr>
              <a:t>Blue.”</a:t>
            </a:r>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95</a:t>
            </a:fld>
            <a:endParaRPr lang="en-US" altLang="en-US">
              <a:solidFill>
                <a:srgbClr val="0070C0">
                  <a:tint val="75000"/>
                </a:srgbClr>
              </a:solidFill>
            </a:endParaRPr>
          </a:p>
        </p:txBody>
      </p:sp>
    </p:spTree>
    <p:extLst>
      <p:ext uri="{BB962C8B-B14F-4D97-AF65-F5344CB8AC3E}">
        <p14:creationId xmlns:p14="http://schemas.microsoft.com/office/powerpoint/2010/main" val="8373751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sz="3600" dirty="0">
                <a:solidFill>
                  <a:schemeClr val="tx2">
                    <a:lumMod val="50000"/>
                  </a:schemeClr>
                </a:solidFill>
                <a:effectLst/>
              </a:rPr>
              <a:t>Understanding the Mix of Dynamics in Confinement Settings</a:t>
            </a:r>
          </a:p>
        </p:txBody>
      </p:sp>
      <p:sp>
        <p:nvSpPr>
          <p:cNvPr id="3" name="Content Placeholder 2"/>
          <p:cNvSpPr>
            <a:spLocks noGrp="1"/>
          </p:cNvSpPr>
          <p:nvPr>
            <p:ph idx="1"/>
          </p:nvPr>
        </p:nvSpPr>
        <p:spPr/>
        <p:txBody>
          <a:bodyPr>
            <a:normAutofit fontScale="77500" lnSpcReduction="20000"/>
          </a:bodyPr>
          <a:lstStyle/>
          <a:p>
            <a:pPr marL="285750" indent="-285750" fontAlgn="auto">
              <a:spcAft>
                <a:spcPts val="600"/>
              </a:spcAft>
              <a:buFont typeface="Arial" panose="020B0604020202020204" pitchFamily="34" charset="0"/>
              <a:buChar char="•"/>
              <a:defRPr/>
            </a:pPr>
            <a:r>
              <a:rPr lang="en-US" dirty="0">
                <a:solidFill>
                  <a:schemeClr val="bg2"/>
                </a:solidFill>
              </a:rPr>
              <a:t>Confinement settings are complex:</a:t>
            </a:r>
          </a:p>
          <a:p>
            <a:pPr marL="1028700" lvl="1" indent="-274320" fontAlgn="auto">
              <a:spcAft>
                <a:spcPts val="600"/>
              </a:spcAft>
              <a:buFont typeface="Verdana" panose="020B0604030504040204" pitchFamily="34" charset="0"/>
              <a:buChar char="−"/>
              <a:defRPr/>
            </a:pPr>
            <a:r>
              <a:rPr lang="en-US" dirty="0">
                <a:solidFill>
                  <a:schemeClr val="bg2"/>
                </a:solidFill>
              </a:rPr>
              <a:t>Same community </a:t>
            </a:r>
          </a:p>
          <a:p>
            <a:pPr marL="1028700" lvl="1" indent="-274320" fontAlgn="auto">
              <a:spcAft>
                <a:spcPts val="600"/>
              </a:spcAft>
              <a:buFont typeface="Verdana" panose="020B0604030504040204" pitchFamily="34" charset="0"/>
              <a:buChar char="−"/>
              <a:defRPr/>
            </a:pPr>
            <a:r>
              <a:rPr lang="en-US" dirty="0">
                <a:solidFill>
                  <a:schemeClr val="bg2"/>
                </a:solidFill>
              </a:rPr>
              <a:t>Know inmates long-term at the facility </a:t>
            </a:r>
          </a:p>
          <a:p>
            <a:pPr marL="1028700" lvl="1" indent="-274320" fontAlgn="auto">
              <a:spcAft>
                <a:spcPts val="600"/>
              </a:spcAft>
              <a:buFont typeface="Verdana" panose="020B0604030504040204" pitchFamily="34" charset="0"/>
              <a:buChar char="−"/>
              <a:defRPr/>
            </a:pPr>
            <a:r>
              <a:rPr lang="en-US" dirty="0">
                <a:solidFill>
                  <a:schemeClr val="bg2"/>
                </a:solidFill>
              </a:rPr>
              <a:t>Staff may have their own vulnerabilities </a:t>
            </a:r>
          </a:p>
          <a:p>
            <a:pPr marL="1028700" lvl="1" indent="-274320" fontAlgn="auto">
              <a:spcAft>
                <a:spcPts val="600"/>
              </a:spcAft>
              <a:buFont typeface="Verdana" panose="020B0604030504040204" pitchFamily="34" charset="0"/>
              <a:buChar char="−"/>
              <a:defRPr/>
            </a:pPr>
            <a:r>
              <a:rPr lang="en-US" dirty="0">
                <a:solidFill>
                  <a:schemeClr val="bg2"/>
                </a:solidFill>
              </a:rPr>
              <a:t>Closeness in age between staff and inmates</a:t>
            </a:r>
          </a:p>
          <a:p>
            <a:pPr marL="1028700" lvl="1" indent="-274320" fontAlgn="auto">
              <a:spcAft>
                <a:spcPts val="600"/>
              </a:spcAft>
              <a:buFont typeface="Verdana" panose="020B0604030504040204" pitchFamily="34" charset="0"/>
              <a:buChar char="−"/>
              <a:defRPr/>
            </a:pPr>
            <a:endParaRPr lang="en-US" dirty="0">
              <a:solidFill>
                <a:schemeClr val="bg2"/>
              </a:solidFill>
            </a:endParaRPr>
          </a:p>
          <a:p>
            <a:pPr marL="285750" indent="-285750" fontAlgn="auto">
              <a:spcAft>
                <a:spcPts val="600"/>
              </a:spcAft>
              <a:buFont typeface="Arial" panose="020B0604020202020204" pitchFamily="34" charset="0"/>
              <a:buChar char="•"/>
              <a:defRPr/>
            </a:pPr>
            <a:r>
              <a:rPr lang="en-US" dirty="0">
                <a:solidFill>
                  <a:schemeClr val="bg2"/>
                </a:solidFill>
              </a:rPr>
              <a:t>This can create challenges in maintaining professional boundaries </a:t>
            </a:r>
          </a:p>
          <a:p>
            <a:pPr marL="285750" indent="-285750" fontAlgn="auto">
              <a:spcAft>
                <a:spcPts val="600"/>
              </a:spcAft>
              <a:buFont typeface="Arial" panose="020B0604020202020204" pitchFamily="34" charset="0"/>
              <a:buChar char="•"/>
              <a:defRPr/>
            </a:pPr>
            <a:endParaRPr lang="en-US" dirty="0">
              <a:solidFill>
                <a:schemeClr val="bg2"/>
              </a:solidFill>
            </a:endParaRPr>
          </a:p>
          <a:p>
            <a:pPr marL="285750" indent="-285750" fontAlgn="auto">
              <a:spcAft>
                <a:spcPts val="600"/>
              </a:spcAft>
              <a:buFont typeface="Arial" panose="020B0604020202020204" pitchFamily="34" charset="0"/>
              <a:buChar char="•"/>
              <a:defRPr/>
            </a:pPr>
            <a:r>
              <a:rPr lang="en-US" dirty="0">
                <a:solidFill>
                  <a:schemeClr val="bg2"/>
                </a:solidFill>
              </a:rPr>
              <a:t>Remember, in confinement there is no such thing as staff-inmate consensual relationships</a:t>
            </a:r>
          </a:p>
          <a:p>
            <a:pPr marL="274320" indent="-274320" fontAlgn="auto">
              <a:spcAft>
                <a:spcPts val="0"/>
              </a:spcAft>
              <a:buFont typeface="Wingdings 2"/>
              <a:buChar char=""/>
              <a:defRPr/>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96</a:t>
            </a:fld>
            <a:endParaRPr lang="en-US" altLang="en-US">
              <a:solidFill>
                <a:srgbClr val="0070C0">
                  <a:tint val="75000"/>
                </a:srgbClr>
              </a:solidFill>
            </a:endParaRPr>
          </a:p>
        </p:txBody>
      </p:sp>
    </p:spTree>
    <p:extLst>
      <p:ext uri="{BB962C8B-B14F-4D97-AF65-F5344CB8AC3E}">
        <p14:creationId xmlns:p14="http://schemas.microsoft.com/office/powerpoint/2010/main" val="336979695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2800" dirty="0">
                <a:solidFill>
                  <a:schemeClr val="tx2">
                    <a:lumMod val="50000"/>
                  </a:schemeClr>
                </a:solidFill>
                <a:effectLst/>
                <a:latin typeface="+mn-lt"/>
              </a:rPr>
              <a:t>Professionalism Compromised </a:t>
            </a:r>
            <a:r>
              <a:rPr lang="en-US" sz="2800" dirty="0" smtClean="0">
                <a:solidFill>
                  <a:schemeClr val="tx2">
                    <a:lumMod val="50000"/>
                  </a:schemeClr>
                </a:solidFill>
                <a:effectLst/>
                <a:latin typeface="+mn-lt"/>
              </a:rPr>
              <a:t>?</a:t>
            </a:r>
            <a:endParaRPr lang="en-US" sz="2800" dirty="0">
              <a:solidFill>
                <a:schemeClr val="tx2">
                  <a:lumMod val="50000"/>
                </a:schemeClr>
              </a:solidFill>
              <a:effectLst/>
              <a:latin typeface="+mn-lt"/>
            </a:endParaRPr>
          </a:p>
        </p:txBody>
      </p:sp>
      <p:sp>
        <p:nvSpPr>
          <p:cNvPr id="3" name="Content Placeholder 2"/>
          <p:cNvSpPr>
            <a:spLocks noGrp="1"/>
          </p:cNvSpPr>
          <p:nvPr>
            <p:ph idx="1"/>
          </p:nvPr>
        </p:nvSpPr>
        <p:spPr/>
        <p:txBody>
          <a:bodyPr>
            <a:normAutofit fontScale="85000" lnSpcReduction="10000"/>
          </a:bodyPr>
          <a:lstStyle/>
          <a:p>
            <a:pPr marL="285750" indent="-285750" fontAlgn="auto">
              <a:spcAft>
                <a:spcPts val="600"/>
              </a:spcAft>
              <a:buFont typeface="Arial" panose="020B0604020202020204" pitchFamily="34" charset="0"/>
              <a:buChar char="•"/>
              <a:defRPr/>
            </a:pPr>
            <a:r>
              <a:rPr lang="en-US" altLang="en-US" dirty="0">
                <a:solidFill>
                  <a:schemeClr val="bg2"/>
                </a:solidFill>
              </a:rPr>
              <a:t>Jeopardize security</a:t>
            </a:r>
          </a:p>
          <a:p>
            <a:pPr marL="285750" indent="-285750" fontAlgn="auto">
              <a:spcAft>
                <a:spcPts val="600"/>
              </a:spcAft>
              <a:buFont typeface="Arial" panose="020B0604020202020204" pitchFamily="34" charset="0"/>
              <a:buChar char="•"/>
              <a:defRPr/>
            </a:pPr>
            <a:r>
              <a:rPr lang="en-US" altLang="en-US" dirty="0" smtClean="0">
                <a:solidFill>
                  <a:schemeClr val="bg2"/>
                </a:solidFill>
              </a:rPr>
              <a:t>Damage </a:t>
            </a:r>
            <a:r>
              <a:rPr lang="en-US" altLang="en-US" dirty="0">
                <a:solidFill>
                  <a:schemeClr val="bg2"/>
                </a:solidFill>
              </a:rPr>
              <a:t>trust among staff, inmates, families, volunteers and contractors </a:t>
            </a:r>
          </a:p>
          <a:p>
            <a:pPr marL="285750" indent="-285750" fontAlgn="auto">
              <a:spcAft>
                <a:spcPts val="600"/>
              </a:spcAft>
              <a:buFont typeface="Arial" panose="020B0604020202020204" pitchFamily="34" charset="0"/>
              <a:buChar char="•"/>
              <a:defRPr/>
            </a:pPr>
            <a:r>
              <a:rPr lang="en-US" altLang="en-US" dirty="0">
                <a:solidFill>
                  <a:schemeClr val="bg2"/>
                </a:solidFill>
              </a:rPr>
              <a:t>Violate constitutionally-guaranteed rights of inmates</a:t>
            </a:r>
          </a:p>
          <a:p>
            <a:pPr marL="285750" indent="-285750" fontAlgn="auto">
              <a:spcAft>
                <a:spcPts val="600"/>
              </a:spcAft>
              <a:buFont typeface="Arial" panose="020B0604020202020204" pitchFamily="34" charset="0"/>
              <a:buChar char="•"/>
              <a:defRPr/>
            </a:pPr>
            <a:r>
              <a:rPr lang="en-US" altLang="en-US" dirty="0">
                <a:solidFill>
                  <a:schemeClr val="bg2"/>
                </a:solidFill>
              </a:rPr>
              <a:t>Create a hostile/sexualized work environment</a:t>
            </a:r>
          </a:p>
          <a:p>
            <a:pPr marL="285750" indent="-285750" fontAlgn="auto">
              <a:spcAft>
                <a:spcPts val="600"/>
              </a:spcAft>
              <a:buFont typeface="Arial" panose="020B0604020202020204" pitchFamily="34" charset="0"/>
              <a:buChar char="•"/>
              <a:defRPr/>
            </a:pPr>
            <a:r>
              <a:rPr lang="en-US" altLang="en-US" dirty="0">
                <a:solidFill>
                  <a:schemeClr val="bg2"/>
                </a:solidFill>
              </a:rPr>
              <a:t>Expose entire agency and staff to civil and criminal liability</a:t>
            </a:r>
          </a:p>
          <a:p>
            <a:pPr marL="285750" indent="-285750" fontAlgn="auto">
              <a:spcAft>
                <a:spcPts val="600"/>
              </a:spcAft>
              <a:buFont typeface="Arial" panose="020B0604020202020204" pitchFamily="34" charset="0"/>
              <a:buChar char="•"/>
              <a:defRPr/>
            </a:pPr>
            <a:r>
              <a:rPr lang="en-US" altLang="en-US" dirty="0">
                <a:solidFill>
                  <a:schemeClr val="bg2"/>
                </a:solidFill>
              </a:rPr>
              <a:t>Polarize the department as people take sides</a:t>
            </a:r>
          </a:p>
          <a:p>
            <a:pPr marL="285750" indent="-285750" fontAlgn="auto">
              <a:spcAft>
                <a:spcPts val="600"/>
              </a:spcAft>
              <a:buFont typeface="Arial" panose="020B0604020202020204" pitchFamily="34" charset="0"/>
              <a:buChar char="•"/>
              <a:defRPr/>
            </a:pPr>
            <a:r>
              <a:rPr lang="en-US" altLang="en-US" dirty="0">
                <a:solidFill>
                  <a:schemeClr val="bg2"/>
                </a:solidFill>
              </a:rPr>
              <a:t>Create bad media/press</a:t>
            </a:r>
          </a:p>
          <a:p>
            <a:pPr marL="0" indent="0" fontAlgn="auto">
              <a:spcAft>
                <a:spcPts val="0"/>
              </a:spcAft>
              <a:buNone/>
              <a:defRPr/>
            </a:pPr>
            <a:endParaRPr lang="en-US" dirty="0"/>
          </a:p>
        </p:txBody>
      </p:sp>
      <p:sp>
        <p:nvSpPr>
          <p:cNvPr id="4" name="Slide Number Placeholder 3"/>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97</a:t>
            </a:fld>
            <a:endParaRPr lang="en-US" altLang="en-US">
              <a:solidFill>
                <a:srgbClr val="0070C0">
                  <a:tint val="75000"/>
                </a:srgbClr>
              </a:solidFill>
            </a:endParaRPr>
          </a:p>
        </p:txBody>
      </p:sp>
      <p:sp>
        <p:nvSpPr>
          <p:cNvPr id="5" name="Footer Placeholder 4"/>
          <p:cNvSpPr>
            <a:spLocks noGrp="1"/>
          </p:cNvSpPr>
          <p:nvPr>
            <p:ph type="ftr" sz="quarter" idx="11"/>
          </p:nvPr>
        </p:nvSpPr>
        <p:spPr/>
        <p:txBody>
          <a:bodyPr/>
          <a:lstStyle/>
          <a:p>
            <a:pPr>
              <a:defRPr/>
            </a:pPr>
            <a:r>
              <a:rPr lang="en-US" altLang="en-US" smtClean="0">
                <a:solidFill>
                  <a:srgbClr val="0070C0">
                    <a:tint val="75000"/>
                  </a:srgbClr>
                </a:solidFill>
              </a:rPr>
              <a:t>The Moss Group Inc.</a:t>
            </a:r>
            <a:endParaRPr lang="en-US" altLang="en-US">
              <a:solidFill>
                <a:srgbClr val="0070C0">
                  <a:tint val="75000"/>
                </a:srgbClr>
              </a:solidFill>
            </a:endParaRPr>
          </a:p>
        </p:txBody>
      </p:sp>
    </p:spTree>
    <p:extLst>
      <p:ext uri="{BB962C8B-B14F-4D97-AF65-F5344CB8AC3E}">
        <p14:creationId xmlns:p14="http://schemas.microsoft.com/office/powerpoint/2010/main" val="427518273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r>
              <a:rPr lang="en-US" altLang="en-US" sz="4800" dirty="0" smtClean="0">
                <a:solidFill>
                  <a:schemeClr val="tx2">
                    <a:lumMod val="50000"/>
                  </a:schemeClr>
                </a:solidFill>
                <a:effectLst/>
              </a:rPr>
              <a:t>Safety Compromised</a:t>
            </a:r>
            <a:br>
              <a:rPr lang="en-US" altLang="en-US" sz="4800" dirty="0" smtClean="0">
                <a:solidFill>
                  <a:schemeClr val="tx2">
                    <a:lumMod val="50000"/>
                  </a:schemeClr>
                </a:solidFill>
                <a:effectLst/>
              </a:rPr>
            </a:br>
            <a:endParaRPr lang="en-US" altLang="en-US" sz="1050" dirty="0" smtClean="0">
              <a:solidFill>
                <a:schemeClr val="tx2">
                  <a:lumMod val="50000"/>
                </a:schemeClr>
              </a:solidFill>
              <a:effectLst/>
            </a:endParaRPr>
          </a:p>
        </p:txBody>
      </p:sp>
      <p:sp>
        <p:nvSpPr>
          <p:cNvPr id="3" name="Content Placeholder 2"/>
          <p:cNvSpPr>
            <a:spLocks noGrp="1"/>
          </p:cNvSpPr>
          <p:nvPr>
            <p:ph idx="1"/>
          </p:nvPr>
        </p:nvSpPr>
        <p:spPr/>
        <p:txBody>
          <a:bodyPr>
            <a:normAutofit lnSpcReduction="10000"/>
          </a:bodyPr>
          <a:lstStyle/>
          <a:p>
            <a:pPr marL="285750" indent="-285750" fontAlgn="auto">
              <a:spcAft>
                <a:spcPts val="0"/>
              </a:spcAft>
              <a:buFont typeface="Arial" panose="020B0604020202020204" pitchFamily="34" charset="0"/>
              <a:buChar char="•"/>
              <a:defRPr/>
            </a:pPr>
            <a:r>
              <a:rPr lang="en-US" dirty="0">
                <a:solidFill>
                  <a:schemeClr val="bg2"/>
                </a:solidFill>
              </a:rPr>
              <a:t>Result in contraband being brought into the facility</a:t>
            </a:r>
          </a:p>
          <a:p>
            <a:pPr marL="285750" indent="-285750" fontAlgn="auto">
              <a:spcAft>
                <a:spcPts val="0"/>
              </a:spcAft>
              <a:buFont typeface="Arial" panose="020B0604020202020204" pitchFamily="34" charset="0"/>
              <a:buChar char="•"/>
              <a:defRPr/>
            </a:pPr>
            <a:r>
              <a:rPr lang="en-US" dirty="0" smtClean="0">
                <a:solidFill>
                  <a:schemeClr val="bg2"/>
                </a:solidFill>
              </a:rPr>
              <a:t>Creates </a:t>
            </a:r>
            <a:r>
              <a:rPr lang="en-US" dirty="0">
                <a:solidFill>
                  <a:schemeClr val="bg2"/>
                </a:solidFill>
              </a:rPr>
              <a:t>an opportunity for inmates to access restricted areas </a:t>
            </a:r>
          </a:p>
          <a:p>
            <a:pPr marL="285750" indent="-285750" fontAlgn="auto">
              <a:spcAft>
                <a:spcPts val="0"/>
              </a:spcAft>
              <a:buFont typeface="Arial" panose="020B0604020202020204" pitchFamily="34" charset="0"/>
              <a:buChar char="•"/>
              <a:defRPr/>
            </a:pPr>
            <a:r>
              <a:rPr lang="en-US" dirty="0">
                <a:solidFill>
                  <a:schemeClr val="bg2"/>
                </a:solidFill>
              </a:rPr>
              <a:t>Can provide inmates with access to information on security and operations at the facility</a:t>
            </a:r>
          </a:p>
          <a:p>
            <a:pPr marL="285750" indent="-285750" fontAlgn="auto">
              <a:spcAft>
                <a:spcPts val="0"/>
              </a:spcAft>
              <a:buFont typeface="Arial" panose="020B0604020202020204" pitchFamily="34" charset="0"/>
              <a:buChar char="•"/>
              <a:defRPr/>
            </a:pPr>
            <a:r>
              <a:rPr lang="en-US" dirty="0" smtClean="0">
                <a:solidFill>
                  <a:schemeClr val="bg2"/>
                </a:solidFill>
              </a:rPr>
              <a:t>Staff </a:t>
            </a:r>
            <a:r>
              <a:rPr lang="en-US" dirty="0">
                <a:solidFill>
                  <a:schemeClr val="bg2"/>
                </a:solidFill>
              </a:rPr>
              <a:t>stop thinking clearly about safety and security, focused on the relationship</a:t>
            </a:r>
          </a:p>
          <a:p>
            <a:pPr marL="274320" indent="-274320" fontAlgn="auto">
              <a:spcAft>
                <a:spcPts val="0"/>
              </a:spcAft>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98</a:t>
            </a:fld>
            <a:endParaRPr lang="en-US" altLang="en-US">
              <a:solidFill>
                <a:srgbClr val="0070C0">
                  <a:tint val="75000"/>
                </a:srgbClr>
              </a:solidFill>
            </a:endParaRPr>
          </a:p>
        </p:txBody>
      </p:sp>
    </p:spTree>
    <p:extLst>
      <p:ext uri="{BB962C8B-B14F-4D97-AF65-F5344CB8AC3E}">
        <p14:creationId xmlns:p14="http://schemas.microsoft.com/office/powerpoint/2010/main" val="142410718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altLang="en-US" sz="4800" dirty="0" smtClean="0">
                <a:solidFill>
                  <a:schemeClr val="tx2">
                    <a:lumMod val="50000"/>
                  </a:schemeClr>
                </a:solidFill>
                <a:effectLst/>
              </a:rPr>
              <a:t>Culture Compromised</a:t>
            </a:r>
            <a:r>
              <a:rPr lang="en-US" altLang="en-US" dirty="0" smtClean="0">
                <a:solidFill>
                  <a:schemeClr val="tx2">
                    <a:lumMod val="50000"/>
                  </a:schemeClr>
                </a:solidFill>
                <a:effectLst/>
              </a:rPr>
              <a:t/>
            </a:r>
            <a:br>
              <a:rPr lang="en-US" altLang="en-US" dirty="0" smtClean="0">
                <a:solidFill>
                  <a:schemeClr val="tx2">
                    <a:lumMod val="50000"/>
                  </a:schemeClr>
                </a:solidFill>
                <a:effectLst/>
              </a:rPr>
            </a:br>
            <a:endParaRPr lang="en-US" altLang="en-US" sz="800" dirty="0" smtClean="0">
              <a:solidFill>
                <a:schemeClr val="tx2">
                  <a:lumMod val="50000"/>
                </a:schemeClr>
              </a:solidFill>
              <a:effectLst/>
            </a:endParaRPr>
          </a:p>
        </p:txBody>
      </p:sp>
      <p:sp>
        <p:nvSpPr>
          <p:cNvPr id="3" name="Content Placeholder 2"/>
          <p:cNvSpPr>
            <a:spLocks noGrp="1"/>
          </p:cNvSpPr>
          <p:nvPr>
            <p:ph idx="1"/>
          </p:nvPr>
        </p:nvSpPr>
        <p:spPr/>
        <p:txBody>
          <a:bodyPr>
            <a:normAutofit fontScale="92500"/>
          </a:bodyPr>
          <a:lstStyle/>
          <a:p>
            <a:pPr marL="285750" indent="-285750" fontAlgn="auto">
              <a:spcAft>
                <a:spcPts val="600"/>
              </a:spcAft>
              <a:buFont typeface="Arial" panose="020B0604020202020204" pitchFamily="34" charset="0"/>
              <a:buChar char="•"/>
              <a:defRPr/>
            </a:pPr>
            <a:r>
              <a:rPr lang="en-US" dirty="0">
                <a:solidFill>
                  <a:schemeClr val="bg2"/>
                </a:solidFill>
              </a:rPr>
              <a:t>Create a sexualized work environment </a:t>
            </a:r>
          </a:p>
          <a:p>
            <a:pPr marL="285750" indent="-285750" fontAlgn="auto">
              <a:spcAft>
                <a:spcPts val="600"/>
              </a:spcAft>
              <a:buFont typeface="Arial" panose="020B0604020202020204" pitchFamily="34" charset="0"/>
              <a:buChar char="•"/>
              <a:defRPr/>
            </a:pPr>
            <a:r>
              <a:rPr lang="en-US" dirty="0">
                <a:solidFill>
                  <a:schemeClr val="bg2"/>
                </a:solidFill>
              </a:rPr>
              <a:t>Create a culture of secrecy and code of silence</a:t>
            </a:r>
          </a:p>
          <a:p>
            <a:pPr marL="285750" indent="-285750" fontAlgn="auto">
              <a:spcAft>
                <a:spcPts val="600"/>
              </a:spcAft>
              <a:buFont typeface="Arial" panose="020B0604020202020204" pitchFamily="34" charset="0"/>
              <a:buChar char="•"/>
              <a:defRPr/>
            </a:pPr>
            <a:r>
              <a:rPr lang="en-US" dirty="0">
                <a:solidFill>
                  <a:schemeClr val="bg2"/>
                </a:solidFill>
              </a:rPr>
              <a:t>Create a culture of accepting inappropriate behaviors, makes staff uncomfortable to go to work</a:t>
            </a:r>
          </a:p>
          <a:p>
            <a:pPr marL="285750" indent="-285750" fontAlgn="auto">
              <a:spcAft>
                <a:spcPts val="600"/>
              </a:spcAft>
              <a:buFont typeface="Arial" panose="020B0604020202020204" pitchFamily="34" charset="0"/>
              <a:buChar char="•"/>
              <a:defRPr/>
            </a:pPr>
            <a:r>
              <a:rPr lang="en-US" dirty="0">
                <a:solidFill>
                  <a:schemeClr val="bg2"/>
                </a:solidFill>
              </a:rPr>
              <a:t>Can result in unwanted media attention, lawsuits, investigations</a:t>
            </a:r>
          </a:p>
          <a:p>
            <a:pPr marL="285750" indent="-285750" fontAlgn="auto">
              <a:spcAft>
                <a:spcPts val="600"/>
              </a:spcAft>
              <a:buFont typeface="Arial" panose="020B0604020202020204" pitchFamily="34" charset="0"/>
              <a:buChar char="•"/>
              <a:defRPr/>
            </a:pPr>
            <a:r>
              <a:rPr lang="en-US" dirty="0">
                <a:solidFill>
                  <a:schemeClr val="bg2"/>
                </a:solidFill>
              </a:rPr>
              <a:t>Damage lives (staff, victims and families impacted)</a:t>
            </a:r>
          </a:p>
          <a:p>
            <a:pPr marL="0" indent="0" fontAlgn="auto">
              <a:spcAft>
                <a:spcPts val="0"/>
              </a:spcAft>
              <a:buFont typeface="Wingdings 2"/>
              <a:buNone/>
              <a:defRPr/>
            </a:pPr>
            <a:endParaRPr lang="en-US" dirty="0"/>
          </a:p>
        </p:txBody>
      </p:sp>
      <p:sp>
        <p:nvSpPr>
          <p:cNvPr id="2" name="Slide Number Placeholder 1"/>
          <p:cNvSpPr>
            <a:spLocks noGrp="1"/>
          </p:cNvSpPr>
          <p:nvPr>
            <p:ph type="sldNum" sz="quarter" idx="12"/>
          </p:nvPr>
        </p:nvSpPr>
        <p:spPr/>
        <p:txBody>
          <a:bodyPr/>
          <a:lstStyle/>
          <a:p>
            <a:pPr>
              <a:defRPr/>
            </a:pPr>
            <a:fld id="{25DB1718-BF20-4CAD-B0E3-16B923C427AC}" type="slidenum">
              <a:rPr lang="en-US" altLang="en-US" smtClean="0">
                <a:solidFill>
                  <a:srgbClr val="0070C0">
                    <a:tint val="75000"/>
                  </a:srgbClr>
                </a:solidFill>
              </a:rPr>
              <a:pPr>
                <a:defRPr/>
              </a:pPr>
              <a:t>99</a:t>
            </a:fld>
            <a:endParaRPr lang="en-US" altLang="en-US">
              <a:solidFill>
                <a:srgbClr val="0070C0">
                  <a:tint val="75000"/>
                </a:srgbClr>
              </a:solidFill>
            </a:endParaRPr>
          </a:p>
        </p:txBody>
      </p:sp>
    </p:spTree>
    <p:extLst>
      <p:ext uri="{BB962C8B-B14F-4D97-AF65-F5344CB8AC3E}">
        <p14:creationId xmlns:p14="http://schemas.microsoft.com/office/powerpoint/2010/main" val="1412809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70C0"/>
      </a:dk1>
      <a:lt1>
        <a:sysClr val="window" lastClr="FFFFFF"/>
      </a:lt1>
      <a:dk2>
        <a:srgbClr val="D9F1FA"/>
      </a:dk2>
      <a:lt2>
        <a:srgbClr val="000000"/>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
      <a:dk1>
        <a:srgbClr val="0070C0"/>
      </a:dk1>
      <a:lt1>
        <a:sysClr val="window" lastClr="FFFFFF"/>
      </a:lt1>
      <a:dk2>
        <a:srgbClr val="D9F1FA"/>
      </a:dk2>
      <a:lt2>
        <a:srgbClr val="000000"/>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rgbClr val="0070C0"/>
      </a:dk1>
      <a:lt1>
        <a:sysClr val="window" lastClr="FFFFFF"/>
      </a:lt1>
      <a:dk2>
        <a:srgbClr val="D9F1FA"/>
      </a:dk2>
      <a:lt2>
        <a:srgbClr val="000000"/>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3">
      <a:dk1>
        <a:srgbClr val="0070C0"/>
      </a:dk1>
      <a:lt1>
        <a:sysClr val="window" lastClr="FFFFFF"/>
      </a:lt1>
      <a:dk2>
        <a:srgbClr val="D9F1FA"/>
      </a:dk2>
      <a:lt2>
        <a:srgbClr val="000000"/>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3">
      <a:dk1>
        <a:srgbClr val="0070C0"/>
      </a:dk1>
      <a:lt1>
        <a:sysClr val="window" lastClr="FFFFFF"/>
      </a:lt1>
      <a:dk2>
        <a:srgbClr val="D9F1FA"/>
      </a:dk2>
      <a:lt2>
        <a:srgbClr val="000000"/>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3">
      <a:dk1>
        <a:srgbClr val="0070C0"/>
      </a:dk1>
      <a:lt1>
        <a:sysClr val="window" lastClr="FFFFFF"/>
      </a:lt1>
      <a:dk2>
        <a:srgbClr val="D9F1FA"/>
      </a:dk2>
      <a:lt2>
        <a:srgbClr val="000000"/>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14148</TotalTime>
  <Words>7061</Words>
  <Application>Microsoft Office PowerPoint</Application>
  <PresentationFormat>On-screen Show (4:3)</PresentationFormat>
  <Paragraphs>1377</Paragraphs>
  <Slides>131</Slides>
  <Notes>17</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131</vt:i4>
      </vt:variant>
    </vt:vector>
  </HeadingPairs>
  <TitlesOfParts>
    <vt:vector size="138" baseType="lpstr">
      <vt:lpstr>Office Theme</vt:lpstr>
      <vt:lpstr>1_Office Theme</vt:lpstr>
      <vt:lpstr>2_Office Theme</vt:lpstr>
      <vt:lpstr>3_Office Theme</vt:lpstr>
      <vt:lpstr>4_Office Theme</vt:lpstr>
      <vt:lpstr>5_Office Theme</vt:lpstr>
      <vt:lpstr>Acrobat Document</vt:lpstr>
      <vt:lpstr>  State of Nevada  Department of Corrections</vt:lpstr>
      <vt:lpstr>House Keeping</vt:lpstr>
      <vt:lpstr>Disclaimer</vt:lpstr>
      <vt:lpstr>Objective </vt:lpstr>
      <vt:lpstr>What is PREA?</vt:lpstr>
      <vt:lpstr>Who do the PREA standard apply to?</vt:lpstr>
      <vt:lpstr>Department of Justice (DOJ) Standards - 42 U.S.C. § 15601</vt:lpstr>
      <vt:lpstr>How PREA Impacts Your Job</vt:lpstr>
      <vt:lpstr>PREA audits</vt:lpstr>
      <vt:lpstr>Employee Training Goals 115.31</vt:lpstr>
      <vt:lpstr>Employee Training Goals, cont. 115.31</vt:lpstr>
      <vt:lpstr>Zero Tolerance Policy For Sexual Abuse and Sexual Harassment  Employee Training Goal #1 115.31 (1)</vt:lpstr>
      <vt:lpstr>PowerPoint Presentation</vt:lpstr>
      <vt:lpstr>AR 421 &amp; PREA Manual 421 </vt:lpstr>
      <vt:lpstr>Inmate Reporting 115.51 (a)</vt:lpstr>
      <vt:lpstr>How Can Inmates Report Internally?</vt:lpstr>
      <vt:lpstr>Inmate Reporting 115.51(b)</vt:lpstr>
      <vt:lpstr>Reporting 115.51(d)</vt:lpstr>
      <vt:lpstr>Staff How to Fulfill Your Responsibilities under PREA agency Policy &amp; Procedures Employee Training Goal #2 115.31 (2)</vt:lpstr>
      <vt:lpstr>Staff Duty to Report AR339 115.61</vt:lpstr>
      <vt:lpstr>Staff Duty to Report, cont. AR339 115.61</vt:lpstr>
      <vt:lpstr>Staff Duty to Report, cont. AR339 115.61</vt:lpstr>
      <vt:lpstr>Staff Duty to Report, cont. AR339 115.61</vt:lpstr>
      <vt:lpstr> Inmate’s Rights to be Free From Sexual Abuse and Sexual Harassment Employee Training Goal #3 115.31 (3) </vt:lpstr>
      <vt:lpstr>Sexual Abuse in Confinement</vt:lpstr>
      <vt:lpstr>Inmate Rights</vt:lpstr>
      <vt:lpstr>Sexual Abuse – Inability to Consent</vt:lpstr>
      <vt:lpstr>Sexual abuse of an inmate by another inmate</vt:lpstr>
      <vt:lpstr>Sexual abuse of an inmate by a staff member, contractor, or volunteer</vt:lpstr>
      <vt:lpstr>Sexual abuse of an inmate by a staff member, contractor, or volunteer, Cont.</vt:lpstr>
      <vt:lpstr>Sexual abuse of an inmate by a staff member, contractor, or volunteer, Cont.</vt:lpstr>
      <vt:lpstr>Sexual abuse of an inmate by a staff member, contractor, or volunteer, Cont.</vt:lpstr>
      <vt:lpstr>Sexual Harassment   U.S. Attorney General PREA Definition</vt:lpstr>
      <vt:lpstr>Sexual Harassment   U.S. Attorney General PREA Definition</vt:lpstr>
      <vt:lpstr>The Right of Inmates and Employees to be Free from Retaliation for Reporting Sexual Abuse and Sexual Harassment Employee Training Goal #4 115.31 (4)</vt:lpstr>
      <vt:lpstr>What is Retaliation??</vt:lpstr>
      <vt:lpstr>Agency Protection Against Retaliation §115.31 (4) §115.67</vt:lpstr>
      <vt:lpstr>Agency Protection Against Retaliation §115.31 (4) cont.</vt:lpstr>
      <vt:lpstr>Dynamics of Sexual Abuse and  Sexual Harassment  in Confinement Employee Training Goal #5 115.31(5)</vt:lpstr>
      <vt:lpstr>Contributing Conditions to Sexual Abuse in Confinement</vt:lpstr>
      <vt:lpstr>Dynamics of Sexual Harassment </vt:lpstr>
      <vt:lpstr>Dynamics of Sexual Abuse </vt:lpstr>
      <vt:lpstr>Who May Be A Sexual Aggressor </vt:lpstr>
      <vt:lpstr>Who May Be Targeted? </vt:lpstr>
      <vt:lpstr>Common Places Where Sexual Violence May Occur</vt:lpstr>
      <vt:lpstr>Why Reports Maybe Delayed </vt:lpstr>
      <vt:lpstr>Do NOT make assumptions</vt:lpstr>
      <vt:lpstr>Sexual “horseplay” </vt:lpstr>
      <vt:lpstr>Male Dynamics of Incarceration </vt:lpstr>
      <vt:lpstr>Male Sexual Aggressor </vt:lpstr>
      <vt:lpstr>Male on Male Sexual Violence in Confinement</vt:lpstr>
      <vt:lpstr>Female Dynamics of Incarceration</vt:lpstr>
      <vt:lpstr>Pathways For Incarcerated Women </vt:lpstr>
      <vt:lpstr>Pathways For Incarcerated Women continued</vt:lpstr>
      <vt:lpstr>Incarcerated Female History of Abuse</vt:lpstr>
      <vt:lpstr> Pseudo-Family in Women’s Prisons</vt:lpstr>
      <vt:lpstr>Family Ties</vt:lpstr>
      <vt:lpstr>Mother/Father </vt:lpstr>
      <vt:lpstr>Sexual Abuse in Female Facilities:</vt:lpstr>
      <vt:lpstr>Sexual Violence  Between Female Inmates</vt:lpstr>
      <vt:lpstr> Sexual Abuse By Male Staff </vt:lpstr>
      <vt:lpstr>PowerPoint Presentation</vt:lpstr>
      <vt:lpstr>How Does a Sexual Abuse Victim Respond?</vt:lpstr>
      <vt:lpstr>Trauma Changes the Brain &amp; Response</vt:lpstr>
      <vt:lpstr>Trauma Changes the Brain &amp; Response, Con’t.</vt:lpstr>
      <vt:lpstr>Victims May</vt:lpstr>
      <vt:lpstr>Victims May </vt:lpstr>
      <vt:lpstr>Impact of Sexual Abuse  For Men/Boys</vt:lpstr>
      <vt:lpstr>Impact of Sexual Abuse  For Men/Boys</vt:lpstr>
      <vt:lpstr>Impact of Sexual Abuse  Women/Girls</vt:lpstr>
      <vt:lpstr>Incarcerated Sexual Abuse Victims</vt:lpstr>
      <vt:lpstr>Physical Effects</vt:lpstr>
      <vt:lpstr>Emotional Effects</vt:lpstr>
      <vt:lpstr>Cognitive Effects</vt:lpstr>
      <vt:lpstr>Social Effects</vt:lpstr>
      <vt:lpstr>How to Detect and Respond to Signs of Threatened and Actual Abuse  Employee Training Goal #7 115.31 (7) </vt:lpstr>
      <vt:lpstr>How Can Staff Help Prevent  Sexual Abuse &amp; Harassment</vt:lpstr>
      <vt:lpstr>Reporting and Responding to  Inmate on Inmate Sexual Abuse</vt:lpstr>
      <vt:lpstr>Staff responsibilities after receiving an allegation</vt:lpstr>
      <vt:lpstr>Allegations of Sexual Abuse  </vt:lpstr>
      <vt:lpstr>Who is a First Responder?</vt:lpstr>
      <vt:lpstr>What steps do custody staff need to take?</vt:lpstr>
      <vt:lpstr>Crime Scene 115.64 (a) (2)</vt:lpstr>
      <vt:lpstr>PowerPoint Presentation</vt:lpstr>
      <vt:lpstr>Persons are a Crime Scene</vt:lpstr>
      <vt:lpstr>SOURCES OF DNA</vt:lpstr>
      <vt:lpstr>Protecting The Crime Scene</vt:lpstr>
      <vt:lpstr>Other Supportive Evidence </vt:lpstr>
      <vt:lpstr>How To Avoid Inappropriate Relationships With Inmates Custodial Sexual Misconduct Employee Training Goal #8 115.31 (8)</vt:lpstr>
      <vt:lpstr>Unauthorized Custodial Conduct </vt:lpstr>
      <vt:lpstr>AR 339 Employee Code of Ethics &amp; Conduct Corrective or Disciplinary Action &amp; Prohibitions &amp; Penalties</vt:lpstr>
      <vt:lpstr>Why are Romantic Relationship a Safety and Security Risk???</vt:lpstr>
      <vt:lpstr>Prison guard accused of having sex with inmate pleads guilty</vt:lpstr>
      <vt:lpstr>If they go by a number and wear blue  They are NOT cute.</vt:lpstr>
      <vt:lpstr>Code of silence </vt:lpstr>
      <vt:lpstr>Understanding the Mix of Dynamics in Confinement Settings</vt:lpstr>
      <vt:lpstr>Professionalism Compromised ?</vt:lpstr>
      <vt:lpstr>Safety Compromised </vt:lpstr>
      <vt:lpstr>Culture Compromised </vt:lpstr>
      <vt:lpstr>Examples of Inappropriate Behaviors</vt:lpstr>
      <vt:lpstr>False Allegations Can Occur </vt:lpstr>
      <vt:lpstr>False Allegations</vt:lpstr>
      <vt:lpstr>What Staff Did by Crossing The Line</vt:lpstr>
      <vt:lpstr>Staff &amp; Inmates: Always an Unequal Relationship</vt:lpstr>
      <vt:lpstr>Avoid Inappropriate Relationships  With Inmates</vt:lpstr>
      <vt:lpstr>PowerPoint Presentation</vt:lpstr>
      <vt:lpstr>Communication and Professionalism with  LGBTI  or  Gender Non Conforming Inmates Employee Training Goal #9 115.31 (9)</vt:lpstr>
      <vt:lpstr>Perception</vt:lpstr>
      <vt:lpstr> What is Person Perception??  </vt:lpstr>
      <vt:lpstr>What is Person Perception?? continued</vt:lpstr>
      <vt:lpstr>Communication</vt:lpstr>
      <vt:lpstr>The Words We Use Are Powerful</vt:lpstr>
      <vt:lpstr>The Words We Use Are Powerful</vt:lpstr>
      <vt:lpstr>Gender Neutral Language</vt:lpstr>
      <vt:lpstr>Non-Verbal Communication</vt:lpstr>
      <vt:lpstr>SOGIE</vt:lpstr>
      <vt:lpstr>Sexual Orientation</vt:lpstr>
      <vt:lpstr>What is Gender?</vt:lpstr>
      <vt:lpstr>What is Gender Identity and Expression??</vt:lpstr>
      <vt:lpstr>Gender Conforming </vt:lpstr>
      <vt:lpstr>Gender Non Conforming</vt:lpstr>
      <vt:lpstr>LGB </vt:lpstr>
      <vt:lpstr>Transgender (T) </vt:lpstr>
      <vt:lpstr>Intersex</vt:lpstr>
      <vt:lpstr>Straight </vt:lpstr>
      <vt:lpstr>Complying With Relevant Laws Related to Mandatory Reporting Employee Training Goal #10 115.32 (10)</vt:lpstr>
      <vt:lpstr>Staff &amp; Agency Mandatory Reporting Responsibilities 115.61(c)</vt:lpstr>
      <vt:lpstr>Staff and Agency Mandatory Reporting Responsibilities 115.61</vt:lpstr>
      <vt:lpstr>Currently Under 18  or Over 18  &amp; Incident occurred under 18 </vt:lpstr>
      <vt:lpstr>Summary</vt:lpstr>
      <vt:lpstr>If You Have Questions or  Want   to File a Report</vt:lpstr>
    </vt:vector>
  </TitlesOfParts>
  <Company>Nevada Department of Corrections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Department of Corrections</dc:title>
  <dc:creator>dstriplin</dc:creator>
  <cp:lastModifiedBy>dstriplin</cp:lastModifiedBy>
  <cp:revision>1265</cp:revision>
  <cp:lastPrinted>2015-12-08T16:12:18Z</cp:lastPrinted>
  <dcterms:created xsi:type="dcterms:W3CDTF">2008-01-23T21:08:28Z</dcterms:created>
  <dcterms:modified xsi:type="dcterms:W3CDTF">2017-09-21T15:13:59Z</dcterms:modified>
</cp:coreProperties>
</file>