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65" r:id="rId1"/>
  </p:sldMasterIdLst>
  <p:notesMasterIdLst>
    <p:notesMasterId r:id="rId22"/>
  </p:notesMasterIdLst>
  <p:handoutMasterIdLst>
    <p:handoutMasterId r:id="rId23"/>
  </p:handoutMasterIdLst>
  <p:sldIdLst>
    <p:sldId id="293" r:id="rId2"/>
    <p:sldId id="322" r:id="rId3"/>
    <p:sldId id="369" r:id="rId4"/>
    <p:sldId id="327" r:id="rId5"/>
    <p:sldId id="373" r:id="rId6"/>
    <p:sldId id="374" r:id="rId7"/>
    <p:sldId id="348" r:id="rId8"/>
    <p:sldId id="324" r:id="rId9"/>
    <p:sldId id="325" r:id="rId10"/>
    <p:sldId id="339" r:id="rId11"/>
    <p:sldId id="340" r:id="rId12"/>
    <p:sldId id="341" r:id="rId13"/>
    <p:sldId id="342" r:id="rId14"/>
    <p:sldId id="344" r:id="rId15"/>
    <p:sldId id="372" r:id="rId16"/>
    <p:sldId id="375" r:id="rId17"/>
    <p:sldId id="370" r:id="rId18"/>
    <p:sldId id="371" r:id="rId19"/>
    <p:sldId id="321" r:id="rId20"/>
    <p:sldId id="303" r:id="rId2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3"/>
    <a:srgbClr val="070000"/>
    <a:srgbClr val="060000"/>
    <a:srgbClr val="040000"/>
    <a:srgbClr val="000000"/>
    <a:srgbClr val="999999"/>
    <a:srgbClr val="979797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3" autoAdjust="0"/>
    <p:restoredTop sz="94693" autoAdjust="0"/>
  </p:normalViewPr>
  <p:slideViewPr>
    <p:cSldViewPr>
      <p:cViewPr varScale="1">
        <p:scale>
          <a:sx n="104" d="100"/>
          <a:sy n="104" d="100"/>
        </p:scale>
        <p:origin x="-8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34" y="-7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33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33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7" rIns="91414" bIns="4570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1263"/>
            <a:ext cx="29733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7" rIns="91414" bIns="4570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CB66E679-124F-420D-82EF-C01656A10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880" tIns="44440" rIns="88880" bIns="44440" numCol="1" anchor="t" anchorCtr="0" compatLnSpc="1">
            <a:prstTxWarp prst="textNoShape">
              <a:avLst/>
            </a:prstTxWarp>
          </a:bodyPr>
          <a:lstStyle>
            <a:lvl1pPr defTabSz="890034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8425" y="0"/>
            <a:ext cx="29495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880" tIns="44440" rIns="88880" bIns="44440" numCol="1" anchor="t" anchorCtr="0" compatLnSpc="1">
            <a:prstTxWarp prst="textNoShape">
              <a:avLst/>
            </a:prstTxWarp>
          </a:bodyPr>
          <a:lstStyle>
            <a:lvl1pPr algn="r" defTabSz="890034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79450"/>
            <a:ext cx="4633913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4238" y="4381500"/>
            <a:ext cx="5089525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880" tIns="44440" rIns="88880" bIns="44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788"/>
            <a:ext cx="29495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880" tIns="44440" rIns="88880" bIns="44440" numCol="1" anchor="b" anchorCtr="0" compatLnSpc="1">
            <a:prstTxWarp prst="textNoShape">
              <a:avLst/>
            </a:prstTxWarp>
          </a:bodyPr>
          <a:lstStyle>
            <a:lvl1pPr defTabSz="890034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8425" y="8840788"/>
            <a:ext cx="29495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880" tIns="44440" rIns="88880" bIns="44440" numCol="1" anchor="b" anchorCtr="0" compatLnSpc="1">
            <a:prstTxWarp prst="textNoShape">
              <a:avLst/>
            </a:prstTxWarp>
          </a:bodyPr>
          <a:lstStyle>
            <a:lvl1pPr algn="r" defTabSz="890034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3B84E0EA-5EBC-41AB-BC46-3C961A6EF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9000"/>
            <a:fld id="{4A7DB634-8085-46D0-BF95-1608939D622E}" type="slidenum">
              <a:rPr lang="en-US" smtClean="0"/>
              <a:pPr defTabSz="889000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9000"/>
            <a:fld id="{32829B4F-C46D-45F4-8F8C-449AA223EF29}" type="slidenum">
              <a:rPr lang="en-US" smtClean="0"/>
              <a:pPr defTabSz="889000"/>
              <a:t>18</a:t>
            </a:fld>
            <a:endParaRPr lang="en-US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188" y="774700"/>
            <a:ext cx="2598737" cy="1951038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774700"/>
            <a:ext cx="3810000" cy="55784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-Line Headline 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HS_fema_W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953000"/>
            <a:ext cx="35687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" y="182880"/>
            <a:ext cx="8229600" cy="77724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616" y="1005840"/>
            <a:ext cx="7772400" cy="676656"/>
          </a:xfrm>
        </p:spPr>
        <p:txBody>
          <a:bodyPr>
            <a:no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Headlin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0872" y="1143000"/>
            <a:ext cx="3995928" cy="4873752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" y="1219200"/>
            <a:ext cx="3995928" cy="4187952"/>
          </a:xfrm>
          <a:ln w="12700">
            <a:solidFill>
              <a:schemeClr val="bg1">
                <a:lumMod val="65000"/>
              </a:schemeClr>
            </a:solidFill>
          </a:ln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39350-21ED-43FA-BDCB-057921DB1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lin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83464"/>
            <a:ext cx="8229600" cy="14173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0872" y="1828800"/>
            <a:ext cx="3995928" cy="4480560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" y="1828800"/>
            <a:ext cx="3995928" cy="3657600"/>
          </a:xfrm>
          <a:ln w="12700">
            <a:solidFill>
              <a:schemeClr val="bg1">
                <a:lumMod val="65000"/>
              </a:schemeClr>
            </a:solidFill>
          </a:ln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B63ED-D4E2-4E8D-82EE-CDADB7176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Line Headlin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83464"/>
            <a:ext cx="8229600" cy="192024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0872" y="2286000"/>
            <a:ext cx="3995928" cy="4023360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" y="2286000"/>
            <a:ext cx="3995928" cy="3291840"/>
          </a:xfrm>
          <a:ln w="12700">
            <a:solidFill>
              <a:schemeClr val="bg1">
                <a:lumMod val="65000"/>
              </a:schemeClr>
            </a:solidFill>
          </a:ln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01ED4-1665-459C-B4F5-22639DFDD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Headline 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" y="1216152"/>
            <a:ext cx="8229600" cy="4187952"/>
          </a:xfrm>
          <a:ln w="12700">
            <a:solidFill>
              <a:schemeClr val="bg1">
                <a:lumMod val="65000"/>
              </a:schemeClr>
            </a:solidFill>
          </a:ln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B1E74-8C2B-4D67-9698-D1DF1E292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line 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83464"/>
            <a:ext cx="8229600" cy="14173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" y="1828800"/>
            <a:ext cx="8229600" cy="3749040"/>
          </a:xfrm>
          <a:ln w="12700">
            <a:solidFill>
              <a:schemeClr val="bg1">
                <a:lumMod val="65000"/>
              </a:schemeClr>
            </a:solidFill>
          </a:ln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93583-356E-40F4-8144-378CC7A01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Line Headline 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83464"/>
            <a:ext cx="8229600" cy="192024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" y="2286000"/>
            <a:ext cx="8229600" cy="3291840"/>
          </a:xfrm>
          <a:ln w="12700">
            <a:solidFill>
              <a:schemeClr val="bg1">
                <a:lumMod val="65000"/>
              </a:schemeClr>
            </a:solidFill>
          </a:ln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3D7B1-41F7-4250-BBF7-9CB4AD979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07046-A5F5-4BFD-AD1A-0BD3ECFB4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813B8-BB2A-44D7-99FC-6D5756423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HS_fema_W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76200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4800600"/>
            <a:ext cx="32004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13" y="0"/>
            <a:ext cx="7469187" cy="1050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610600" y="6429375"/>
            <a:ext cx="45720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EE98D-E932-4943-BB5E-D152D410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line 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HS_fema_W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953000"/>
            <a:ext cx="35687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182880"/>
            <a:ext cx="8229600" cy="14173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56616" y="1828800"/>
            <a:ext cx="7772400" cy="676656"/>
          </a:xfrm>
        </p:spPr>
        <p:txBody>
          <a:bodyPr>
            <a:no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13" y="0"/>
            <a:ext cx="7469187" cy="1050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610600" y="6429375"/>
            <a:ext cx="45720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DF6C3-652D-4DEA-BBB2-BDE64A2BB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13" y="0"/>
            <a:ext cx="7469187" cy="1050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10600" y="6429375"/>
            <a:ext cx="45720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64545-EDE8-4F3B-972A-EE4277F88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13" y="0"/>
            <a:ext cx="7469187" cy="1050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0600" y="6429375"/>
            <a:ext cx="45720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965C8-5FA6-4996-A44C-7B08BD87E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Line Headline 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HS_fema_W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953000"/>
            <a:ext cx="35687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182880"/>
            <a:ext cx="8229600" cy="192024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56616" y="2286000"/>
            <a:ext cx="7772400" cy="676656"/>
          </a:xfrm>
        </p:spPr>
        <p:txBody>
          <a:bodyPr>
            <a:no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Line Headline 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3870B-5E88-4206-8F36-80DB1079E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line 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83464"/>
            <a:ext cx="8229600" cy="14173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7490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07217-160E-4B65-8D08-85B445EF1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Line Headline 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83464"/>
            <a:ext cx="8229600" cy="192024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2918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2697E-CB67-4A97-AB36-3CF7B0C0D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-Line Headline Dual Pan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95928" cy="3931920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0872" y="1600200"/>
            <a:ext cx="3995928" cy="4663440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E43C1-A1F6-46F7-9F3C-24BB52FDC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-Line Headline Dual Pan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83464"/>
            <a:ext cx="8229600" cy="14173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995928" cy="3657600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0872" y="1828800"/>
            <a:ext cx="3995928" cy="4480560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4F22C-B024-4138-BAC7-8EB393A1E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-Line Headline Dual Pan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83464"/>
            <a:ext cx="8229600" cy="192024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3995928" cy="3291840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0872" y="2286000"/>
            <a:ext cx="3995928" cy="4023360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7C50C-9604-443F-BC58-A75C24AD3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28613" y="284163"/>
            <a:ext cx="8229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17" descr="DHS_fema_W"/>
          <p:cNvPicPr>
            <a:picLocks noChangeAspect="1" noChangeArrowheads="1"/>
          </p:cNvPicPr>
          <p:nvPr userDrawn="1"/>
        </p:nvPicPr>
        <p:blipFill>
          <a:blip r:embed="rId24"/>
          <a:srcRect/>
          <a:stretch>
            <a:fillRect/>
          </a:stretch>
        </p:blipFill>
        <p:spPr bwMode="auto">
          <a:xfrm>
            <a:off x="228600" y="5410200"/>
            <a:ext cx="25146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B266BAAE-A53B-42F1-80B5-599B97AA5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91" r:id="rId18"/>
    <p:sldLayoutId id="2147483692" r:id="rId19"/>
    <p:sldLayoutId id="2147483693" r:id="rId20"/>
    <p:sldLayoutId id="2147483694" r:id="rId21"/>
    <p:sldLayoutId id="2147483695" r:id="rId2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rgbClr val="000063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charset="0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6263" indent="-228600" algn="l" rtl="0" eaLnBrk="0" fontAlgn="base" hangingPunct="0">
        <a:spcBef>
          <a:spcPts val="800"/>
        </a:spcBef>
        <a:spcAft>
          <a:spcPct val="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04863" indent="-228600" algn="l" rtl="0" eaLnBrk="0" fontAlgn="base" hangingPunct="0">
        <a:spcBef>
          <a:spcPts val="800"/>
        </a:spcBef>
        <a:spcAft>
          <a:spcPct val="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33463" indent="-228600" algn="l" rtl="0" eaLnBrk="0" fontAlgn="base" hangingPunct="0">
        <a:spcBef>
          <a:spcPts val="800"/>
        </a:spcBef>
        <a:spcAft>
          <a:spcPct val="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62063" indent="-228600" algn="l" rtl="0" eaLnBrk="0" fontAlgn="base" hangingPunct="0">
        <a:spcBef>
          <a:spcPts val="800"/>
        </a:spcBef>
        <a:spcAft>
          <a:spcPct val="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6"/>
          <p:cNvSpPr>
            <a:spLocks noGrp="1" noChangeArrowheads="1"/>
          </p:cNvSpPr>
          <p:nvPr>
            <p:ph type="title"/>
          </p:nvPr>
        </p:nvSpPr>
        <p:spPr>
          <a:xfrm>
            <a:off x="320675" y="182563"/>
            <a:ext cx="8229600" cy="1417637"/>
          </a:xfrm>
        </p:spPr>
        <p:txBody>
          <a:bodyPr/>
          <a:lstStyle/>
          <a:p>
            <a:r>
              <a:rPr lang="en-US" sz="3800" b="1" smtClean="0"/>
              <a:t>Standardized Awareness Authorized Training, Train-the-Trainer</a:t>
            </a:r>
          </a:p>
        </p:txBody>
      </p:sp>
      <p:sp>
        <p:nvSpPr>
          <p:cNvPr id="26626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57188" y="1828800"/>
            <a:ext cx="7772400" cy="676275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b="1" smtClean="0">
                <a:latin typeface="Arial" charset="0"/>
                <a:cs typeface="Arial" charset="0"/>
              </a:rPr>
              <a:t>Chemical Agents</a:t>
            </a:r>
          </a:p>
        </p:txBody>
      </p:sp>
      <p:pic>
        <p:nvPicPr>
          <p:cNvPr id="26627" name="Picture 14" descr="DHS_fema_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953000"/>
            <a:ext cx="35687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284163"/>
            <a:ext cx="8229600" cy="1416050"/>
          </a:xfrm>
        </p:spPr>
        <p:txBody>
          <a:bodyPr/>
          <a:lstStyle/>
          <a:p>
            <a:r>
              <a:rPr lang="en-US" b="1" smtClean="0"/>
              <a:t>Sources of Toxic Industrial Chemicals (TIC)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91063" y="1828800"/>
            <a:ext cx="3995737" cy="4479925"/>
          </a:xfrm>
          <a:solidFill>
            <a:srgbClr val="FFFFFF"/>
          </a:solidFill>
        </p:spPr>
        <p:txBody>
          <a:bodyPr/>
          <a:lstStyle/>
          <a:p>
            <a:pPr marL="574675" indent="-231775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Chemical manufacturing plants</a:t>
            </a:r>
          </a:p>
          <a:p>
            <a:pPr marL="574675" indent="-231775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Food processing facilities</a:t>
            </a:r>
          </a:p>
          <a:p>
            <a:pPr marL="574675" indent="-231775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Transportation assets</a:t>
            </a:r>
          </a:p>
          <a:p>
            <a:pPr marL="574675" indent="-231775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Airports</a:t>
            </a:r>
          </a:p>
          <a:p>
            <a:pPr marL="574675" indent="-231775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Industries</a:t>
            </a:r>
          </a:p>
          <a:p>
            <a:pPr marL="574675" indent="-231775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Laboratories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4EB1BCD-B02E-40EF-A6B6-68BA413895BC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19461" name="Picture 4" descr="greencastle2"/>
          <p:cNvPicPr>
            <a:picLocks noChangeAspect="1" noChangeArrowheads="1"/>
          </p:cNvPicPr>
          <p:nvPr/>
        </p:nvPicPr>
        <p:blipFill>
          <a:blip r:embed="rId2"/>
          <a:srcRect l="506" r="2940" b="4823"/>
          <a:stretch>
            <a:fillRect/>
          </a:stretch>
        </p:blipFill>
        <p:spPr bwMode="auto">
          <a:xfrm>
            <a:off x="457200" y="1828800"/>
            <a:ext cx="3932238" cy="26352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57200" y="4476750"/>
            <a:ext cx="3932238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Courtesy of the Indiana Department of Environmental Management</a:t>
            </a:r>
            <a:r>
              <a:rPr lang="en-US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TRACEM-P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FFFFFF"/>
          </a:solidFill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b="1" smtClean="0">
                <a:latin typeface="Arial" charset="0"/>
                <a:cs typeface="Arial" charset="0"/>
              </a:rPr>
              <a:t>TRACEM-P outlines potential hazards and mechanisms of injury at a hazardous materials incident</a:t>
            </a:r>
          </a:p>
          <a:p>
            <a:pPr marL="574675" lvl="1">
              <a:buClr>
                <a:srgbClr val="040000"/>
              </a:buClr>
            </a:pPr>
            <a:r>
              <a:rPr lang="en-US" b="1" smtClean="0">
                <a:latin typeface="Arial" charset="0"/>
                <a:cs typeface="Arial" charset="0"/>
              </a:rPr>
              <a:t>Thermal</a:t>
            </a:r>
          </a:p>
          <a:p>
            <a:pPr marL="574675" lvl="1">
              <a:buClr>
                <a:srgbClr val="040000"/>
              </a:buClr>
            </a:pPr>
            <a:r>
              <a:rPr lang="en-US" b="1" smtClean="0">
                <a:latin typeface="Arial" charset="0"/>
                <a:cs typeface="Arial" charset="0"/>
              </a:rPr>
              <a:t>Radiological</a:t>
            </a:r>
          </a:p>
          <a:p>
            <a:pPr marL="574675" lvl="1">
              <a:buClr>
                <a:srgbClr val="040000"/>
              </a:buClr>
            </a:pPr>
            <a:r>
              <a:rPr lang="en-US" b="1" smtClean="0">
                <a:latin typeface="Arial" charset="0"/>
                <a:cs typeface="Arial" charset="0"/>
              </a:rPr>
              <a:t>Asphyxiation</a:t>
            </a:r>
          </a:p>
          <a:p>
            <a:pPr marL="574675" lvl="1">
              <a:buClr>
                <a:srgbClr val="040000"/>
              </a:buClr>
            </a:pPr>
            <a:r>
              <a:rPr lang="en-US" b="1" smtClean="0">
                <a:latin typeface="Arial" charset="0"/>
                <a:cs typeface="Arial" charset="0"/>
              </a:rPr>
              <a:t>Chemical</a:t>
            </a:r>
          </a:p>
          <a:p>
            <a:pPr marL="574675" lvl="1">
              <a:buClr>
                <a:srgbClr val="040000"/>
              </a:buClr>
            </a:pPr>
            <a:r>
              <a:rPr lang="en-US" b="1" smtClean="0">
                <a:latin typeface="Arial" charset="0"/>
                <a:cs typeface="Arial" charset="0"/>
              </a:rPr>
              <a:t>Etiological</a:t>
            </a:r>
          </a:p>
          <a:p>
            <a:pPr marL="574675" lvl="1">
              <a:buClr>
                <a:srgbClr val="040000"/>
              </a:buClr>
            </a:pPr>
            <a:r>
              <a:rPr lang="en-US" b="1" smtClean="0">
                <a:latin typeface="Arial" charset="0"/>
                <a:cs typeface="Arial" charset="0"/>
              </a:rPr>
              <a:t>Mechanical</a:t>
            </a:r>
          </a:p>
          <a:p>
            <a:pPr marL="574675" lvl="1">
              <a:buClr>
                <a:srgbClr val="040000"/>
              </a:buClr>
            </a:pPr>
            <a:r>
              <a:rPr lang="en-US" b="1" smtClean="0">
                <a:latin typeface="Arial" charset="0"/>
                <a:cs typeface="Arial" charset="0"/>
              </a:rPr>
              <a:t>Psychological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E16E8E-6B6D-4FCB-8957-83DBB62CF6A4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smtClean="0"/>
              <a:t>Indicators of a Possible CWA Attack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91063" y="1143000"/>
            <a:ext cx="3995737" cy="4873625"/>
          </a:xfrm>
          <a:solidFill>
            <a:srgbClr val="FFFFFF"/>
          </a:solidFill>
        </p:spPr>
        <p:txBody>
          <a:bodyPr/>
          <a:lstStyle/>
          <a:p>
            <a:pPr marL="574675" indent="-231775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Numerous dead animals</a:t>
            </a:r>
          </a:p>
          <a:p>
            <a:pPr marL="574675" indent="-231775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Lack of insect life</a:t>
            </a:r>
          </a:p>
          <a:p>
            <a:pPr marL="574675" indent="-231775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Mass casualties</a:t>
            </a:r>
          </a:p>
          <a:p>
            <a:pPr marL="574675" indent="-231775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Unexplained physical symptoms</a:t>
            </a:r>
          </a:p>
          <a:p>
            <a:pPr marL="574675" indent="-231775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Pattern of casualties</a:t>
            </a:r>
          </a:p>
          <a:p>
            <a:pPr marL="574675" indent="-231775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Illness in a confined geographic area</a:t>
            </a:r>
          </a:p>
          <a:p>
            <a:pPr marL="574675" indent="-231775">
              <a:lnSpc>
                <a:spcPct val="90000"/>
              </a:lnSpc>
              <a:buFont typeface="Wingdings" pitchFamily="2" charset="2"/>
              <a:buNone/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42E49C2-BA81-4244-9884-18A6AC6E2323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21509" name="Picture 5" descr="PHIL Image 85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6025"/>
            <a:ext cx="2955925" cy="365760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457200" y="4878388"/>
            <a:ext cx="296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/>
              <a:t>Courtesy of CDC Public Health Image Library (PHIL) # 8518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284163"/>
            <a:ext cx="8229600" cy="1416050"/>
          </a:xfrm>
        </p:spPr>
        <p:txBody>
          <a:bodyPr/>
          <a:lstStyle/>
          <a:p>
            <a:r>
              <a:rPr lang="en-US" b="1" smtClean="0"/>
              <a:t>Indicators of a CWA Attack (continued)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3749675"/>
          </a:xfrm>
          <a:solidFill>
            <a:srgbClr val="FFFFFF"/>
          </a:solidFill>
        </p:spPr>
        <p:txBody>
          <a:bodyPr/>
          <a:lstStyle/>
          <a:p>
            <a:pPr marL="574675" indent="-231775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Unusual liquid droplets</a:t>
            </a:r>
          </a:p>
          <a:p>
            <a:pPr marL="574675" indent="-231775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Areas of dead vegetation</a:t>
            </a:r>
          </a:p>
          <a:p>
            <a:pPr marL="574675" indent="-231775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Unexplained odors</a:t>
            </a:r>
          </a:p>
          <a:p>
            <a:pPr marL="574675" indent="-231775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Numerous people experiencing blisters</a:t>
            </a:r>
          </a:p>
          <a:p>
            <a:pPr marL="574675" indent="-231775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Low-lying cloud/fog conditions</a:t>
            </a:r>
          </a:p>
          <a:p>
            <a:pPr marL="574675" indent="-231775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Unusual metal debris/bomb-like materials present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093F4-2644-401B-802C-FA90FF402E6B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Control Zones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2E47215-9A97-4FD9-8245-47EEA573F323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2743200" y="5402263"/>
            <a:ext cx="3657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Courtesy of CDP</a:t>
            </a:r>
          </a:p>
        </p:txBody>
      </p:sp>
      <p:pic>
        <p:nvPicPr>
          <p:cNvPr id="8" name="Picture 4" descr="atl_map_chem_zones"/>
          <p:cNvPicPr>
            <a:picLocks noChangeAspect="1" noChangeArrowheads="1"/>
          </p:cNvPicPr>
          <p:nvPr/>
        </p:nvPicPr>
        <p:blipFill>
          <a:blip r:embed="rId2"/>
          <a:srcRect l="523" t="629" r="207" b="592"/>
          <a:stretch>
            <a:fillRect/>
          </a:stretch>
        </p:blipFill>
        <p:spPr bwMode="auto">
          <a:xfrm>
            <a:off x="1030288" y="1216025"/>
            <a:ext cx="7083425" cy="4187825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Activity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8755CFC-A979-48FB-9CF7-1D3A1434CC7E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2413000" y="5403850"/>
            <a:ext cx="4318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Courtesy of Rob Low</a:t>
            </a:r>
          </a:p>
        </p:txBody>
      </p:sp>
      <p:pic>
        <p:nvPicPr>
          <p:cNvPr id="33797" name="Picture 4" descr="Phosgene Plac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19350" y="1216025"/>
            <a:ext cx="4305300" cy="4187825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Questions for Presentation Preparation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FFFFFF"/>
          </a:solidFill>
        </p:spPr>
        <p:txBody>
          <a:bodyPr/>
          <a:lstStyle/>
          <a:p>
            <a:pPr marL="574675" indent="-231775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How will you explain the importance of learning this module to your participants? </a:t>
            </a:r>
          </a:p>
          <a:p>
            <a:pPr marL="574675" indent="-231775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What do participants need to learn from this module content? </a:t>
            </a:r>
          </a:p>
          <a:p>
            <a:pPr marL="574675" indent="-231775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What additional resources can be used to reinforce learning the content in this module?  </a:t>
            </a:r>
          </a:p>
          <a:p>
            <a:pPr marL="574675" indent="-231775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How will you involve the audience in learning this material? </a:t>
            </a:r>
          </a:p>
          <a:p>
            <a:pPr marL="574675" indent="-231775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What safety concerns need to be reinforced in this module?</a:t>
            </a:r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B539-6BD2-493E-A10D-80CDD1E29509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Conclusion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FFFFFF"/>
          </a:solidFill>
        </p:spPr>
        <p:txBody>
          <a:bodyPr/>
          <a:lstStyle/>
          <a:p>
            <a:pPr marL="574675" indent="-228600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What are the characteristics and physiological signs/symptoms associated with chemical agents, TIC, RCA, and CWA?</a:t>
            </a:r>
          </a:p>
          <a:p>
            <a:pPr marL="574675" indent="-228600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What are some advantages and disadvantages of using chemical agents for terrorist activity?</a:t>
            </a:r>
          </a:p>
          <a:p>
            <a:pPr marL="574675" indent="-228600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What are some potential sources in the community where chemicals are manufactured, transported, stored, used, or disposed?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7B6360-A0F7-4C84-8167-06FA5522D76C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Conclusion (continued)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FFFFFF"/>
          </a:solidFill>
        </p:spPr>
        <p:txBody>
          <a:bodyPr/>
          <a:lstStyle/>
          <a:p>
            <a:pPr marL="574675" indent="-228600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What are the potential hazards encountered by a responder at a HAZMAT incident, as represented by the acronym TRACEM-P?</a:t>
            </a:r>
          </a:p>
          <a:p>
            <a:pPr marL="574675" indent="-228600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What are the indicators of a possible criminal/terrorist act involving chemical agents?</a:t>
            </a:r>
          </a:p>
          <a:p>
            <a:pPr marL="574675" indent="-228600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How would you use control zones for a chemical agent incident?</a:t>
            </a:r>
          </a:p>
          <a:p>
            <a:pPr marL="574675" indent="-228600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What are some potential instructional strategies you could use to facilitate the “Chemical Agents” module?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A7F9B-299A-4E90-A400-75EAFADE163A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182563"/>
            <a:ext cx="8229600" cy="1417637"/>
          </a:xfrm>
        </p:spPr>
        <p:txBody>
          <a:bodyPr/>
          <a:lstStyle/>
          <a:p>
            <a:r>
              <a:rPr lang="en-US" sz="3800" b="1" smtClean="0"/>
              <a:t>Standardized Awareness Authorized Training, Train-the-Trainer</a:t>
            </a:r>
          </a:p>
        </p:txBody>
      </p:sp>
      <p:sp>
        <p:nvSpPr>
          <p:cNvPr id="46082" name="Subtitle 4"/>
          <p:cNvSpPr>
            <a:spLocks noGrp="1"/>
          </p:cNvSpPr>
          <p:nvPr>
            <p:ph type="subTitle" idx="1"/>
          </p:nvPr>
        </p:nvSpPr>
        <p:spPr>
          <a:xfrm>
            <a:off x="357188" y="1828800"/>
            <a:ext cx="7772400" cy="676275"/>
          </a:xfrm>
        </p:spPr>
        <p:txBody>
          <a:bodyPr/>
          <a:lstStyle/>
          <a:p>
            <a:r>
              <a:rPr lang="en-US" b="1" smtClean="0">
                <a:latin typeface="Arial" charset="0"/>
                <a:cs typeface="Arial" charset="0"/>
              </a:rPr>
              <a:t>Chemical Agents—End of Module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Objectives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FFFFFF"/>
          </a:solidFill>
        </p:spPr>
        <p:txBody>
          <a:bodyPr/>
          <a:lstStyle/>
          <a:p>
            <a:pPr marL="574675" indent="-228600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Discuss chemical agents, such as Toxic Industrial Chemicals (TIC), Riot Control Agents (RCA), and Chemical Warfare Agents (CWA), as well as the physiological signs/symptoms associated with them. </a:t>
            </a:r>
          </a:p>
          <a:p>
            <a:pPr marL="574675" indent="-228600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Discuss the advantages and disadvantages of using chemical agents for terrorist activity.</a:t>
            </a:r>
          </a:p>
          <a:p>
            <a:pPr marL="574675" indent="-228600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Identify potential sources in the community where chemicals are manufactured, transported, stored, used, or disposed.</a:t>
            </a:r>
          </a:p>
          <a:p>
            <a:pPr marL="574675" indent="-228600">
              <a:buFont typeface="Wingdings" pitchFamily="2" charset="2"/>
              <a:buChar char="§"/>
            </a:pPr>
            <a:endParaRPr lang="en-US" b="1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4FF8B3-03E6-4747-B0A2-613961D9B014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2" descr="DHS_fema_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76200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Objectives (continued)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FFFFFF"/>
          </a:solidFill>
        </p:spPr>
        <p:txBody>
          <a:bodyPr/>
          <a:lstStyle/>
          <a:p>
            <a:pPr marL="574675" indent="-228600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Discuss the TRACEM-P acronym.</a:t>
            </a:r>
          </a:p>
          <a:p>
            <a:pPr marL="574675" indent="-228600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Identify the indicators of a possible criminal/terrorist act involving chemical agents.</a:t>
            </a:r>
          </a:p>
          <a:p>
            <a:pPr marL="574675" indent="-228600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Discuss the control zones used during a chemical agent incident.</a:t>
            </a:r>
          </a:p>
          <a:p>
            <a:pPr marL="574675" indent="-228600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Discuss instructional strategies for facilitating the “Chemical Agents” module.</a:t>
            </a:r>
          </a:p>
          <a:p>
            <a:pPr marL="574675" indent="-228600">
              <a:buFont typeface="Wingdings" pitchFamily="2" charset="2"/>
              <a:buChar char="§"/>
            </a:pPr>
            <a:endParaRPr lang="en-US" b="1" smtClean="0">
              <a:solidFill>
                <a:srgbClr val="333333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9443F-5A5F-42FD-990B-6D36F0A721B4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Chemical Agents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FFFFFF"/>
          </a:solidFill>
        </p:spPr>
        <p:txBody>
          <a:bodyPr/>
          <a:lstStyle/>
          <a:p>
            <a:pPr marL="574675" indent="-228600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Types</a:t>
            </a:r>
          </a:p>
          <a:p>
            <a:pPr marL="574675" indent="-228600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Dissemination</a:t>
            </a:r>
          </a:p>
          <a:p>
            <a:pPr marL="574675" indent="-228600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Availability</a:t>
            </a:r>
          </a:p>
          <a:p>
            <a:pPr marL="574675" indent="-228600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Volatility </a:t>
            </a:r>
          </a:p>
          <a:p>
            <a:pPr marL="574675" indent="-228600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Vapor Density</a:t>
            </a:r>
          </a:p>
          <a:p>
            <a:pPr marL="574675" indent="-228600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Senses</a:t>
            </a:r>
          </a:p>
          <a:p>
            <a:pPr marL="574675" indent="-228600">
              <a:buFont typeface="Wingdings" pitchFamily="2" charset="2"/>
              <a:buChar char="§"/>
            </a:pPr>
            <a:r>
              <a:rPr lang="en-US" b="1" smtClean="0">
                <a:solidFill>
                  <a:srgbClr val="008000"/>
                </a:solidFill>
                <a:latin typeface="Arial" charset="0"/>
                <a:cs typeface="Arial" charset="0"/>
              </a:rPr>
              <a:t>Routes of Entry; </a:t>
            </a:r>
            <a:r>
              <a:rPr lang="en-US" sz="2000" b="1" smtClean="0">
                <a:solidFill>
                  <a:srgbClr val="008000"/>
                </a:solidFill>
                <a:latin typeface="Arial" charset="0"/>
                <a:cs typeface="Arial" charset="0"/>
              </a:rPr>
              <a:t>inhalation, ingestion, absorption, injection</a:t>
            </a:r>
          </a:p>
          <a:p>
            <a:pPr marL="574675" indent="-228600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General Signs and/or Symptoms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27852-5D97-40B9-8C4A-78FD93BF306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284163"/>
            <a:ext cx="8229600" cy="1416050"/>
          </a:xfrm>
        </p:spPr>
        <p:txBody>
          <a:bodyPr/>
          <a:lstStyle/>
          <a:p>
            <a:r>
              <a:rPr lang="en-US" b="1" smtClean="0"/>
              <a:t>Types of Chemical Agents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3749675"/>
          </a:xfrm>
          <a:solidFill>
            <a:srgbClr val="FFFFFF"/>
          </a:solidFill>
        </p:spPr>
        <p:txBody>
          <a:bodyPr/>
          <a:lstStyle/>
          <a:p>
            <a:pPr marL="574675" indent="-228600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Toxic Industrial Chemicals</a:t>
            </a:r>
          </a:p>
          <a:p>
            <a:pPr marL="808038" lvl="1" indent="-231775"/>
            <a:r>
              <a:rPr lang="en-US" b="1" smtClean="0">
                <a:latin typeface="Arial" charset="0"/>
                <a:cs typeface="Arial" charset="0"/>
              </a:rPr>
              <a:t>Anhydrous ammonia</a:t>
            </a:r>
          </a:p>
          <a:p>
            <a:pPr marL="808038" lvl="1" indent="-231775"/>
            <a:r>
              <a:rPr lang="en-US" b="1" smtClean="0">
                <a:latin typeface="Arial" charset="0"/>
                <a:cs typeface="Arial" charset="0"/>
              </a:rPr>
              <a:t>Chlorine</a:t>
            </a:r>
          </a:p>
          <a:p>
            <a:pPr marL="808038" lvl="1" indent="-231775"/>
            <a:r>
              <a:rPr lang="en-US" b="1" smtClean="0">
                <a:latin typeface="Arial" charset="0"/>
                <a:cs typeface="Arial" charset="0"/>
              </a:rPr>
              <a:t>Hydrogen cyanide</a:t>
            </a:r>
          </a:p>
          <a:p>
            <a:pPr marL="574675" indent="-228600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Incapacitating Agents</a:t>
            </a:r>
          </a:p>
          <a:p>
            <a:pPr marL="574675" indent="-228600">
              <a:buFont typeface="Wingdings" pitchFamily="2" charset="2"/>
              <a:buChar char="§"/>
            </a:pPr>
            <a:r>
              <a:rPr lang="en-US" b="1" smtClean="0">
                <a:solidFill>
                  <a:srgbClr val="008000"/>
                </a:solidFill>
                <a:latin typeface="Arial" charset="0"/>
                <a:cs typeface="Arial" charset="0"/>
              </a:rPr>
              <a:t>Riot Control Agents; only a temporary irritating effect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6C2B1-BD54-460B-BE70-91DE5EC5C874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284163"/>
            <a:ext cx="8229600" cy="1416050"/>
          </a:xfrm>
        </p:spPr>
        <p:txBody>
          <a:bodyPr/>
          <a:lstStyle/>
          <a:p>
            <a:r>
              <a:rPr lang="en-US" b="1" smtClean="0"/>
              <a:t>Chemical Warfare Agents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91063" y="1828800"/>
            <a:ext cx="3995737" cy="4479925"/>
          </a:xfrm>
          <a:solidFill>
            <a:srgbClr val="FFFFFF"/>
          </a:solidFill>
        </p:spPr>
        <p:txBody>
          <a:bodyPr/>
          <a:lstStyle/>
          <a:p>
            <a:pPr marL="808038" lvl="1"/>
            <a:r>
              <a:rPr lang="en-US" b="1" smtClean="0">
                <a:latin typeface="Arial" charset="0"/>
                <a:cs typeface="Arial" charset="0"/>
              </a:rPr>
              <a:t>Choking Agents;</a:t>
            </a:r>
            <a:r>
              <a:rPr lang="en-US" b="1" smtClean="0">
                <a:solidFill>
                  <a:srgbClr val="008000"/>
                </a:solidFill>
                <a:latin typeface="Arial" charset="0"/>
                <a:cs typeface="Arial" charset="0"/>
              </a:rPr>
              <a:t> dry land drowning</a:t>
            </a:r>
            <a:endParaRPr lang="en-US" b="1" smtClean="0">
              <a:latin typeface="Arial" charset="0"/>
              <a:cs typeface="Arial" charset="0"/>
            </a:endParaRPr>
          </a:p>
          <a:p>
            <a:pPr marL="808038" lvl="1"/>
            <a:r>
              <a:rPr lang="en-US" b="1" smtClean="0">
                <a:latin typeface="Arial" charset="0"/>
                <a:cs typeface="Arial" charset="0"/>
              </a:rPr>
              <a:t>Blood Agents</a:t>
            </a:r>
          </a:p>
          <a:p>
            <a:pPr marL="808038" lvl="1"/>
            <a:r>
              <a:rPr lang="en-US" b="1" smtClean="0">
                <a:latin typeface="Arial" charset="0"/>
                <a:cs typeface="Arial" charset="0"/>
              </a:rPr>
              <a:t>Blister Agents;</a:t>
            </a:r>
            <a:r>
              <a:rPr lang="en-US" b="1" smtClean="0">
                <a:solidFill>
                  <a:srgbClr val="008000"/>
                </a:solidFill>
                <a:latin typeface="Arial" charset="0"/>
                <a:cs typeface="Arial" charset="0"/>
              </a:rPr>
              <a:t> blanched skin, skin inflammation, pulmonary edema, eye irritation</a:t>
            </a:r>
            <a:endParaRPr lang="en-US" b="1" smtClean="0">
              <a:latin typeface="Arial" charset="0"/>
              <a:cs typeface="Arial" charset="0"/>
            </a:endParaRPr>
          </a:p>
          <a:p>
            <a:pPr marL="808038" lvl="1"/>
            <a:r>
              <a:rPr lang="en-US" b="1" smtClean="0">
                <a:latin typeface="Arial" charset="0"/>
                <a:cs typeface="Arial" charset="0"/>
              </a:rPr>
              <a:t>Nerve Agents;</a:t>
            </a:r>
            <a:r>
              <a:rPr lang="en-US" b="1" smtClean="0">
                <a:solidFill>
                  <a:srgbClr val="008000"/>
                </a:solidFill>
                <a:latin typeface="Arial" charset="0"/>
                <a:cs typeface="Arial" charset="0"/>
              </a:rPr>
              <a:t> sweating, drooling, runny nose, pinpointed pupils</a:t>
            </a:r>
            <a:endParaRPr lang="en-US" b="1" smtClean="0"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0E0E12B-33FC-4374-AFEF-6066480673A2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4" descr="Toxic Agent Training 14"/>
          <p:cNvPicPr>
            <a:picLocks noChangeAspect="1" noChangeArrowheads="1"/>
          </p:cNvPicPr>
          <p:nvPr/>
        </p:nvPicPr>
        <p:blipFill>
          <a:blip r:embed="rId2"/>
          <a:srcRect l="807" b="1687"/>
          <a:stretch>
            <a:fillRect/>
          </a:stretch>
        </p:blipFill>
        <p:spPr bwMode="auto">
          <a:xfrm>
            <a:off x="457200" y="1828800"/>
            <a:ext cx="3932238" cy="2611438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457200" y="4438650"/>
            <a:ext cx="3932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Courtesy of the CDP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284163"/>
            <a:ext cx="8229600" cy="1416050"/>
          </a:xfrm>
        </p:spPr>
        <p:txBody>
          <a:bodyPr/>
          <a:lstStyle/>
          <a:p>
            <a:r>
              <a:rPr lang="en-US" b="1" smtClean="0"/>
              <a:t>Nerve Agent Signs and Symptoms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3749675"/>
          </a:xfrm>
        </p:spPr>
        <p:txBody>
          <a:bodyPr/>
          <a:lstStyle/>
          <a:p>
            <a:pPr marL="0" indent="0">
              <a:buClr>
                <a:srgbClr val="333333"/>
              </a:buClr>
              <a:buFont typeface="Wingdings" pitchFamily="2" charset="2"/>
              <a:buNone/>
            </a:pPr>
            <a:r>
              <a:rPr lang="en-US" b="1" smtClean="0">
                <a:latin typeface="Arial" charset="0"/>
                <a:cs typeface="Arial" charset="0"/>
              </a:rPr>
              <a:t>SLUDGEM:</a:t>
            </a:r>
          </a:p>
          <a:p>
            <a:pPr marL="574675" lvl="1"/>
            <a:r>
              <a:rPr lang="en-US" b="1" smtClean="0">
                <a:latin typeface="Arial" charset="0"/>
                <a:cs typeface="Arial" charset="0"/>
              </a:rPr>
              <a:t>Salivation (drooling)</a:t>
            </a:r>
          </a:p>
          <a:p>
            <a:pPr marL="574675" lvl="1"/>
            <a:r>
              <a:rPr lang="en-US" b="1" smtClean="0">
                <a:latin typeface="Arial" charset="0"/>
                <a:cs typeface="Arial" charset="0"/>
              </a:rPr>
              <a:t>Lacrimation (tears)</a:t>
            </a:r>
          </a:p>
          <a:p>
            <a:pPr marL="574675" lvl="1"/>
            <a:r>
              <a:rPr lang="en-US" b="1" smtClean="0">
                <a:latin typeface="Arial" charset="0"/>
                <a:cs typeface="Arial" charset="0"/>
              </a:rPr>
              <a:t>Urination</a:t>
            </a:r>
          </a:p>
          <a:p>
            <a:pPr marL="574675" lvl="1"/>
            <a:r>
              <a:rPr lang="en-US" b="1" smtClean="0">
                <a:latin typeface="Arial" charset="0"/>
                <a:cs typeface="Arial" charset="0"/>
              </a:rPr>
              <a:t>Defecation </a:t>
            </a:r>
          </a:p>
          <a:p>
            <a:pPr marL="574675" lvl="1"/>
            <a:r>
              <a:rPr lang="en-US" b="1" smtClean="0">
                <a:latin typeface="Arial" charset="0"/>
                <a:cs typeface="Arial" charset="0"/>
              </a:rPr>
              <a:t>Gastric distress (stomach) </a:t>
            </a:r>
          </a:p>
          <a:p>
            <a:pPr marL="574675" lvl="1"/>
            <a:r>
              <a:rPr lang="en-US" b="1" smtClean="0">
                <a:latin typeface="Arial" charset="0"/>
                <a:cs typeface="Arial" charset="0"/>
              </a:rPr>
              <a:t>Emesis (vomiting)</a:t>
            </a:r>
          </a:p>
          <a:p>
            <a:pPr marL="574675" lvl="1"/>
            <a:r>
              <a:rPr lang="en-US" b="1" smtClean="0">
                <a:latin typeface="Arial" charset="0"/>
                <a:cs typeface="Arial" charset="0"/>
              </a:rPr>
              <a:t>Miosis (constriction of pupils)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2BD9C-E8E3-4065-B7AB-3D9F1A02E33C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284163"/>
            <a:ext cx="8229600" cy="1416050"/>
          </a:xfrm>
        </p:spPr>
        <p:txBody>
          <a:bodyPr/>
          <a:lstStyle/>
          <a:p>
            <a:r>
              <a:rPr lang="en-US" b="1" smtClean="0"/>
              <a:t>Advantages of Using Chemical Agents for Terrorist Activity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3749675"/>
          </a:xfrm>
          <a:solidFill>
            <a:srgbClr val="FFFFFF"/>
          </a:solidFill>
        </p:spPr>
        <p:txBody>
          <a:bodyPr/>
          <a:lstStyle/>
          <a:p>
            <a:pPr marL="574675" indent="-231775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Easy to make or acquire</a:t>
            </a:r>
          </a:p>
          <a:p>
            <a:pPr marL="574675" indent="-231775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Available</a:t>
            </a:r>
          </a:p>
          <a:p>
            <a:pPr marL="574675" indent="-231775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Immediate effect</a:t>
            </a:r>
          </a:p>
          <a:p>
            <a:pPr marL="574675" indent="-231775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Hard to detect</a:t>
            </a:r>
          </a:p>
          <a:p>
            <a:pPr marL="574675" indent="-231775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Easily spread</a:t>
            </a:r>
          </a:p>
          <a:p>
            <a:pPr marL="574675" indent="-231775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Tie up resources</a:t>
            </a:r>
          </a:p>
          <a:p>
            <a:pPr marL="574675" indent="-231775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Psychological impact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BCB08-F429-470B-9AC1-005B206FDB5B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284163"/>
            <a:ext cx="8229600" cy="1416050"/>
          </a:xfrm>
        </p:spPr>
        <p:txBody>
          <a:bodyPr/>
          <a:lstStyle/>
          <a:p>
            <a:r>
              <a:rPr lang="en-US" b="1" smtClean="0"/>
              <a:t>Disadvantages of Using Chemical Agents for Terrorist Activity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3749675"/>
          </a:xfrm>
          <a:solidFill>
            <a:srgbClr val="FFFFFF"/>
          </a:solidFill>
        </p:spPr>
        <p:txBody>
          <a:bodyPr/>
          <a:lstStyle/>
          <a:p>
            <a:pPr marL="574675" indent="-231775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Requires large quantities</a:t>
            </a:r>
          </a:p>
          <a:p>
            <a:pPr marL="574675" indent="-231775">
              <a:buFont typeface="Wingdings" pitchFamily="2" charset="2"/>
              <a:buChar char="§"/>
            </a:pPr>
            <a:r>
              <a:rPr lang="en-US" b="1" smtClean="0">
                <a:latin typeface="Arial" charset="0"/>
                <a:cs typeface="Arial" charset="0"/>
              </a:rPr>
              <a:t>Production and deployment hazardous to terrorists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F654A7-B86D-4BBC-9AD9-940A84502FDC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EMA Temp">
      <a:dk1>
        <a:srgbClr val="000000"/>
      </a:dk1>
      <a:lt1>
        <a:srgbClr val="FFFFFF"/>
      </a:lt1>
      <a:dk2>
        <a:srgbClr val="002F80"/>
      </a:dk2>
      <a:lt2>
        <a:srgbClr val="CFD0D1"/>
      </a:lt2>
      <a:accent1>
        <a:srgbClr val="002F80"/>
      </a:accent1>
      <a:accent2>
        <a:srgbClr val="0070B2"/>
      </a:accent2>
      <a:accent3>
        <a:srgbClr val="598600"/>
      </a:accent3>
      <a:accent4>
        <a:srgbClr val="B0B1B3"/>
      </a:accent4>
      <a:accent5>
        <a:srgbClr val="A50021"/>
      </a:accent5>
      <a:accent6>
        <a:srgbClr val="FFFFFF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EMA Temp">
    <a:dk1>
      <a:srgbClr val="000000"/>
    </a:dk1>
    <a:lt1>
      <a:srgbClr val="FFFFFF"/>
    </a:lt1>
    <a:dk2>
      <a:srgbClr val="002F80"/>
    </a:dk2>
    <a:lt2>
      <a:srgbClr val="CFD0D1"/>
    </a:lt2>
    <a:accent1>
      <a:srgbClr val="002F80"/>
    </a:accent1>
    <a:accent2>
      <a:srgbClr val="0070B2"/>
    </a:accent2>
    <a:accent3>
      <a:srgbClr val="598600"/>
    </a:accent3>
    <a:accent4>
      <a:srgbClr val="B0B1B3"/>
    </a:accent4>
    <a:accent5>
      <a:srgbClr val="A50021"/>
    </a:accent5>
    <a:accent6>
      <a:srgbClr val="FFFFFF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FEMA Temp">
    <a:dk1>
      <a:srgbClr val="000000"/>
    </a:dk1>
    <a:lt1>
      <a:srgbClr val="FFFFFF"/>
    </a:lt1>
    <a:dk2>
      <a:srgbClr val="002F80"/>
    </a:dk2>
    <a:lt2>
      <a:srgbClr val="CFD0D1"/>
    </a:lt2>
    <a:accent1>
      <a:srgbClr val="002F80"/>
    </a:accent1>
    <a:accent2>
      <a:srgbClr val="0070B2"/>
    </a:accent2>
    <a:accent3>
      <a:srgbClr val="598600"/>
    </a:accent3>
    <a:accent4>
      <a:srgbClr val="B0B1B3"/>
    </a:accent4>
    <a:accent5>
      <a:srgbClr val="A50021"/>
    </a:accent5>
    <a:accent6>
      <a:srgbClr val="FFFFFF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2668</TotalTime>
  <Words>549</Words>
  <Application>Microsoft Office PowerPoint</Application>
  <PresentationFormat>On-screen Show (4:3)</PresentationFormat>
  <Paragraphs>125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9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Times New Roman</vt:lpstr>
      <vt:lpstr>Wingdings</vt:lpstr>
      <vt:lpstr>Times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Standardized Awareness Authorized Training, Train-the-Trainer</vt:lpstr>
      <vt:lpstr>Objectives</vt:lpstr>
      <vt:lpstr>Objectives (continued)</vt:lpstr>
      <vt:lpstr>Chemical Agents</vt:lpstr>
      <vt:lpstr>Types of Chemical Agents</vt:lpstr>
      <vt:lpstr>Chemical Warfare Agents</vt:lpstr>
      <vt:lpstr>Nerve Agent Signs and Symptoms</vt:lpstr>
      <vt:lpstr>Advantages of Using Chemical Agents for Terrorist Activity</vt:lpstr>
      <vt:lpstr>Disadvantages of Using Chemical Agents for Terrorist Activity</vt:lpstr>
      <vt:lpstr>Sources of Toxic Industrial Chemicals (TIC)</vt:lpstr>
      <vt:lpstr>TRACEM-P</vt:lpstr>
      <vt:lpstr>Indicators of a Possible CWA Attack</vt:lpstr>
      <vt:lpstr>Indicators of a CWA Attack (continued)</vt:lpstr>
      <vt:lpstr>Control Zones</vt:lpstr>
      <vt:lpstr>Activity</vt:lpstr>
      <vt:lpstr>Questions for Presentation Preparation</vt:lpstr>
      <vt:lpstr>Conclusion</vt:lpstr>
      <vt:lpstr>Conclusion (continued)</vt:lpstr>
      <vt:lpstr>Standardized Awareness Authorized Training, Train-the-Trainer</vt:lpstr>
      <vt:lpstr>Slide 19</vt:lpstr>
    </vt:vector>
  </TitlesOfParts>
  <Company>Transportation Security Administration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5: Chemical Agents</dc:title>
  <dc:creator>Joseph B. Adamoli</dc:creator>
  <cp:lastModifiedBy>MIS Division</cp:lastModifiedBy>
  <cp:revision>217</cp:revision>
  <cp:lastPrinted>2002-02-25T16:50:36Z</cp:lastPrinted>
  <dcterms:created xsi:type="dcterms:W3CDTF">2003-10-28T16:04:33Z</dcterms:created>
  <dcterms:modified xsi:type="dcterms:W3CDTF">2012-04-05T14:20:35Z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rget Audiences">
    <vt:lpwstr/>
  </property>
  <property fmtid="{D5CDD505-2E9C-101B-9397-08002B2CF9AE}" pid="3" name="Category">
    <vt:lpwstr>7</vt:lpwstr>
  </property>
  <property fmtid="{D5CDD505-2E9C-101B-9397-08002B2CF9AE}" pid="4" name="ContentType">
    <vt:lpwstr>Document</vt:lpwstr>
  </property>
  <property fmtid="{D5CDD505-2E9C-101B-9397-08002B2CF9AE}" pid="5" name="ContentTypeId">
    <vt:lpwstr>0x01010041239048697E574292D592454CE0B6CD</vt:lpwstr>
  </property>
  <property fmtid="{D5CDD505-2E9C-101B-9397-08002B2CF9AE}" pid="6" name="TSP Category">
    <vt:lpwstr>7</vt:lpwstr>
  </property>
  <property fmtid="{D5CDD505-2E9C-101B-9397-08002B2CF9AE}" pid="7" name="Content">
    <vt:lpwstr>1</vt:lpwstr>
  </property>
  <property fmtid="{D5CDD505-2E9C-101B-9397-08002B2CF9AE}" pid="8" name="Course">
    <vt:lpwstr>SAAT</vt:lpwstr>
  </property>
</Properties>
</file>