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0"/>
  </p:notesMasterIdLst>
  <p:sldIdLst>
    <p:sldId id="256" r:id="rId2"/>
    <p:sldId id="257" r:id="rId3"/>
    <p:sldId id="258" r:id="rId4"/>
    <p:sldId id="343" r:id="rId5"/>
    <p:sldId id="268" r:id="rId6"/>
    <p:sldId id="323" r:id="rId7"/>
    <p:sldId id="322" r:id="rId8"/>
    <p:sldId id="321" r:id="rId9"/>
    <p:sldId id="324" r:id="rId10"/>
    <p:sldId id="325" r:id="rId11"/>
    <p:sldId id="326" r:id="rId12"/>
    <p:sldId id="327" r:id="rId13"/>
    <p:sldId id="328" r:id="rId14"/>
    <p:sldId id="329" r:id="rId15"/>
    <p:sldId id="330" r:id="rId16"/>
    <p:sldId id="342" r:id="rId17"/>
    <p:sldId id="331" r:id="rId18"/>
    <p:sldId id="320" r:id="rId19"/>
    <p:sldId id="319" r:id="rId20"/>
    <p:sldId id="336" r:id="rId21"/>
    <p:sldId id="335" r:id="rId22"/>
    <p:sldId id="334" r:id="rId23"/>
    <p:sldId id="333" r:id="rId24"/>
    <p:sldId id="332" r:id="rId25"/>
    <p:sldId id="266" r:id="rId26"/>
    <p:sldId id="265" r:id="rId27"/>
    <p:sldId id="264" r:id="rId28"/>
    <p:sldId id="263" r:id="rId29"/>
    <p:sldId id="344" r:id="rId30"/>
    <p:sldId id="346" r:id="rId31"/>
    <p:sldId id="348" r:id="rId32"/>
    <p:sldId id="347" r:id="rId33"/>
    <p:sldId id="345" r:id="rId34"/>
    <p:sldId id="349" r:id="rId35"/>
    <p:sldId id="350" r:id="rId36"/>
    <p:sldId id="351" r:id="rId37"/>
    <p:sldId id="352" r:id="rId38"/>
    <p:sldId id="353" r:id="rId39"/>
    <p:sldId id="354" r:id="rId40"/>
    <p:sldId id="357" r:id="rId41"/>
    <p:sldId id="356" r:id="rId42"/>
    <p:sldId id="355" r:id="rId43"/>
    <p:sldId id="360" r:id="rId44"/>
    <p:sldId id="359" r:id="rId45"/>
    <p:sldId id="361" r:id="rId46"/>
    <p:sldId id="262" r:id="rId47"/>
    <p:sldId id="261" r:id="rId48"/>
    <p:sldId id="362" r:id="rId49"/>
    <p:sldId id="260" r:id="rId50"/>
    <p:sldId id="269" r:id="rId51"/>
    <p:sldId id="270" r:id="rId52"/>
    <p:sldId id="271" r:id="rId53"/>
    <p:sldId id="272" r:id="rId54"/>
    <p:sldId id="273" r:id="rId55"/>
    <p:sldId id="363" r:id="rId56"/>
    <p:sldId id="274" r:id="rId57"/>
    <p:sldId id="364" r:id="rId58"/>
    <p:sldId id="275" r:id="rId59"/>
    <p:sldId id="276" r:id="rId60"/>
    <p:sldId id="277"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7" r:id="rId80"/>
    <p:sldId id="298" r:id="rId81"/>
    <p:sldId id="299" r:id="rId82"/>
    <p:sldId id="300" r:id="rId83"/>
    <p:sldId id="367" r:id="rId84"/>
    <p:sldId id="366" r:id="rId85"/>
    <p:sldId id="301" r:id="rId86"/>
    <p:sldId id="368" r:id="rId87"/>
    <p:sldId id="302" r:id="rId88"/>
    <p:sldId id="303" r:id="rId89"/>
    <p:sldId id="304" r:id="rId90"/>
    <p:sldId id="305" r:id="rId91"/>
    <p:sldId id="306" r:id="rId92"/>
    <p:sldId id="307" r:id="rId93"/>
    <p:sldId id="308" r:id="rId94"/>
    <p:sldId id="370" r:id="rId95"/>
    <p:sldId id="369" r:id="rId96"/>
    <p:sldId id="309" r:id="rId97"/>
    <p:sldId id="310" r:id="rId98"/>
    <p:sldId id="341" r:id="rId99"/>
    <p:sldId id="372" r:id="rId100"/>
    <p:sldId id="373" r:id="rId101"/>
    <p:sldId id="374" r:id="rId102"/>
    <p:sldId id="375" r:id="rId103"/>
    <p:sldId id="376" r:id="rId104"/>
    <p:sldId id="377" r:id="rId105"/>
    <p:sldId id="378" r:id="rId106"/>
    <p:sldId id="379" r:id="rId107"/>
    <p:sldId id="380" r:id="rId108"/>
    <p:sldId id="381" r:id="rId109"/>
    <p:sldId id="382" r:id="rId110"/>
    <p:sldId id="383" r:id="rId111"/>
    <p:sldId id="384" r:id="rId112"/>
    <p:sldId id="385" r:id="rId113"/>
    <p:sldId id="386" r:id="rId114"/>
    <p:sldId id="387" r:id="rId115"/>
    <p:sldId id="388" r:id="rId116"/>
    <p:sldId id="389" r:id="rId117"/>
    <p:sldId id="390" r:id="rId118"/>
    <p:sldId id="391" r:id="rId119"/>
    <p:sldId id="392" r:id="rId120"/>
    <p:sldId id="393" r:id="rId121"/>
    <p:sldId id="394" r:id="rId122"/>
    <p:sldId id="395" r:id="rId123"/>
    <p:sldId id="396" r:id="rId124"/>
    <p:sldId id="397" r:id="rId125"/>
    <p:sldId id="398" r:id="rId126"/>
    <p:sldId id="399" r:id="rId127"/>
    <p:sldId id="400" r:id="rId128"/>
    <p:sldId id="401"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178BB6-B326-4F89-AB7D-A81D631A4309}">
          <p14:sldIdLst>
            <p14:sldId id="256"/>
            <p14:sldId id="257"/>
            <p14:sldId id="258"/>
            <p14:sldId id="343"/>
            <p14:sldId id="268"/>
            <p14:sldId id="323"/>
            <p14:sldId id="322"/>
            <p14:sldId id="321"/>
            <p14:sldId id="324"/>
            <p14:sldId id="325"/>
            <p14:sldId id="326"/>
            <p14:sldId id="327"/>
            <p14:sldId id="328"/>
            <p14:sldId id="329"/>
            <p14:sldId id="330"/>
            <p14:sldId id="342"/>
            <p14:sldId id="331"/>
            <p14:sldId id="320"/>
            <p14:sldId id="319"/>
            <p14:sldId id="336"/>
            <p14:sldId id="335"/>
            <p14:sldId id="334"/>
            <p14:sldId id="333"/>
            <p14:sldId id="332"/>
            <p14:sldId id="266"/>
            <p14:sldId id="265"/>
            <p14:sldId id="264"/>
            <p14:sldId id="263"/>
            <p14:sldId id="344"/>
            <p14:sldId id="346"/>
            <p14:sldId id="348"/>
            <p14:sldId id="347"/>
            <p14:sldId id="345"/>
            <p14:sldId id="349"/>
            <p14:sldId id="350"/>
            <p14:sldId id="351"/>
            <p14:sldId id="352"/>
            <p14:sldId id="353"/>
            <p14:sldId id="354"/>
            <p14:sldId id="357"/>
            <p14:sldId id="356"/>
            <p14:sldId id="355"/>
            <p14:sldId id="360"/>
            <p14:sldId id="359"/>
            <p14:sldId id="361"/>
            <p14:sldId id="262"/>
            <p14:sldId id="261"/>
            <p14:sldId id="362"/>
            <p14:sldId id="260"/>
            <p14:sldId id="269"/>
            <p14:sldId id="270"/>
            <p14:sldId id="271"/>
            <p14:sldId id="272"/>
            <p14:sldId id="273"/>
            <p14:sldId id="363"/>
            <p14:sldId id="274"/>
            <p14:sldId id="36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7"/>
            <p14:sldId id="298"/>
            <p14:sldId id="299"/>
            <p14:sldId id="300"/>
            <p14:sldId id="367"/>
            <p14:sldId id="366"/>
            <p14:sldId id="301"/>
            <p14:sldId id="368"/>
            <p14:sldId id="302"/>
            <p14:sldId id="303"/>
            <p14:sldId id="304"/>
            <p14:sldId id="305"/>
            <p14:sldId id="306"/>
            <p14:sldId id="307"/>
            <p14:sldId id="308"/>
            <p14:sldId id="370"/>
            <p14:sldId id="369"/>
            <p14:sldId id="309"/>
            <p14:sldId id="310"/>
            <p14:sldId id="34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20136518771331"/>
          <c:y val="8.8471849865951746E-2"/>
          <c:w val="0.52730375426621157"/>
          <c:h val="0.82841823056300268"/>
        </c:manualLayout>
      </c:layout>
      <c:pieChart>
        <c:varyColors val="1"/>
        <c:ser>
          <c:idx val="0"/>
          <c:order val="0"/>
          <c:tx>
            <c:strRef>
              <c:f>Sheet1!$A$2</c:f>
              <c:strCache>
                <c:ptCount val="1"/>
                <c:pt idx="0">
                  <c:v>East</c:v>
                </c:pt>
              </c:strCache>
            </c:strRef>
          </c:tx>
          <c:spPr>
            <a:solidFill>
              <a:schemeClr val="accent1"/>
            </a:solidFill>
            <a:ln w="12667">
              <a:solidFill>
                <a:srgbClr val="000000"/>
              </a:solidFill>
              <a:prstDash val="solid"/>
            </a:ln>
          </c:spPr>
          <c:dPt>
            <c:idx val="0"/>
            <c:bubble3D val="0"/>
            <c:spPr>
              <a:solidFill>
                <a:srgbClr val="FFFF99"/>
              </a:solidFill>
              <a:ln w="12667">
                <a:solidFill>
                  <a:srgbClr val="000000"/>
                </a:solidFill>
                <a:prstDash val="solid"/>
              </a:ln>
            </c:spPr>
          </c:dPt>
          <c:dPt>
            <c:idx val="1"/>
            <c:bubble3D val="0"/>
            <c:spPr>
              <a:solidFill>
                <a:srgbClr val="CCCCFF"/>
              </a:solidFill>
              <a:ln w="12667">
                <a:solidFill>
                  <a:srgbClr val="000000"/>
                </a:solidFill>
                <a:prstDash val="solid"/>
              </a:ln>
            </c:spPr>
          </c:dPt>
          <c:dPt>
            <c:idx val="2"/>
            <c:bubble3D val="0"/>
            <c:spPr>
              <a:solidFill>
                <a:schemeClr val="hlink"/>
              </a:solidFill>
              <a:ln w="12667">
                <a:solidFill>
                  <a:srgbClr val="000000"/>
                </a:solidFill>
                <a:prstDash val="solid"/>
              </a:ln>
            </c:spPr>
          </c:dPt>
          <c:dPt>
            <c:idx val="3"/>
            <c:bubble3D val="0"/>
            <c:spPr>
              <a:solidFill>
                <a:schemeClr val="folHlink"/>
              </a:solidFill>
              <a:ln w="12667">
                <a:solidFill>
                  <a:srgbClr val="000000"/>
                </a:solidFill>
                <a:prstDash val="solid"/>
              </a:ln>
            </c:spPr>
          </c:dPt>
          <c:dPt>
            <c:idx val="4"/>
            <c:bubble3D val="0"/>
            <c:spPr>
              <a:solidFill>
                <a:srgbClr val="99CCFF"/>
              </a:solidFill>
              <a:ln w="12667">
                <a:solidFill>
                  <a:srgbClr val="000000"/>
                </a:solidFill>
                <a:prstDash val="solid"/>
              </a:ln>
            </c:spPr>
          </c:dPt>
          <c:cat>
            <c:strRef>
              <c:f>Sheet1!$B$1:$F$1</c:f>
              <c:strCache>
                <c:ptCount val="5"/>
                <c:pt idx="0">
                  <c:v>Verbal</c:v>
                </c:pt>
                <c:pt idx="1">
                  <c:v>C&amp;R</c:v>
                </c:pt>
                <c:pt idx="2">
                  <c:v>Chemical</c:v>
                </c:pt>
                <c:pt idx="3">
                  <c:v>Temp Inc</c:v>
                </c:pt>
                <c:pt idx="4">
                  <c:v>Deadly</c:v>
                </c:pt>
              </c:strCache>
            </c:strRef>
          </c:cat>
          <c:val>
            <c:numRef>
              <c:f>Sheet1!$B$2:$F$2</c:f>
              <c:numCache>
                <c:formatCode>d\-mmm</c:formatCode>
                <c:ptCount val="5"/>
                <c:pt idx="0">
                  <c:v>20</c:v>
                </c:pt>
                <c:pt idx="1">
                  <c:v>20</c:v>
                </c:pt>
                <c:pt idx="2" formatCode="General">
                  <c:v>20</c:v>
                </c:pt>
                <c:pt idx="3" formatCode="General">
                  <c:v>20</c:v>
                </c:pt>
                <c:pt idx="4" formatCode="General">
                  <c:v>20</c:v>
                </c:pt>
              </c:numCache>
            </c:numRef>
          </c:val>
        </c:ser>
        <c:dLbls>
          <c:showLegendKey val="0"/>
          <c:showVal val="0"/>
          <c:showCatName val="0"/>
          <c:showSerName val="0"/>
          <c:showPercent val="0"/>
          <c:showBubbleSize val="0"/>
          <c:showLeaderLines val="1"/>
        </c:dLbls>
        <c:firstSliceAng val="0"/>
      </c:pieChart>
      <c:spPr>
        <a:noFill/>
        <a:ln w="12667">
          <a:solidFill>
            <a:schemeClr val="tx1"/>
          </a:solidFill>
          <a:prstDash val="solid"/>
        </a:ln>
      </c:spPr>
    </c:plotArea>
    <c:plotVisOnly val="1"/>
    <c:dispBlanksAs val="zero"/>
    <c:showDLblsOverMax val="0"/>
  </c:chart>
  <c:spPr>
    <a:noFill/>
    <a:ln>
      <a:noFill/>
    </a:ln>
  </c:spPr>
  <c:txPr>
    <a:bodyPr/>
    <a:lstStyle/>
    <a:p>
      <a:pPr>
        <a:defRPr sz="159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FC051-9C00-46AB-854E-5FFD2ED9B132}" type="datetimeFigureOut">
              <a:rPr lang="en-US" smtClean="0"/>
              <a:t>3/10/2016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D49AD-B2D3-4021-94B2-55E8896C7AFA}" type="slidenum">
              <a:rPr lang="en-US" smtClean="0"/>
              <a:t>‹#›</a:t>
            </a:fld>
            <a:endParaRPr lang="en-US"/>
          </a:p>
        </p:txBody>
      </p:sp>
    </p:spTree>
    <p:extLst>
      <p:ext uri="{BB962C8B-B14F-4D97-AF65-F5344CB8AC3E}">
        <p14:creationId xmlns:p14="http://schemas.microsoft.com/office/powerpoint/2010/main" val="381548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Supreme_Court_of_the_United_States" TargetMode="External"/><Relationship Id="rId3" Type="http://schemas.openxmlformats.org/officeDocument/2006/relationships/hyperlink" Target="http://en.wikipedia.org/wiki/United_States_Constitution" TargetMode="External"/><Relationship Id="rId7" Type="http://schemas.openxmlformats.org/officeDocument/2006/relationships/hyperlink" Target="http://en.wikipedia.org/wiki/Cruel_and_unusual_punishmen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Excessive_Bail_Clause" TargetMode="External"/><Relationship Id="rId5" Type="http://schemas.openxmlformats.org/officeDocument/2006/relationships/hyperlink" Target="http://en.wikipedia.org/wiki/Federal_government_of_the_United_States" TargetMode="External"/><Relationship Id="rId4" Type="http://schemas.openxmlformats.org/officeDocument/2006/relationships/hyperlink" Target="http://en.wikipedia.org/wiki/United_States_Bill_of_Rights" TargetMode="External"/><Relationship Id="rId9" Type="http://schemas.openxmlformats.org/officeDocument/2006/relationships/hyperlink" Target="http://en.wikipedia.org/wiki/Incorporation_of_the_Bill_of_Right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the intent of the Nevada Department of Corrections that all staff recognize the value of human life, respect basic human rights &amp; have an intolerant attitude towards abusive or excessive force used on inmates. An officers use of force shall be value driven, utilizing only the minimal amount of force that is necessary &amp; reasonable under the circumstances to minimize the chance of harm to themselves or others, to prevent escapes, to protect state property from destruction, to prevent or quell a disturbance or compel compliance to lawfully issued orders.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a:t>
            </a:fld>
            <a:endParaRPr lang="en-US" dirty="0"/>
          </a:p>
        </p:txBody>
      </p:sp>
    </p:spTree>
    <p:extLst>
      <p:ext uri="{BB962C8B-B14F-4D97-AF65-F5344CB8AC3E}">
        <p14:creationId xmlns:p14="http://schemas.microsoft.com/office/powerpoint/2010/main" val="358677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“Vicarious Liability”</a:t>
            </a:r>
          </a:p>
          <a:p>
            <a:r>
              <a:rPr lang="en-US" dirty="0" smtClean="0"/>
              <a:t>Vicarious liability refers to liability for the negligent or criminal acts of another person that is assigned to someone by law. Vicarious liability exists when liability is attributed to a person who has control over or responsibility for another who negligently causes an injury or otherwise would be liable. Whenever an agency relationship exists, the principal is responsible for the agent's actions.</a:t>
            </a:r>
          </a:p>
          <a:p>
            <a:r>
              <a:rPr lang="en-US" dirty="0" smtClean="0"/>
              <a:t>For example, an employer of an employee who injures someone through negligence while in the scope of employment is vicariously liable for damages to the injured person.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11</a:t>
            </a:fld>
            <a:endParaRPr lang="en-US" dirty="0"/>
          </a:p>
        </p:txBody>
      </p:sp>
    </p:spTree>
    <p:extLst>
      <p:ext uri="{BB962C8B-B14F-4D97-AF65-F5344CB8AC3E}">
        <p14:creationId xmlns:p14="http://schemas.microsoft.com/office/powerpoint/2010/main" val="307084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The Eighth Amendment (Amendment VIII) to the </a:t>
            </a:r>
            <a:r>
              <a:rPr lang="en-US" altLang="en-US" sz="1200" b="1" dirty="0" smtClean="0">
                <a:solidFill>
                  <a:srgbClr val="FFFF00"/>
                </a:solidFill>
                <a:hlinkClick r:id="rId3" tooltip="United States Constitution"/>
              </a:rPr>
              <a:t>United States Constitution</a:t>
            </a:r>
            <a:r>
              <a:rPr lang="en-US" altLang="en-US" sz="1200" b="1" dirty="0" smtClean="0">
                <a:solidFill>
                  <a:srgbClr val="FFFF00"/>
                </a:solidFill>
              </a:rPr>
              <a:t> </a:t>
            </a:r>
            <a:r>
              <a:rPr lang="en-US" altLang="en-US" sz="1200" b="1" dirty="0" smtClean="0"/>
              <a:t>is the part of the </a:t>
            </a:r>
            <a:r>
              <a:rPr lang="en-US" altLang="en-US" sz="1200" b="1" dirty="0" smtClean="0">
                <a:hlinkClick r:id="rId4" tooltip="United States Bill of Rights"/>
              </a:rPr>
              <a:t>United States Bill of Rights</a:t>
            </a:r>
            <a:r>
              <a:rPr lang="en-US" altLang="en-US" sz="1200" b="1" dirty="0" smtClean="0"/>
              <a:t>  prohibiting the </a:t>
            </a:r>
            <a:r>
              <a:rPr lang="en-US" altLang="en-US" sz="1200" b="1" dirty="0" smtClean="0">
                <a:hlinkClick r:id="rId5" tooltip="Federal government of the United States"/>
              </a:rPr>
              <a:t>federal government</a:t>
            </a:r>
            <a:r>
              <a:rPr lang="en-US" altLang="en-US" sz="1200" b="1" dirty="0" smtClean="0"/>
              <a:t> from imposing </a:t>
            </a:r>
            <a:r>
              <a:rPr lang="en-US" altLang="en-US" sz="1200" b="1" dirty="0" smtClean="0">
                <a:hlinkClick r:id="rId6" tooltip="Excessive Bail Clause"/>
              </a:rPr>
              <a:t>excessive bail</a:t>
            </a:r>
            <a:r>
              <a:rPr lang="en-US" altLang="en-US" sz="1200" b="1" dirty="0" smtClean="0"/>
              <a:t>, </a:t>
            </a:r>
            <a:r>
              <a:rPr lang="en-US" altLang="en-US" sz="1200" b="1" u="sng" dirty="0" smtClean="0">
                <a:solidFill>
                  <a:schemeClr val="hlink"/>
                </a:solidFill>
              </a:rPr>
              <a:t>excessive fines</a:t>
            </a:r>
            <a:r>
              <a:rPr lang="en-US" altLang="en-US" sz="1200" b="1" dirty="0" smtClean="0"/>
              <a:t> or </a:t>
            </a:r>
            <a:r>
              <a:rPr lang="en-US" altLang="en-US" sz="1200" b="1" dirty="0" smtClean="0">
                <a:hlinkClick r:id="rId7" tooltip="Cruel and unusual punishment"/>
              </a:rPr>
              <a:t>cruel and unusual punishments</a:t>
            </a:r>
            <a:r>
              <a:rPr lang="en-US" altLang="en-US" sz="1200" b="1" dirty="0" smtClean="0"/>
              <a:t>, including torture. The </a:t>
            </a:r>
            <a:r>
              <a:rPr lang="en-US" altLang="en-US" sz="1200" b="1" dirty="0" smtClean="0">
                <a:hlinkClick r:id="rId8" tooltip="Supreme Court of the United States"/>
              </a:rPr>
              <a:t>U.S. Supreme Court</a:t>
            </a:r>
            <a:r>
              <a:rPr lang="en-US" altLang="en-US" sz="1200" b="1" dirty="0" smtClean="0"/>
              <a:t> has ruled that this amendment's Cruel and Unusual Punishment Clause </a:t>
            </a:r>
            <a:r>
              <a:rPr lang="en-US" altLang="en-US" sz="1200" b="1" dirty="0" smtClean="0">
                <a:hlinkClick r:id="rId9" tooltip="Incorporation of the Bill of Rights"/>
              </a:rPr>
              <a:t>applies to the states</a:t>
            </a:r>
            <a:r>
              <a:rPr lang="en-US" altLang="en-US" sz="1200" b="1" dirty="0" smtClean="0"/>
              <a:t>.</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12</a:t>
            </a:fld>
            <a:endParaRPr lang="en-US" dirty="0"/>
          </a:p>
        </p:txBody>
      </p:sp>
    </p:spTree>
    <p:extLst>
      <p:ext uri="{BB962C8B-B14F-4D97-AF65-F5344CB8AC3E}">
        <p14:creationId xmlns:p14="http://schemas.microsoft.com/office/powerpoint/2010/main" val="3353412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In keeping with the policy of the Department of Corrections prohibiting the use of excessive force, </a:t>
            </a:r>
            <a:r>
              <a:rPr lang="en-US" altLang="en-US" sz="1200" b="1" dirty="0" smtClean="0">
                <a:solidFill>
                  <a:schemeClr val="hlink"/>
                </a:solidFill>
              </a:rPr>
              <a:t>NRS 212.020</a:t>
            </a:r>
            <a:r>
              <a:rPr lang="en-US" altLang="en-US" sz="1200" b="1" dirty="0" smtClean="0"/>
              <a:t> – “</a:t>
            </a:r>
            <a:r>
              <a:rPr lang="en-US" altLang="en-US" sz="1200" b="1" dirty="0" smtClean="0">
                <a:solidFill>
                  <a:schemeClr val="hlink"/>
                </a:solidFill>
              </a:rPr>
              <a:t>Inhumanity to Prisoners</a:t>
            </a:r>
            <a:r>
              <a:rPr lang="en-US" altLang="en-US" sz="1200" b="1" dirty="0" smtClean="0"/>
              <a:t>,” is noted as follows: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13</a:t>
            </a:fld>
            <a:endParaRPr lang="en-US" dirty="0"/>
          </a:p>
        </p:txBody>
      </p:sp>
    </p:spTree>
    <p:extLst>
      <p:ext uri="{BB962C8B-B14F-4D97-AF65-F5344CB8AC3E}">
        <p14:creationId xmlns:p14="http://schemas.microsoft.com/office/powerpoint/2010/main" val="2391847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lnSpc>
                <a:spcPct val="90000"/>
              </a:lnSpc>
              <a:spcAft>
                <a:spcPts val="0"/>
              </a:spcAft>
              <a:buNone/>
              <a:defRPr/>
            </a:pPr>
            <a:r>
              <a:rPr lang="en-US" altLang="en-US" sz="1400" dirty="0" smtClean="0"/>
              <a:t>a.   	Every jailer or person who shall be guilty of willful     	inhumanity or oppression to any prisoner under his 	care or custody shall be punished:</a:t>
            </a:r>
          </a:p>
          <a:p>
            <a:pPr marL="609600" indent="-609600" eaLnBrk="1" fontAlgn="auto" hangingPunct="1">
              <a:lnSpc>
                <a:spcPct val="90000"/>
              </a:lnSpc>
              <a:spcAft>
                <a:spcPts val="0"/>
              </a:spcAft>
              <a:buFont typeface="Symbol" pitchFamily="18" charset="2"/>
              <a:buNone/>
              <a:defRPr/>
            </a:pPr>
            <a:endParaRPr lang="en-US" altLang="en-US" sz="1400" dirty="0" smtClean="0"/>
          </a:p>
          <a:p>
            <a:pPr marL="609600" indent="-609600" eaLnBrk="1" fontAlgn="auto" hangingPunct="1">
              <a:lnSpc>
                <a:spcPct val="90000"/>
              </a:lnSpc>
              <a:spcAft>
                <a:spcPts val="0"/>
              </a:spcAft>
              <a:buFont typeface="Symbol" pitchFamily="18" charset="2"/>
              <a:buNone/>
              <a:defRPr/>
            </a:pPr>
            <a:r>
              <a:rPr lang="en-US" altLang="en-US" sz="1100" dirty="0" smtClean="0"/>
              <a:t>	</a:t>
            </a:r>
            <a:r>
              <a:rPr lang="en-US" altLang="en-US" sz="1200" dirty="0" smtClean="0"/>
              <a:t>1) Where the prisoner suffers substantial bodily harm for such inhumanity or oppression, by imprisonment in the state Prison for not less than one year nor more than six years or by a fine of not more than $5,000.00 or both fine and imprisonment </a:t>
            </a:r>
          </a:p>
          <a:p>
            <a:pPr marL="609600" indent="-609600" eaLnBrk="1" fontAlgn="auto" hangingPunct="1">
              <a:lnSpc>
                <a:spcPct val="90000"/>
              </a:lnSpc>
              <a:spcAft>
                <a:spcPts val="0"/>
              </a:spcAft>
              <a:buFont typeface="Symbol" pitchFamily="18" charset="2"/>
              <a:buNone/>
              <a:defRPr/>
            </a:pPr>
            <a:r>
              <a:rPr lang="en-US" altLang="en-US" sz="1200" dirty="0" smtClean="0"/>
              <a:t>         </a:t>
            </a:r>
          </a:p>
          <a:p>
            <a:pPr marL="609600" indent="-609600" eaLnBrk="1" fontAlgn="auto" hangingPunct="1">
              <a:lnSpc>
                <a:spcPct val="90000"/>
              </a:lnSpc>
              <a:spcAft>
                <a:spcPts val="0"/>
              </a:spcAft>
              <a:buFont typeface="Symbol" pitchFamily="18" charset="2"/>
              <a:buNone/>
              <a:defRPr/>
            </a:pPr>
            <a:r>
              <a:rPr lang="en-US" altLang="en-US" sz="1200" dirty="0" smtClean="0"/>
              <a:t>	2) Where no substantial bodily harm results, a gross misdemeanor</a:t>
            </a:r>
            <a:r>
              <a:rPr lang="en-US" altLang="en-US" sz="1100" dirty="0" smtClean="0"/>
              <a:t>.</a:t>
            </a:r>
          </a:p>
          <a:p>
            <a:pPr marL="609600" indent="-609600" eaLnBrk="1" fontAlgn="auto" hangingPunct="1">
              <a:lnSpc>
                <a:spcPct val="90000"/>
              </a:lnSpc>
              <a:spcAft>
                <a:spcPts val="0"/>
              </a:spcAft>
              <a:buFont typeface="Symbol" pitchFamily="18" charset="2"/>
              <a:buNone/>
              <a:defRPr/>
            </a:pPr>
            <a:endParaRPr lang="en-US" altLang="en-US" sz="1100" dirty="0" smtClean="0"/>
          </a:p>
          <a:p>
            <a:pPr marL="609600" indent="-609600" eaLnBrk="1" fontAlgn="auto" hangingPunct="1">
              <a:lnSpc>
                <a:spcPct val="90000"/>
              </a:lnSpc>
              <a:spcAft>
                <a:spcPts val="0"/>
              </a:spcAft>
              <a:buFont typeface="Symbol" pitchFamily="18" charset="2"/>
              <a:buNone/>
              <a:defRPr/>
            </a:pPr>
            <a:r>
              <a:rPr lang="en-US" altLang="en-US" sz="1200" dirty="0" smtClean="0"/>
              <a:t> b.   </a:t>
            </a:r>
            <a:r>
              <a:rPr lang="en-US" altLang="en-US" sz="1400" dirty="0" smtClean="0"/>
              <a:t>Whether or not the prisoner suffers substantial bodily harm, any public officer guilty of such willful inhumanity is guilty of a maleficence of office.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14</a:t>
            </a:fld>
            <a:endParaRPr lang="en-US" dirty="0"/>
          </a:p>
        </p:txBody>
      </p:sp>
    </p:spTree>
    <p:extLst>
      <p:ext uri="{BB962C8B-B14F-4D97-AF65-F5344CB8AC3E}">
        <p14:creationId xmlns:p14="http://schemas.microsoft.com/office/powerpoint/2010/main" val="931516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necessary to read, this just shows the law in which we fall under for this AR.</a:t>
            </a:r>
          </a:p>
          <a:p>
            <a:pPr eaLnBrk="1" hangingPunct="1">
              <a:lnSpc>
                <a:spcPct val="80000"/>
              </a:lnSpc>
            </a:pPr>
            <a:endParaRPr lang="en-US" altLang="en-US" sz="1200" dirty="0" smtClean="0"/>
          </a:p>
          <a:p>
            <a:pPr eaLnBrk="1" hangingPunct="1">
              <a:lnSpc>
                <a:spcPct val="80000"/>
              </a:lnSpc>
            </a:pPr>
            <a:endParaRPr lang="en-US" altLang="en-US" sz="1200" dirty="0" smtClean="0"/>
          </a:p>
          <a:p>
            <a:pPr eaLnBrk="1" hangingPunct="1">
              <a:lnSpc>
                <a:spcPct val="80000"/>
              </a:lnSpc>
            </a:pPr>
            <a:r>
              <a:rPr lang="en-US" altLang="en-US" sz="1200" dirty="0" smtClean="0"/>
              <a:t>This statute makes it a crime for any person acting under color of law, statute, ordinance, regulation, or custom to willfully deprive or cause to be deprived from any person those rights, privileges, or immunities secured or protected by the Constitution and laws of the U.S.</a:t>
            </a:r>
          </a:p>
          <a:p>
            <a:pPr eaLnBrk="1" hangingPunct="1">
              <a:lnSpc>
                <a:spcPct val="80000"/>
              </a:lnSpc>
            </a:pPr>
            <a:r>
              <a:rPr lang="en-US" altLang="en-US" sz="1200" dirty="0" smtClean="0"/>
              <a:t>This law further prohibits a person acting under color of law, statute, ordinance, regulation or custom to willfully subject or cause to be subjected any person to different punishments, pains, or penalties, than those prescribed for punishment of citizens on account of such person being an alien or by reason of his/her color or race.</a:t>
            </a:r>
          </a:p>
          <a:p>
            <a:pPr eaLnBrk="1" hangingPunct="1">
              <a:lnSpc>
                <a:spcPct val="80000"/>
              </a:lnSpc>
            </a:pPr>
            <a:r>
              <a:rPr lang="en-US" altLang="en-US" sz="1200" dirty="0" smtClean="0"/>
              <a:t>Acts under "color of any law" include acts not only done by federal, state, or local officials within the bounds or limits of their lawful authority, but also acts done without and beyond the bounds of their lawful authority; provided that, in order for unlawful acts of any official to be done under "color of any law," the unlawful acts must be done while such official is purporting or pretending to act in the performance of his/her official duties. This definition includes, in addition to law enforcement officials, individuals such as Mayors, Council persons, Judges, Nursing Home Proprietors, Security Guards, etc., persons who are bound by laws, statutes ordinances, or customs.</a:t>
            </a:r>
          </a:p>
          <a:p>
            <a:pPr eaLnBrk="1" hangingPunct="1">
              <a:lnSpc>
                <a:spcPct val="80000"/>
              </a:lnSpc>
            </a:pPr>
            <a:r>
              <a:rPr lang="en-US" altLang="en-US" sz="1200" dirty="0" smtClean="0"/>
              <a:t>Punishment varies from a fine or imprisonment or both, and if bodily injury results or if such acts include the use, attempted use, or threatened use of a dangerous weapon, explosives, or fire shall be fined or imprisoned up to ten years or both, and if death results, or if such acts include kidnapping or an attempt to kidnap, aggravated sexual abuse or an attempt to commit aggravated sexual abuse, or an attempt to kill, shall be fined.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15</a:t>
            </a:fld>
            <a:endParaRPr lang="en-US" dirty="0"/>
          </a:p>
        </p:txBody>
      </p:sp>
    </p:spTree>
    <p:extLst>
      <p:ext uri="{BB962C8B-B14F-4D97-AF65-F5344CB8AC3E}">
        <p14:creationId xmlns:p14="http://schemas.microsoft.com/office/powerpoint/2010/main" val="74374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smtClean="0"/>
              <a:t>The level of force that is necessary in a particular situation. The reasonableness of a particular use of force must be judged from the perspective of a reasonable officer on the scene, rather than with the 20/20 vision of hindsight. The calculus of reasonableness must embody allowance for the fact that police officers are often forced to make split second judgments-in circumstances that are tense, uncertain, and rapidly evolving-about the amount of force that is necessary in a particular situation. The reasonableness inquiry in an excessive force case is an objective one: the question is whether the officers’ actions are objectively reasonable in light of the facts &amp; circumstances confronting them, without regard to their underlying intent or motivation.</a:t>
            </a:r>
            <a:r>
              <a:rPr lang="en-US" altLang="en-US" sz="1200" dirty="0" smtClean="0">
                <a:solidFill>
                  <a:schemeClr val="accent1"/>
                </a:solidFill>
              </a:rPr>
              <a:t>    </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17</a:t>
            </a:fld>
            <a:endParaRPr lang="en-US" dirty="0"/>
          </a:p>
        </p:txBody>
      </p:sp>
    </p:spTree>
    <p:extLst>
      <p:ext uri="{BB962C8B-B14F-4D97-AF65-F5344CB8AC3E}">
        <p14:creationId xmlns:p14="http://schemas.microsoft.com/office/powerpoint/2010/main" val="269257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Verbal</a:t>
            </a:r>
          </a:p>
          <a:p>
            <a:r>
              <a:rPr lang="en-US" dirty="0" smtClean="0"/>
              <a:t>Control Restraint</a:t>
            </a:r>
          </a:p>
          <a:p>
            <a:r>
              <a:rPr lang="en-US" dirty="0" smtClean="0"/>
              <a:t>Chemical Agent</a:t>
            </a:r>
          </a:p>
          <a:p>
            <a:r>
              <a:rPr lang="en-US" dirty="0" smtClean="0"/>
              <a:t>Temporary</a:t>
            </a:r>
          </a:p>
          <a:p>
            <a:pPr marL="0" indent="0">
              <a:buNone/>
            </a:pPr>
            <a:r>
              <a:rPr lang="en-US" dirty="0" err="1" smtClean="0"/>
              <a:t>Incapiciation</a:t>
            </a:r>
            <a:endParaRPr lang="en-US" dirty="0" smtClean="0"/>
          </a:p>
          <a:p>
            <a:r>
              <a:rPr lang="en-US" dirty="0" smtClean="0"/>
              <a:t>Deadly Force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18</a:t>
            </a:fld>
            <a:endParaRPr lang="en-US"/>
          </a:p>
        </p:txBody>
      </p:sp>
    </p:spTree>
    <p:extLst>
      <p:ext uri="{BB962C8B-B14F-4D97-AF65-F5344CB8AC3E}">
        <p14:creationId xmlns:p14="http://schemas.microsoft.com/office/powerpoint/2010/main" val="156651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Non-Deadly	:			Deadly:</a:t>
            </a:r>
          </a:p>
          <a:p>
            <a:endParaRPr lang="en-US" dirty="0" smtClean="0"/>
          </a:p>
          <a:p>
            <a:pPr lvl="1"/>
            <a:r>
              <a:rPr lang="en-US" dirty="0" smtClean="0"/>
              <a:t>Ability				     Ability	</a:t>
            </a:r>
          </a:p>
          <a:p>
            <a:pPr lvl="1"/>
            <a:endParaRPr lang="en-US" dirty="0" smtClean="0"/>
          </a:p>
          <a:p>
            <a:pPr lvl="1"/>
            <a:r>
              <a:rPr lang="en-US" dirty="0" smtClean="0"/>
              <a:t>Opportunity				     Opportunity</a:t>
            </a:r>
          </a:p>
          <a:p>
            <a:pPr lvl="1"/>
            <a:endParaRPr lang="en-US" dirty="0" smtClean="0"/>
          </a:p>
          <a:p>
            <a:pPr lvl="1"/>
            <a:r>
              <a:rPr lang="en-US" dirty="0" smtClean="0"/>
              <a:t>Jeopardy				     Imminent Jeopardy</a:t>
            </a:r>
          </a:p>
          <a:p>
            <a:pPr lvl="1"/>
            <a:endParaRPr lang="en-US" dirty="0" smtClean="0"/>
          </a:p>
          <a:p>
            <a:pPr lvl="1"/>
            <a:r>
              <a:rPr lang="en-US" dirty="0" smtClean="0"/>
              <a:t>Preclusion				     Preclusion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19</a:t>
            </a:fld>
            <a:endParaRPr lang="en-US"/>
          </a:p>
        </p:txBody>
      </p:sp>
    </p:spTree>
    <p:extLst>
      <p:ext uri="{BB962C8B-B14F-4D97-AF65-F5344CB8AC3E}">
        <p14:creationId xmlns:p14="http://schemas.microsoft.com/office/powerpoint/2010/main" val="2909684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the violator/inmate possess the ability or the apparent ability to kill you or a third party, or to cause you or a third party great bodily harm?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20</a:t>
            </a:fld>
            <a:endParaRPr lang="en-US"/>
          </a:p>
        </p:txBody>
      </p:sp>
    </p:spTree>
    <p:extLst>
      <p:ext uri="{BB962C8B-B14F-4D97-AF65-F5344CB8AC3E}">
        <p14:creationId xmlns:p14="http://schemas.microsoft.com/office/powerpoint/2010/main" val="85612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the violator/inmate have the opportunity to kill you or a third party, or cause you or a third party great bodily harm?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21</a:t>
            </a:fld>
            <a:endParaRPr lang="en-US"/>
          </a:p>
        </p:txBody>
      </p:sp>
    </p:spTree>
    <p:extLst>
      <p:ext uri="{BB962C8B-B14F-4D97-AF65-F5344CB8AC3E}">
        <p14:creationId xmlns:p14="http://schemas.microsoft.com/office/powerpoint/2010/main" val="307275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 To become thoroughly proficient in the knowledge of Use of Force and the application of the legal and appropriate levels of force.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3</a:t>
            </a:fld>
            <a:endParaRPr lang="en-US" dirty="0"/>
          </a:p>
        </p:txBody>
      </p:sp>
    </p:spTree>
    <p:extLst>
      <p:ext uri="{BB962C8B-B14F-4D97-AF65-F5344CB8AC3E}">
        <p14:creationId xmlns:p14="http://schemas.microsoft.com/office/powerpoint/2010/main" val="2744847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Based on all facts &amp; circumstances confronting the officer and without regard to the officers underlying intent or motivation, the officer reasonably believes that the subject poses a threat to the life of the officer(s) or other third parties and the must act to prevent death or serious bodily injury.</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22</a:t>
            </a:fld>
            <a:endParaRPr lang="en-US"/>
          </a:p>
        </p:txBody>
      </p:sp>
    </p:spTree>
    <p:extLst>
      <p:ext uri="{BB962C8B-B14F-4D97-AF65-F5344CB8AC3E}">
        <p14:creationId xmlns:p14="http://schemas.microsoft.com/office/powerpoint/2010/main" val="4064092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Based on all facts &amp; circumstances confronting the officer and without regard to the officers underlying intent or motivation, the officer reasonably believes that the subject poses an immediate threat to the life of the officer(s) or other third parties and the must act immediately to prevent death or serious bodily injury.</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23</a:t>
            </a:fld>
            <a:endParaRPr lang="en-US"/>
          </a:p>
        </p:txBody>
      </p:sp>
    </p:spTree>
    <p:extLst>
      <p:ext uri="{BB962C8B-B14F-4D97-AF65-F5344CB8AC3E}">
        <p14:creationId xmlns:p14="http://schemas.microsoft.com/office/powerpoint/2010/main" val="2201401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you reasonably exhausted all of your avenues of retreat at that time and at that place?  Was there the feasibility or availability of alternative actions?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24</a:t>
            </a:fld>
            <a:endParaRPr lang="en-US"/>
          </a:p>
        </p:txBody>
      </p:sp>
    </p:spTree>
    <p:extLst>
      <p:ext uri="{BB962C8B-B14F-4D97-AF65-F5344CB8AC3E}">
        <p14:creationId xmlns:p14="http://schemas.microsoft.com/office/powerpoint/2010/main" val="4186356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NDOC shall operate under this use of force policy that defines staff responsibilities and limitations concerning the use of force while still allowing discretion in the appropriate application of force. The policy provides staff with the appropriate guidance on the permissible Use of Force. It ensures discipline is imposed for violations of the Use of Force policy, procedures or training.</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25</a:t>
            </a:fld>
            <a:endParaRPr lang="en-US"/>
          </a:p>
        </p:txBody>
      </p:sp>
    </p:spTree>
    <p:extLst>
      <p:ext uri="{BB962C8B-B14F-4D97-AF65-F5344CB8AC3E}">
        <p14:creationId xmlns:p14="http://schemas.microsoft.com/office/powerpoint/2010/main" val="1314232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the policy of the NDOC to authorize the use of physical force when and only to the extent that is reasonably believed to be necessary as specified in these rules. Staff is authorized to use that amount of force that is objectively reasonable to overcome a threat thereby minimizing the risk of injury to the officer, the threat and the public.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no time are staff permitted to use force for punishment, retaliation or discipline.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26</a:t>
            </a:fld>
            <a:endParaRPr lang="en-US"/>
          </a:p>
        </p:txBody>
      </p:sp>
    </p:spTree>
    <p:extLst>
      <p:ext uri="{BB962C8B-B14F-4D97-AF65-F5344CB8AC3E}">
        <p14:creationId xmlns:p14="http://schemas.microsoft.com/office/powerpoint/2010/main" val="2190901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Force shall be used only when reasonably necessary to subdue an attacker, overcome resistance, affect custody, or to gain compliance with a lawful order. It is the policy of the NDOC to accomplish the educational, treatment and supervision functions with minimal reliance on the use of force. Staff may use reasonable force as required in the performance of their duties, but unnecessary or excessive force shall not be used. If staff, at any point, determines the situation can be resolved without any further use of force, staff shall terminate the use of force.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27</a:t>
            </a:fld>
            <a:endParaRPr lang="en-US"/>
          </a:p>
        </p:txBody>
      </p:sp>
    </p:spTree>
    <p:extLst>
      <p:ext uri="{BB962C8B-B14F-4D97-AF65-F5344CB8AC3E}">
        <p14:creationId xmlns:p14="http://schemas.microsoft.com/office/powerpoint/2010/main" val="841585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 personnel will receive training and be qualified prior to being assigned to a position involving possible Use of Force and being authorized to use any force related equipment such as physical restraints, firearms, chemical agents (CS/OC), </a:t>
            </a:r>
            <a:r>
              <a:rPr lang="en-US" sz="1200" kern="1200" dirty="0" err="1" smtClean="0">
                <a:solidFill>
                  <a:schemeClr val="tx1"/>
                </a:solidFill>
                <a:effectLst/>
                <a:latin typeface="+mn-lt"/>
                <a:ea typeface="+mn-ea"/>
                <a:cs typeface="+mn-cs"/>
              </a:rPr>
              <a:t>taser</a:t>
            </a:r>
            <a:r>
              <a:rPr lang="en-US" sz="1200" kern="1200" dirty="0" smtClean="0">
                <a:solidFill>
                  <a:schemeClr val="tx1"/>
                </a:solidFill>
                <a:effectLst/>
                <a:latin typeface="+mn-lt"/>
                <a:ea typeface="+mn-ea"/>
                <a:cs typeface="+mn-cs"/>
              </a:rPr>
              <a:t> or similar technology or batons.  A staff member employed in positions that are authorized to use force-related equipment will receive annual refresher and semi-annual firearms qualification training in the correct use of all equipment to maintain their established proficiency levels.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28</a:t>
            </a:fld>
            <a:endParaRPr lang="en-US"/>
          </a:p>
        </p:txBody>
      </p:sp>
    </p:spTree>
    <p:extLst>
      <p:ext uri="{BB962C8B-B14F-4D97-AF65-F5344CB8AC3E}">
        <p14:creationId xmlns:p14="http://schemas.microsoft.com/office/powerpoint/2010/main" val="2704341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Training will include: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Techniques/strategies known as Passive Compliance Measures used by staff to gain compliance/control of an inmate without forcible physical contact such as: communications, videotaping of inmate(s), show of force.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Staff is expected to know the Continuum of Force and be able to apply the proper level and type of force needed to control an inmate’s behavior. Minimum harm to staff, the public and inmates is the goal, but the overall objective is to gain compliance, control, and facility order. Force should be limited to the minimum amount necessary to control the situation. Force will not be used to punish, harass, coerce, or abuse inmates.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29</a:t>
            </a:fld>
            <a:endParaRPr lang="en-US"/>
          </a:p>
        </p:txBody>
      </p:sp>
    </p:spTree>
    <p:extLst>
      <p:ext uri="{BB962C8B-B14F-4D97-AF65-F5344CB8AC3E}">
        <p14:creationId xmlns:p14="http://schemas.microsoft.com/office/powerpoint/2010/main" val="74614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staff member may use force to protect himself or any other individual from physical harm by an inmate.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Force will be proportionate to the threat exhibited by the inmate, and the force will decrease as the threat is lessened.</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Any staff witnessing a Use of Force that is either excessive or unnecessary is required to immediately report their observations to the shift supervisor both verbally and in a written report.</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30</a:t>
            </a:fld>
            <a:endParaRPr lang="en-US"/>
          </a:p>
        </p:txBody>
      </p:sp>
    </p:spTree>
    <p:extLst>
      <p:ext uri="{BB962C8B-B14F-4D97-AF65-F5344CB8AC3E}">
        <p14:creationId xmlns:p14="http://schemas.microsoft.com/office/powerpoint/2010/main" val="4038236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3. To prevent the escape of an inmate, staff may use reasonable force to prevent the escape if no alternative method of persuasion is effective.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31</a:t>
            </a:fld>
            <a:endParaRPr lang="en-US"/>
          </a:p>
        </p:txBody>
      </p:sp>
    </p:spTree>
    <p:extLst>
      <p:ext uri="{BB962C8B-B14F-4D97-AF65-F5344CB8AC3E}">
        <p14:creationId xmlns:p14="http://schemas.microsoft.com/office/powerpoint/2010/main" val="371779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Warden/Division Head is responsible for the overall execution of this regulation.  Direct supervision of this regulation is the responsibility of the Shift 	Supervisor (institutions/facilities) and/or the Transportation Lieutenant/Sergeant in regards to Central Transportation Division.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Warden at each institution will ensure that all assigned staff is trained and have signed an acknowledgement statement that they have read, know and understand this regulation.  A copy of their acknowledgement will be maintained in each staff members personnel file.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a:t>
            </a:fld>
            <a:endParaRPr lang="en-US"/>
          </a:p>
        </p:txBody>
      </p:sp>
    </p:spTree>
    <p:extLst>
      <p:ext uri="{BB962C8B-B14F-4D97-AF65-F5344CB8AC3E}">
        <p14:creationId xmlns:p14="http://schemas.microsoft.com/office/powerpoint/2010/main" val="1193243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800" dirty="0" smtClean="0"/>
              <a:t>4. To prevent destruction of state property.</a:t>
            </a:r>
          </a:p>
          <a:p>
            <a:pPr marL="0" indent="0">
              <a:buNone/>
            </a:pPr>
            <a:endParaRPr lang="en-US" sz="2800" dirty="0" smtClean="0"/>
          </a:p>
          <a:p>
            <a:pPr lvl="1"/>
            <a:r>
              <a:rPr lang="en-US" sz="2800" dirty="0" smtClean="0"/>
              <a:t>A. Staff may use force to prevent state property from substantial damage by an inmate if no alternative method of persuasion is effective.</a:t>
            </a:r>
          </a:p>
          <a:p>
            <a:pPr marL="0" indent="0">
              <a:buNone/>
            </a:pPr>
            <a:r>
              <a:rPr lang="en-US" sz="2800" dirty="0" smtClean="0"/>
              <a:t> </a:t>
            </a:r>
          </a:p>
          <a:p>
            <a:pPr lvl="1"/>
            <a:r>
              <a:rPr lang="en-US" sz="2800" dirty="0" smtClean="0"/>
              <a:t>B. Nevada Revised Statute (NRS) 212.190 states that damaging prison property is at least a gross misdemeanor.</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32</a:t>
            </a:fld>
            <a:endParaRPr lang="en-US"/>
          </a:p>
        </p:txBody>
      </p:sp>
    </p:spTree>
    <p:extLst>
      <p:ext uri="{BB962C8B-B14F-4D97-AF65-F5344CB8AC3E}">
        <p14:creationId xmlns:p14="http://schemas.microsoft.com/office/powerpoint/2010/main" val="3701151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5. To compel an inmate’s compliance with orders, force may be used if no alternative method of persuasion is effective or where the circumstances require urgency.</a:t>
            </a:r>
          </a:p>
          <a:p>
            <a:endParaRPr lang="en-US" sz="1200" dirty="0" smtClean="0"/>
          </a:p>
          <a:p>
            <a:pPr lvl="0"/>
            <a:r>
              <a:rPr lang="en-US" sz="1200" dirty="0" smtClean="0"/>
              <a:t>6. To prevent or quell a disturbance, disperse or apprehend inmates whose conduct is creating a risk of death or serious physical injury to others.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33</a:t>
            </a:fld>
            <a:endParaRPr lang="en-US"/>
          </a:p>
        </p:txBody>
      </p:sp>
    </p:spTree>
    <p:extLst>
      <p:ext uri="{BB962C8B-B14F-4D97-AF65-F5344CB8AC3E}">
        <p14:creationId xmlns:p14="http://schemas.microsoft.com/office/powerpoint/2010/main" val="1839854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7. Levels of Force:</a:t>
            </a:r>
          </a:p>
          <a:p>
            <a:pPr marL="0" indent="0">
              <a:buNone/>
            </a:pPr>
            <a:endParaRPr lang="en-US" sz="2800" dirty="0" smtClean="0"/>
          </a:p>
          <a:p>
            <a:pPr lvl="1"/>
            <a:r>
              <a:rPr lang="en-US" sz="2800" dirty="0" smtClean="0"/>
              <a:t>A. Planned use of force can be used at any level in the use of force continuum. Planned use of force incidents should be videotaped. Staff involved in these incidents should utilize protective equipment. An example of planned use of force is a cell extraction.</a:t>
            </a:r>
          </a:p>
          <a:p>
            <a:pPr lvl="2"/>
            <a:r>
              <a:rPr lang="en-US" sz="2600" dirty="0" smtClean="0"/>
              <a:t>a. In a planned use of force, the Incident Commander in charge will assign a staff member to be in charge of recording the entire planned use of force. </a:t>
            </a:r>
          </a:p>
          <a:p>
            <a:pPr marL="548640" lvl="2" indent="0">
              <a:buNone/>
            </a:pPr>
            <a:r>
              <a:rPr lang="en-US" sz="2800" dirty="0" smtClean="0"/>
              <a:t>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34</a:t>
            </a:fld>
            <a:endParaRPr lang="en-US"/>
          </a:p>
        </p:txBody>
      </p:sp>
    </p:spTree>
    <p:extLst>
      <p:ext uri="{BB962C8B-B14F-4D97-AF65-F5344CB8AC3E}">
        <p14:creationId xmlns:p14="http://schemas.microsoft.com/office/powerpoint/2010/main" val="546514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600" dirty="0" smtClean="0"/>
              <a:t>b. The staff member assigned to recording will ensure, prior to the start of the use of force, that the recording equipment has sufficient batteries and sufficient blank recording space, such that technical issues with recording will be minimized once recording begins.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35</a:t>
            </a:fld>
            <a:endParaRPr lang="en-US"/>
          </a:p>
        </p:txBody>
      </p:sp>
    </p:spTree>
    <p:extLst>
      <p:ext uri="{BB962C8B-B14F-4D97-AF65-F5344CB8AC3E}">
        <p14:creationId xmlns:p14="http://schemas.microsoft.com/office/powerpoint/2010/main" val="2623872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	The staff member assigned to recording should not be expected to participate in the use of force and should not do so, such that they may dedicate their full attention to recording.  The recording staff member should refrain from engaging in verbal comments during the recording, as staff comments will obscure the sounds being recorded.  The recording staff member must also record in such a manner that the inmate is in focus as much as possible, and adjust their positions should a staff member’s body position be obscuring a visual of the inmate.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36</a:t>
            </a:fld>
            <a:endParaRPr lang="en-US"/>
          </a:p>
        </p:txBody>
      </p:sp>
    </p:spTree>
    <p:extLst>
      <p:ext uri="{BB962C8B-B14F-4D97-AF65-F5344CB8AC3E}">
        <p14:creationId xmlns:p14="http://schemas.microsoft.com/office/powerpoint/2010/main" val="1276851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600" dirty="0" smtClean="0"/>
              <a:t>d. All recordings of a planned use of force should be kept in a manner and location that is easily retrievable in the event review is needed.  The recording must be maintained for no less than three years from the date force was used.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37</a:t>
            </a:fld>
            <a:endParaRPr lang="en-US"/>
          </a:p>
        </p:txBody>
      </p:sp>
    </p:spTree>
    <p:extLst>
      <p:ext uri="{BB962C8B-B14F-4D97-AF65-F5344CB8AC3E}">
        <p14:creationId xmlns:p14="http://schemas.microsoft.com/office/powerpoint/2010/main" val="1754935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Spontaneous use of force may be used by staff to respond to an emergency when there is not time to formulate a plan or notify an immediate supervisor, and the situation constitutes a serious threat to the safety of staff, public, inmates and prison security. Immediate use of force should be employed in a manner that poses the least risk to staff, the public and inmates.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38</a:t>
            </a:fld>
            <a:endParaRPr lang="en-US"/>
          </a:p>
        </p:txBody>
      </p:sp>
    </p:spTree>
    <p:extLst>
      <p:ext uri="{BB962C8B-B14F-4D97-AF65-F5344CB8AC3E}">
        <p14:creationId xmlns:p14="http://schemas.microsoft.com/office/powerpoint/2010/main" val="1682826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Where force was used spontaneously, regardless of injuries reported contemporaneous with the event, the area supervisor/incident commander will immediately review, if available, any unit video surveillance that may have captured the use of force.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E4D49AD-B2D3-4021-94B2-55E8896C7AFA}" type="slidenum">
              <a:rPr lang="en-US" smtClean="0"/>
              <a:t>39</a:t>
            </a:fld>
            <a:endParaRPr lang="en-US"/>
          </a:p>
        </p:txBody>
      </p:sp>
    </p:spTree>
    <p:extLst>
      <p:ext uri="{BB962C8B-B14F-4D97-AF65-F5344CB8AC3E}">
        <p14:creationId xmlns:p14="http://schemas.microsoft.com/office/powerpoint/2010/main" val="1422698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b. If the use of force was captured on video, from any angle on any camera, the area supervisor/incident commander will be responsible for preserving that recording in a manner and location that is easily retrievable in the event review is needed.  The video must be maintained for no less than three years from the date force was used.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40</a:t>
            </a:fld>
            <a:endParaRPr lang="en-US"/>
          </a:p>
        </p:txBody>
      </p:sp>
    </p:spTree>
    <p:extLst>
      <p:ext uri="{BB962C8B-B14F-4D97-AF65-F5344CB8AC3E}">
        <p14:creationId xmlns:p14="http://schemas.microsoft.com/office/powerpoint/2010/main" val="4106273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no cameras were operational in that unit or no cameras captured the use of force, the area supervisor/incident commander will make a notice of same in the Use of Force Incident Report.</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41</a:t>
            </a:fld>
            <a:endParaRPr lang="en-US"/>
          </a:p>
        </p:txBody>
      </p:sp>
    </p:spTree>
    <p:extLst>
      <p:ext uri="{BB962C8B-B14F-4D97-AF65-F5344CB8AC3E}">
        <p14:creationId xmlns:p14="http://schemas.microsoft.com/office/powerpoint/2010/main" val="350682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Authorized Personnel</a:t>
            </a:r>
            <a:r>
              <a:rPr lang="en-US" sz="1200" kern="1200" dirty="0" smtClean="0">
                <a:solidFill>
                  <a:schemeClr val="tx1"/>
                </a:solidFill>
                <a:effectLst/>
                <a:latin typeface="+mn-lt"/>
                <a:ea typeface="+mn-ea"/>
                <a:cs typeface="+mn-cs"/>
              </a:rPr>
              <a:t> – A person who has received the prescribed NDOC training in the application of Use of Force equipment or tactics, and whose qualifications are up-to-date.</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Deadly Force</a:t>
            </a:r>
            <a:r>
              <a:rPr lang="en-US" sz="1200" kern="1200" dirty="0" smtClean="0">
                <a:solidFill>
                  <a:schemeClr val="tx1"/>
                </a:solidFill>
                <a:effectLst/>
                <a:latin typeface="+mn-lt"/>
                <a:ea typeface="+mn-ea"/>
                <a:cs typeface="+mn-cs"/>
              </a:rPr>
              <a:t> – Any force which carries a substantial risk that it will result in death or serious physical injury.</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Excessive Force</a:t>
            </a:r>
            <a:r>
              <a:rPr lang="en-US" sz="1200" kern="1200" dirty="0" smtClean="0">
                <a:solidFill>
                  <a:schemeClr val="tx1"/>
                </a:solidFill>
                <a:effectLst/>
                <a:latin typeface="+mn-lt"/>
                <a:ea typeface="+mn-ea"/>
                <a:cs typeface="+mn-cs"/>
              </a:rPr>
              <a:t> – The use of more force than an objective trained and competent correctional peace officer faced with similar facts and circumstances would use to subdue an attacker, overcome resistance, affect custody or gain compliance with a lawful order.</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Force</a:t>
            </a:r>
            <a:r>
              <a:rPr lang="en-US" sz="1200" kern="1200" dirty="0" smtClean="0">
                <a:solidFill>
                  <a:schemeClr val="tx1"/>
                </a:solidFill>
                <a:effectLst/>
                <a:latin typeface="+mn-lt"/>
                <a:ea typeface="+mn-ea"/>
                <a:cs typeface="+mn-cs"/>
              </a:rPr>
              <a:t> – Any violence, compulsion, or constraint physically exerted by any means upon or against a person</a:t>
            </a:r>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a:t>
            </a:fld>
            <a:endParaRPr lang="en-US" dirty="0"/>
          </a:p>
        </p:txBody>
      </p:sp>
    </p:spTree>
    <p:extLst>
      <p:ext uri="{BB962C8B-B14F-4D97-AF65-F5344CB8AC3E}">
        <p14:creationId xmlns:p14="http://schemas.microsoft.com/office/powerpoint/2010/main" val="4004983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200" dirty="0" smtClean="0"/>
              <a:t>d. In addition to and apart from any surveillance footage from stationary cameras that may exist, video footage should also be recorded via a hand-held camera, as follows:</a:t>
            </a:r>
          </a:p>
          <a:p>
            <a:pPr marL="0" indent="0">
              <a:buNone/>
            </a:pPr>
            <a:endParaRPr lang="en-US" sz="2200" dirty="0" smtClean="0"/>
          </a:p>
          <a:p>
            <a:pPr lvl="2"/>
            <a:r>
              <a:rPr lang="en-US" sz="2200" dirty="0" smtClean="0"/>
              <a:t>As soon as the shift supervisor becomes aware that force is being used or has been used, a staff member will be directed to immediately obtain a handheld video camera and will be ordered to the scene where force has been used.</a:t>
            </a:r>
          </a:p>
          <a:p>
            <a:pPr lvl="2"/>
            <a:r>
              <a:rPr lang="en-US" sz="2200" dirty="0" smtClean="0"/>
              <a:t>Immediately upon arrival to the scene, the staff video recorder will begin recording, noting the time and date the recording begins.  The staff video recorder will continue to take footage until the area supervisor/incident commander decides the incident is over and instructs the staff video recorder to cease recording.</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42</a:t>
            </a:fld>
            <a:endParaRPr lang="en-US"/>
          </a:p>
        </p:txBody>
      </p:sp>
    </p:spTree>
    <p:extLst>
      <p:ext uri="{BB962C8B-B14F-4D97-AF65-F5344CB8AC3E}">
        <p14:creationId xmlns:p14="http://schemas.microsoft.com/office/powerpoint/2010/main" val="294372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Use of Force is still occurring when the staff video recorder arrives, the incidents will be recorded to capture the unfolding events while waiting for a response team, even if through windows, fences, bars, or even if far away, etc.  Staff should not place themselves in any danger to capture the events.</a:t>
            </a:r>
          </a:p>
          <a:p>
            <a:pPr marL="0" indent="0">
              <a:buNone/>
            </a:pPr>
            <a:endParaRPr lang="en-US" dirty="0" smtClean="0"/>
          </a:p>
          <a:p>
            <a:pPr lvl="1"/>
            <a:r>
              <a:rPr lang="en-US" dirty="0" smtClean="0"/>
              <a:t>C. The Warden/Division head will ensure that Use of Force Operational Procedures are specific on the process for the recording of Use of Force incidents and storage of the video recordings.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43</a:t>
            </a:fld>
            <a:endParaRPr lang="en-US"/>
          </a:p>
        </p:txBody>
      </p:sp>
    </p:spTree>
    <p:extLst>
      <p:ext uri="{BB962C8B-B14F-4D97-AF65-F5344CB8AC3E}">
        <p14:creationId xmlns:p14="http://schemas.microsoft.com/office/powerpoint/2010/main" val="2782527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“Less lethal force” may be used in the following situations:</a:t>
            </a:r>
          </a:p>
          <a:p>
            <a:pPr marL="0" indent="0">
              <a:buNone/>
            </a:pPr>
            <a:r>
              <a:rPr lang="en-US" sz="1200" dirty="0" smtClean="0"/>
              <a:t>			</a:t>
            </a:r>
          </a:p>
          <a:p>
            <a:pPr lvl="0"/>
            <a:r>
              <a:rPr lang="en-US" sz="1200" dirty="0" smtClean="0"/>
              <a:t>1. Self-defense;</a:t>
            </a:r>
          </a:p>
          <a:p>
            <a:pPr marL="0" indent="0">
              <a:buNone/>
            </a:pPr>
            <a:endParaRPr lang="en-US" sz="1200" dirty="0" smtClean="0"/>
          </a:p>
          <a:p>
            <a:pPr lvl="0"/>
            <a:r>
              <a:rPr lang="en-US" sz="1200" dirty="0" smtClean="0"/>
              <a:t>2. Defense of others;</a:t>
            </a:r>
          </a:p>
          <a:p>
            <a:pPr marL="0" indent="0">
              <a:buNone/>
            </a:pPr>
            <a:endParaRPr lang="en-US" sz="1200" dirty="0" smtClean="0"/>
          </a:p>
          <a:p>
            <a:pPr lvl="0"/>
            <a:r>
              <a:rPr lang="en-US" sz="1200" dirty="0" smtClean="0"/>
              <a:t>3. Prevention of self-injurious behavior;</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44</a:t>
            </a:fld>
            <a:endParaRPr lang="en-US"/>
          </a:p>
        </p:txBody>
      </p:sp>
    </p:spTree>
    <p:extLst>
      <p:ext uri="{BB962C8B-B14F-4D97-AF65-F5344CB8AC3E}">
        <p14:creationId xmlns:p14="http://schemas.microsoft.com/office/powerpoint/2010/main" val="1261667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Maintaining order and control in a facility, including prevention of damage to state property;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Prevention of escape from any security level;</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Prevention of the commission of a felony by an inmate;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45</a:t>
            </a:fld>
            <a:endParaRPr lang="en-US"/>
          </a:p>
        </p:txBody>
      </p:sp>
    </p:spTree>
    <p:extLst>
      <p:ext uri="{BB962C8B-B14F-4D97-AF65-F5344CB8AC3E}">
        <p14:creationId xmlns:p14="http://schemas.microsoft.com/office/powerpoint/2010/main" val="90161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a:t>
            </a:r>
            <a:r>
              <a:rPr lang="en-US" dirty="0" smtClean="0"/>
              <a:t>. Physical Force (Hands On) – Physical force is to be used to subdue unruly inmates, to separate inmates fighting, and in defense of self or others. It may also be employed to move inmates who fail to comply with lawful orders. Includes certain self-defense and inmate control techniques or strikes to areas of the body unlikely to result in serious physical injury.</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46</a:t>
            </a:fld>
            <a:endParaRPr lang="en-US"/>
          </a:p>
        </p:txBody>
      </p:sp>
    </p:spTree>
    <p:extLst>
      <p:ext uri="{BB962C8B-B14F-4D97-AF65-F5344CB8AC3E}">
        <p14:creationId xmlns:p14="http://schemas.microsoft.com/office/powerpoint/2010/main" val="2823054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47</a:t>
            </a:fld>
            <a:endParaRPr lang="en-US"/>
          </a:p>
        </p:txBody>
      </p:sp>
    </p:spTree>
    <p:extLst>
      <p:ext uri="{BB962C8B-B14F-4D97-AF65-F5344CB8AC3E}">
        <p14:creationId xmlns:p14="http://schemas.microsoft.com/office/powerpoint/2010/main" val="3369754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CS - Ortho-</a:t>
            </a:r>
            <a:r>
              <a:rPr lang="en-US" sz="1200" kern="1200" dirty="0" err="1" smtClean="0">
                <a:solidFill>
                  <a:schemeClr val="tx1"/>
                </a:solidFill>
                <a:effectLst/>
                <a:latin typeface="+mn-lt"/>
                <a:ea typeface="+mn-ea"/>
                <a:cs typeface="+mn-cs"/>
              </a:rPr>
              <a:t>chlorobenzalmalononitrile</a:t>
            </a:r>
            <a:r>
              <a:rPr lang="en-US" sz="1200" kern="1200" dirty="0" smtClean="0">
                <a:solidFill>
                  <a:schemeClr val="tx1"/>
                </a:solidFill>
                <a:effectLst/>
                <a:latin typeface="+mn-lt"/>
                <a:ea typeface="+mn-ea"/>
                <a:cs typeface="+mn-cs"/>
              </a:rPr>
              <a:t> – commonly known as tear gas or mace</a:t>
            </a:r>
          </a:p>
          <a:p>
            <a:pPr lvl="0"/>
            <a:r>
              <a:rPr lang="en-US" sz="1200" kern="1200" dirty="0" smtClean="0">
                <a:solidFill>
                  <a:schemeClr val="tx1"/>
                </a:solidFill>
                <a:effectLst/>
                <a:latin typeface="+mn-lt"/>
                <a:ea typeface="+mn-ea"/>
                <a:cs typeface="+mn-cs"/>
              </a:rPr>
              <a:t>OC - Oleoresin Capsicum – commonly known as pepper spray</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48</a:t>
            </a:fld>
            <a:endParaRPr lang="en-US"/>
          </a:p>
        </p:txBody>
      </p:sp>
    </p:spTree>
    <p:extLst>
      <p:ext uri="{BB962C8B-B14F-4D97-AF65-F5344CB8AC3E}">
        <p14:creationId xmlns:p14="http://schemas.microsoft.com/office/powerpoint/2010/main" val="41934971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Specialty Impact Devices (SID) Side handle batons or Expandable Baton or similar equipment designed to temporarily incapacitate an inmate by striking or applying a controlled take down of the inmate.  These SID’s may only be used by trained and qualified Authorized Personnel.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49</a:t>
            </a:fld>
            <a:endParaRPr lang="en-US"/>
          </a:p>
        </p:txBody>
      </p:sp>
    </p:spTree>
    <p:extLst>
      <p:ext uri="{BB962C8B-B14F-4D97-AF65-F5344CB8AC3E}">
        <p14:creationId xmlns:p14="http://schemas.microsoft.com/office/powerpoint/2010/main" val="2467144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4. Specialty Impact Devices (SID) Side handle batons or Expandable Baton or similar equipment designed to temporarily incapacitate an inmate by striking or applying a controlled take down of the inmate.  These SID’s may only be used by trained and qualified Authorized Personnel.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50</a:t>
            </a:fld>
            <a:endParaRPr lang="en-US"/>
          </a:p>
        </p:txBody>
      </p:sp>
    </p:spTree>
    <p:extLst>
      <p:ext uri="{BB962C8B-B14F-4D97-AF65-F5344CB8AC3E}">
        <p14:creationId xmlns:p14="http://schemas.microsoft.com/office/powerpoint/2010/main" val="3201184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12-gauge shotgun loaded with a blank round, a rubber stinger round and 7.5 birdshot rounds to skip shoot into the inmate(s) striking the inmate(s) in their lower extremities to temporarily incapacitate or immobilize the inmate(s).  Shotguns may only be used by trained and qualified Authorized Personnel.</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51</a:t>
            </a:fld>
            <a:endParaRPr lang="en-US"/>
          </a:p>
        </p:txBody>
      </p:sp>
    </p:spTree>
    <p:extLst>
      <p:ext uri="{BB962C8B-B14F-4D97-AF65-F5344CB8AC3E}">
        <p14:creationId xmlns:p14="http://schemas.microsoft.com/office/powerpoint/2010/main" val="417760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Less Lethal Force – any force that is neither intended nor likely to cause death or serious bodily harm.</a:t>
            </a:r>
          </a:p>
          <a:p>
            <a:pPr marL="0" indent="0">
              <a:buNone/>
            </a:pPr>
            <a:endParaRPr lang="en-US" dirty="0" smtClean="0"/>
          </a:p>
          <a:p>
            <a:pPr marL="0" indent="0">
              <a:buNone/>
            </a:pPr>
            <a:r>
              <a:rPr lang="en-US" dirty="0" smtClean="0"/>
              <a:t>Passive Compliance Measures – Techniques/strategies used by staff to gain compliance/control of an inmate without forcible physical contact.</a:t>
            </a:r>
          </a:p>
          <a:p>
            <a:pPr marL="0" indent="0">
              <a:buNone/>
            </a:pPr>
            <a:endParaRPr lang="en-US" dirty="0" smtClean="0"/>
          </a:p>
          <a:p>
            <a:pPr marL="0" indent="0">
              <a:buNone/>
            </a:pPr>
            <a:r>
              <a:rPr lang="en-US" dirty="0" smtClean="0"/>
              <a:t>Planned Use of Force – The Use of Force when time and circumstances allow the opportunity for planning and consultation and approval of the Warden or Administrator Off Duty (AOD)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a:t>
            </a:fld>
            <a:endParaRPr lang="en-US" dirty="0"/>
          </a:p>
        </p:txBody>
      </p:sp>
    </p:spTree>
    <p:extLst>
      <p:ext uri="{BB962C8B-B14F-4D97-AF65-F5344CB8AC3E}">
        <p14:creationId xmlns:p14="http://schemas.microsoft.com/office/powerpoint/2010/main" val="2302042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12-gauge shotgun loaded with a blank round, a rubber stinger round and 7.5 birdshot rounds to skip shoot into the inmate(s) striking the inmate(s) in their lower extremities to temporarily incapacitate or immobilize the inmate(s).  Shotguns may only be used by trained and qualified Authorized Personnel.</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52</a:t>
            </a:fld>
            <a:endParaRPr lang="en-US"/>
          </a:p>
        </p:txBody>
      </p:sp>
    </p:spTree>
    <p:extLst>
      <p:ext uri="{BB962C8B-B14F-4D97-AF65-F5344CB8AC3E}">
        <p14:creationId xmlns:p14="http://schemas.microsoft.com/office/powerpoint/2010/main" val="2823025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If the initial warning shot fails to stop the prohibited activity, then a rubber stinger may be discharged skip shot towards the inmates.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If the rubber stinger round fails to stop prohibited activity, then 7.5 bird shot rounds may be skip shot into the ground/floor at the problem inmates.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Caution: If there is no ability to skip shoot into the ground/floor, then live rounds will NOT be discharged unless the inmate possesses a deadly weapon or serious physical injury and/or death is imminent. In this instance refer to 405.06.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53</a:t>
            </a:fld>
            <a:endParaRPr lang="en-US"/>
          </a:p>
        </p:txBody>
      </p:sp>
    </p:spTree>
    <p:extLst>
      <p:ext uri="{BB962C8B-B14F-4D97-AF65-F5344CB8AC3E}">
        <p14:creationId xmlns:p14="http://schemas.microsoft.com/office/powerpoint/2010/main" val="29203810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progression from the warning shot to the rubber stinger round and 7.5 birdshot will be dictated by the level of the threat.</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Firing of a warning shot: If the conduct or activity does not stop then you can progress to firing of the Rubber Stinger round (skip shot).</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54</a:t>
            </a:fld>
            <a:endParaRPr lang="en-US"/>
          </a:p>
        </p:txBody>
      </p:sp>
    </p:spTree>
    <p:extLst>
      <p:ext uri="{BB962C8B-B14F-4D97-AF65-F5344CB8AC3E}">
        <p14:creationId xmlns:p14="http://schemas.microsoft.com/office/powerpoint/2010/main" val="3934653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If the threat increases to include;</a:t>
            </a:r>
          </a:p>
          <a:p>
            <a:pPr lvl="0"/>
            <a:r>
              <a:rPr lang="en-US" sz="1200" kern="1200" dirty="0" smtClean="0">
                <a:solidFill>
                  <a:schemeClr val="tx1"/>
                </a:solidFill>
                <a:effectLst/>
                <a:latin typeface="+mn-lt"/>
                <a:ea typeface="+mn-ea"/>
                <a:cs typeface="+mn-cs"/>
              </a:rPr>
              <a:t>More than two aggressors involved</a:t>
            </a:r>
          </a:p>
          <a:p>
            <a:pPr lvl="0"/>
            <a:r>
              <a:rPr lang="en-US" sz="1200" kern="1200" dirty="0" smtClean="0">
                <a:solidFill>
                  <a:schemeClr val="tx1"/>
                </a:solidFill>
                <a:effectLst/>
                <a:latin typeface="+mn-lt"/>
                <a:ea typeface="+mn-ea"/>
                <a:cs typeface="+mn-cs"/>
              </a:rPr>
              <a:t>Persons being over taken to the point where serious physical injury and/or death is imminent</a:t>
            </a:r>
          </a:p>
          <a:p>
            <a:pPr lvl="0"/>
            <a:r>
              <a:rPr lang="en-US" sz="1200" kern="1200" dirty="0" smtClean="0">
                <a:solidFill>
                  <a:schemeClr val="tx1"/>
                </a:solidFill>
                <a:effectLst/>
                <a:latin typeface="+mn-lt"/>
                <a:ea typeface="+mn-ea"/>
                <a:cs typeface="+mn-cs"/>
              </a:rPr>
              <a:t>Groups of inmates forming and being non-compliant</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You can then progress to firing of the 7.5 birdshot.  Skip shot only.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No less lethal force should be used to stop verbal abuse or other non-threatening behavior.</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55</a:t>
            </a:fld>
            <a:endParaRPr lang="en-US"/>
          </a:p>
        </p:txBody>
      </p:sp>
    </p:spTree>
    <p:extLst>
      <p:ext uri="{BB962C8B-B14F-4D97-AF65-F5344CB8AC3E}">
        <p14:creationId xmlns:p14="http://schemas.microsoft.com/office/powerpoint/2010/main" val="2890532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Staff  have the obligation and responsibility to exercise discipline, caution, restraint and good judgment when using potentially deadly force. Deadly force may be used upon the reasonable belief that staff life or safety, or the life or safety of another, is in imminent danger of death or serious physical injury, given the totality of the circumstances known to the officer at the time of his/her action. Staff must keep in mind that the use of potentially deadly force presents a danger to the subject and to innocent parties. Only trained and qualified staff are authorized to use deadly force, and only as a last resort. </a:t>
            </a:r>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56</a:t>
            </a:fld>
            <a:endParaRPr lang="en-US"/>
          </a:p>
        </p:txBody>
      </p:sp>
    </p:spTree>
    <p:extLst>
      <p:ext uri="{BB962C8B-B14F-4D97-AF65-F5344CB8AC3E}">
        <p14:creationId xmlns:p14="http://schemas.microsoft.com/office/powerpoint/2010/main" val="2778145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Officers should consider other reasonable means of control before resorting to the use of deadly force as time and circumstances safely permit.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Deadly force is that degree of force which is likely to result in death or serious physical injury. Deadly force may be used only in the following situations: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57</a:t>
            </a:fld>
            <a:endParaRPr lang="en-US"/>
          </a:p>
        </p:txBody>
      </p:sp>
    </p:spTree>
    <p:extLst>
      <p:ext uri="{BB962C8B-B14F-4D97-AF65-F5344CB8AC3E}">
        <p14:creationId xmlns:p14="http://schemas.microsoft.com/office/powerpoint/2010/main" val="11388923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1</a:t>
            </a:r>
            <a:r>
              <a:rPr lang="en-US" sz="1200" dirty="0" smtClean="0"/>
              <a:t>. To prevent death or serious physical injury to self, other staff, inmates, or other persons who are threatened;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58</a:t>
            </a:fld>
            <a:endParaRPr lang="en-US"/>
          </a:p>
        </p:txBody>
      </p:sp>
    </p:spTree>
    <p:extLst>
      <p:ext uri="{BB962C8B-B14F-4D97-AF65-F5344CB8AC3E}">
        <p14:creationId xmlns:p14="http://schemas.microsoft.com/office/powerpoint/2010/main" val="29608382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2</a:t>
            </a:r>
            <a:r>
              <a:rPr lang="en-US" sz="1200" dirty="0" smtClean="0"/>
              <a:t>. To prevent the taking of hostages;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59</a:t>
            </a:fld>
            <a:endParaRPr lang="en-US"/>
          </a:p>
        </p:txBody>
      </p:sp>
    </p:spTree>
    <p:extLst>
      <p:ext uri="{BB962C8B-B14F-4D97-AF65-F5344CB8AC3E}">
        <p14:creationId xmlns:p14="http://schemas.microsoft.com/office/powerpoint/2010/main" val="42189320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3</a:t>
            </a:r>
            <a:r>
              <a:rPr lang="en-US" sz="1200" dirty="0" smtClean="0"/>
              <a:t>. To prevent the escape of any prisoner from a medium security or higher correctional facility including while being transported or being housed in the community;</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60</a:t>
            </a:fld>
            <a:endParaRPr lang="en-US"/>
          </a:p>
        </p:txBody>
      </p:sp>
    </p:spTree>
    <p:extLst>
      <p:ext uri="{BB962C8B-B14F-4D97-AF65-F5344CB8AC3E}">
        <p14:creationId xmlns:p14="http://schemas.microsoft.com/office/powerpoint/2010/main" val="3094990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4</a:t>
            </a:r>
            <a:r>
              <a:rPr lang="en-US" sz="1200" dirty="0" smtClean="0"/>
              <a:t>. To prevent major damage during a disturbance within a facility if it is reasonably believed that the damage may cause death or serious physical injury to any person.</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61</a:t>
            </a:fld>
            <a:endParaRPr lang="en-US"/>
          </a:p>
        </p:txBody>
      </p:sp>
    </p:spTree>
    <p:extLst>
      <p:ext uri="{BB962C8B-B14F-4D97-AF65-F5344CB8AC3E}">
        <p14:creationId xmlns:p14="http://schemas.microsoft.com/office/powerpoint/2010/main" val="401176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Physical Force (Hands On)</a:t>
            </a:r>
            <a:r>
              <a:rPr lang="en-US" sz="1200" kern="1200" dirty="0" smtClean="0">
                <a:solidFill>
                  <a:schemeClr val="tx1"/>
                </a:solidFill>
                <a:effectLst/>
                <a:latin typeface="+mn-lt"/>
                <a:ea typeface="+mn-ea"/>
                <a:cs typeface="+mn-cs"/>
              </a:rPr>
              <a:t> – The use of hands, other parts of the body, objects, instruments, chemical devices, firearms, or other physical methods for the purpose of overcoming the resistance to lawful authority.</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Reasonable Force</a:t>
            </a:r>
            <a:r>
              <a:rPr lang="en-US" sz="1200" kern="1200" dirty="0" smtClean="0">
                <a:solidFill>
                  <a:schemeClr val="tx1"/>
                </a:solidFill>
                <a:effectLst/>
                <a:latin typeface="+mn-lt"/>
                <a:ea typeface="+mn-ea"/>
                <a:cs typeface="+mn-cs"/>
              </a:rPr>
              <a:t> – That force which is objectively reasonable based on the totality of the circumstances and the facts known to the officer at the time to subdue an attacker, overcome resistance, affect custody, or gain compliance with a lawful order.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Show of Force</a:t>
            </a:r>
            <a:r>
              <a:rPr lang="en-US" sz="1200" kern="1200" dirty="0" smtClean="0">
                <a:solidFill>
                  <a:schemeClr val="tx1"/>
                </a:solidFill>
                <a:effectLst/>
                <a:latin typeface="+mn-lt"/>
                <a:ea typeface="+mn-ea"/>
                <a:cs typeface="+mn-cs"/>
              </a:rPr>
              <a:t> – Movement of appropriate staff and/or equipment/weapon to an incident site for the purpose of convincing an inmate that adequate staff and measures are available and will be used to successfully resolve the situation.</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Skip Shot</a:t>
            </a:r>
            <a:r>
              <a:rPr lang="en-US" sz="1200" kern="1200" dirty="0" smtClean="0">
                <a:solidFill>
                  <a:schemeClr val="tx1"/>
                </a:solidFill>
                <a:effectLst/>
                <a:latin typeface="+mn-lt"/>
                <a:ea typeface="+mn-ea"/>
                <a:cs typeface="+mn-cs"/>
              </a:rPr>
              <a:t> – A live round (rubber or bird-shot) discharged from a 12gauge shotgun that is fired at the ground one to two yards in front of the intended inmate so that the individual live rounds skip off the ground/floor striking the intended inmate(s) lower extremities.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a:t>
            </a:fld>
            <a:endParaRPr lang="en-US" dirty="0"/>
          </a:p>
        </p:txBody>
      </p:sp>
    </p:spTree>
    <p:extLst>
      <p:ext uri="{BB962C8B-B14F-4D97-AF65-F5344CB8AC3E}">
        <p14:creationId xmlns:p14="http://schemas.microsoft.com/office/powerpoint/2010/main" val="857307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5</a:t>
            </a:r>
            <a:r>
              <a:rPr lang="en-US" sz="1200" dirty="0" smtClean="0"/>
              <a:t>. To prevent inmates from unlocking other inmates (seizure of keys or door controls).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62</a:t>
            </a:fld>
            <a:endParaRPr lang="en-US"/>
          </a:p>
        </p:txBody>
      </p:sp>
    </p:spTree>
    <p:extLst>
      <p:ext uri="{BB962C8B-B14F-4D97-AF65-F5344CB8AC3E}">
        <p14:creationId xmlns:p14="http://schemas.microsoft.com/office/powerpoint/2010/main" val="23166793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smtClean="0"/>
              <a:t>6</a:t>
            </a:r>
            <a:r>
              <a:rPr lang="en-US" sz="3600" dirty="0" smtClean="0"/>
              <a:t>. If deadly force is to be used, staff will take reasonable actions under the following guidelines:</a:t>
            </a:r>
          </a:p>
          <a:p>
            <a:pPr lvl="1"/>
            <a:r>
              <a:rPr lang="en-US" sz="3200" dirty="0" smtClean="0"/>
              <a:t> Time permitting a clear, verbal warning order, </a:t>
            </a:r>
            <a:r>
              <a:rPr lang="en-US" sz="3200" dirty="0" smtClean="0">
                <a:solidFill>
                  <a:srgbClr val="FF0000"/>
                </a:solidFill>
              </a:rPr>
              <a:t>“stop or I will shoot,” </a:t>
            </a:r>
            <a:r>
              <a:rPr lang="en-US" sz="3200" dirty="0" smtClean="0"/>
              <a:t>will be given before each shot is discharged.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63</a:t>
            </a:fld>
            <a:endParaRPr lang="en-US"/>
          </a:p>
        </p:txBody>
      </p:sp>
    </p:spTree>
    <p:extLst>
      <p:ext uri="{BB962C8B-B14F-4D97-AF65-F5344CB8AC3E}">
        <p14:creationId xmlns:p14="http://schemas.microsoft.com/office/powerpoint/2010/main" val="25167945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7. When the use of deadly force is warranted, if time and circumstances permit, a warning shot will be discharged.</a:t>
            </a:r>
          </a:p>
          <a:p>
            <a:pPr marL="0" indent="0">
              <a:buNone/>
            </a:pPr>
            <a:endParaRPr lang="en-US" dirty="0" smtClean="0"/>
          </a:p>
          <a:p>
            <a:pPr lvl="1"/>
            <a:r>
              <a:rPr lang="en-US" dirty="0" smtClean="0"/>
              <a:t>A. In any life-threatening situation where the inmate does possess a deadly weapon or serious physical injury and/or death is imminent, the policy will be to “shoot to stop” by shooting at a vital portion of the body, such as the torso.</a:t>
            </a:r>
          </a:p>
          <a:p>
            <a:pPr marL="0" indent="0">
              <a:buNone/>
            </a:pPr>
            <a:endParaRPr lang="en-US" dirty="0" smtClean="0"/>
          </a:p>
          <a:p>
            <a:pPr lvl="1"/>
            <a:r>
              <a:rPr lang="en-US" dirty="0" smtClean="0"/>
              <a:t>B. Every effort should be made to direct the round into the aggressor and not the victim.</a:t>
            </a:r>
          </a:p>
          <a:p>
            <a:pPr marL="0" indent="0">
              <a:buNone/>
            </a:pPr>
            <a:endParaRPr lang="en-US" dirty="0" smtClean="0"/>
          </a:p>
          <a:p>
            <a:pPr lvl="1"/>
            <a:r>
              <a:rPr lang="en-US" dirty="0" smtClean="0"/>
              <a:t>C. If doubt exists in the officer’s mind as to whether he should discharge the firearm under the circumstances that have been outlined above, the officer should conclude that he SHOULD NOT discharge the firearm.</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64</a:t>
            </a:fld>
            <a:endParaRPr lang="en-US"/>
          </a:p>
        </p:txBody>
      </p:sp>
    </p:spTree>
    <p:extLst>
      <p:ext uri="{BB962C8B-B14F-4D97-AF65-F5344CB8AC3E}">
        <p14:creationId xmlns:p14="http://schemas.microsoft.com/office/powerpoint/2010/main" val="5533551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1</a:t>
            </a:r>
            <a:r>
              <a:rPr lang="en-US" dirty="0" smtClean="0"/>
              <a:t>. 12-gauge shotgun loaded with (00) buckshot rounds, or 7.5 birdshot when discharged directly at the inmate(s). </a:t>
            </a:r>
            <a:r>
              <a:rPr lang="en-US" u="sng" dirty="0" smtClean="0"/>
              <a:t>May only be used by trained and qualified Authorized Personnel. </a:t>
            </a:r>
            <a:endParaRPr lang="en-US" dirty="0" smtClean="0"/>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65</a:t>
            </a:fld>
            <a:endParaRPr lang="en-US"/>
          </a:p>
        </p:txBody>
      </p:sp>
    </p:spTree>
    <p:extLst>
      <p:ext uri="{BB962C8B-B14F-4D97-AF65-F5344CB8AC3E}">
        <p14:creationId xmlns:p14="http://schemas.microsoft.com/office/powerpoint/2010/main" val="3988596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2</a:t>
            </a:r>
            <a:r>
              <a:rPr lang="en-US" dirty="0" smtClean="0"/>
              <a:t>. Mini 14 .223 caliber rifle loaded with 55 grain soft point rounds.  </a:t>
            </a:r>
            <a:r>
              <a:rPr lang="en-US" u="sng" dirty="0" smtClean="0"/>
              <a:t>May only be used by trained and qualified Authorized Personnel. </a:t>
            </a:r>
            <a:endParaRPr lang="en-US" dirty="0" smtClean="0"/>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66</a:t>
            </a:fld>
            <a:endParaRPr lang="en-US"/>
          </a:p>
        </p:txBody>
      </p:sp>
    </p:spTree>
    <p:extLst>
      <p:ext uri="{BB962C8B-B14F-4D97-AF65-F5344CB8AC3E}">
        <p14:creationId xmlns:p14="http://schemas.microsoft.com/office/powerpoint/2010/main" val="40330387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.40 caliber Glock semi-automatic hand gun loaded with hollow point 165 to 180 grain round – approved through FBI protocols/specifications.  </a:t>
            </a:r>
            <a:r>
              <a:rPr lang="en-US" sz="1200" u="sng" kern="1200" dirty="0" smtClean="0">
                <a:solidFill>
                  <a:schemeClr val="tx1"/>
                </a:solidFill>
                <a:effectLst/>
                <a:latin typeface="+mn-lt"/>
                <a:ea typeface="+mn-ea"/>
                <a:cs typeface="+mn-cs"/>
              </a:rPr>
              <a:t>May only be used by trained and qualified Authorized Personnel.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67</a:t>
            </a:fld>
            <a:endParaRPr lang="en-US"/>
          </a:p>
        </p:txBody>
      </p:sp>
    </p:spTree>
    <p:extLst>
      <p:ext uri="{BB962C8B-B14F-4D97-AF65-F5344CB8AC3E}">
        <p14:creationId xmlns:p14="http://schemas.microsoft.com/office/powerpoint/2010/main" val="32530498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4</a:t>
            </a:r>
            <a:r>
              <a:rPr lang="en-US" dirty="0" smtClean="0"/>
              <a:t>. Specialized weapons may be authorized for emergency situations with approval from the Director/designee.  </a:t>
            </a:r>
            <a:r>
              <a:rPr lang="en-US" u="sng" dirty="0" smtClean="0"/>
              <a:t>May only be used by trained and qualified Authorized Personnel.</a:t>
            </a:r>
            <a:r>
              <a:rPr lang="en-US" dirty="0" smtClean="0"/>
              <a:t> Refer to Administrative Regulation (AR) 412 Armory Weapons and Control, for descriptions of authorized weapons, munitions and less lethal equipment.</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68</a:t>
            </a:fld>
            <a:endParaRPr lang="en-US"/>
          </a:p>
        </p:txBody>
      </p:sp>
    </p:spTree>
    <p:extLst>
      <p:ext uri="{BB962C8B-B14F-4D97-AF65-F5344CB8AC3E}">
        <p14:creationId xmlns:p14="http://schemas.microsoft.com/office/powerpoint/2010/main" val="19229040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1</a:t>
            </a:r>
            <a:r>
              <a:rPr lang="en-US" dirty="0" smtClean="0"/>
              <a:t>. If possible, prior to using firearms, attempts should be made to apprehend or physically restrain an escapee or an attempted escapee.</a:t>
            </a:r>
          </a:p>
          <a:p>
            <a:pPr lvl="0"/>
            <a:r>
              <a:rPr lang="en-US" b="1" dirty="0" smtClean="0"/>
              <a:t>2</a:t>
            </a:r>
            <a:r>
              <a:rPr lang="en-US" dirty="0" smtClean="0"/>
              <a:t>. If an officer observes an inmate located within the "No Man's Land," an immediate alarm will be sounded to initiate a response then the following command in a loud and firm voice, will be given, "Stop or I will shoot."  If the inmate fails to stop and no other means of stopping the inmate is available, then the officer may fire a warning shot as outlined in this procedure.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69</a:t>
            </a:fld>
            <a:endParaRPr lang="en-US"/>
          </a:p>
        </p:txBody>
      </p:sp>
    </p:spTree>
    <p:extLst>
      <p:ext uri="{BB962C8B-B14F-4D97-AF65-F5344CB8AC3E}">
        <p14:creationId xmlns:p14="http://schemas.microsoft.com/office/powerpoint/2010/main" val="22252849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3. </a:t>
            </a:r>
            <a:r>
              <a:rPr lang="en-US" dirty="0" smtClean="0"/>
              <a:t>If the inmate continues toward the inner perimeter fence, after verbal warnings and a warning shot has been discharged, additional warning shots may be discharged near the escaping inmate in an effort to gain compliance. The officer must exercise care to prevent a possible ricochet of the warning shots. (Wardens will designate in operations procedures where warning shots will be discharged.)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70</a:t>
            </a:fld>
            <a:endParaRPr lang="en-US"/>
          </a:p>
        </p:txBody>
      </p:sp>
    </p:spTree>
    <p:extLst>
      <p:ext uri="{BB962C8B-B14F-4D97-AF65-F5344CB8AC3E}">
        <p14:creationId xmlns:p14="http://schemas.microsoft.com/office/powerpoint/2010/main" val="29698717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4. </a:t>
            </a:r>
            <a:r>
              <a:rPr lang="en-US" dirty="0" smtClean="0"/>
              <a:t>Once an inmate has begun going over, under, or through the inner perimeter fence, (that is, feet have left the ground or crawling under or through), the following will be done:</a:t>
            </a:r>
          </a:p>
          <a:p>
            <a:pPr marL="0" indent="0">
              <a:buNone/>
            </a:pPr>
            <a:r>
              <a:rPr lang="en-US" dirty="0" smtClean="0"/>
              <a:t> </a:t>
            </a:r>
          </a:p>
          <a:p>
            <a:pPr lvl="1"/>
            <a:r>
              <a:rPr lang="en-US" dirty="0" smtClean="0"/>
              <a:t>A. The officer, after firing a warning shot, will “shoot to stop.”  </a:t>
            </a:r>
          </a:p>
          <a:p>
            <a:pPr marL="0" indent="0">
              <a:buNone/>
            </a:pPr>
            <a:endParaRPr lang="en-US" dirty="0" smtClean="0"/>
          </a:p>
          <a:p>
            <a:pPr lvl="1"/>
            <a:r>
              <a:rPr lang="en-US" dirty="0" smtClean="0"/>
              <a:t>B. The officer will choose which firearm to use based on distance and conditions surrounding the incident.  The perimeter towers have both 12 gauge shotguns with .00 buckshot and .223 Mini-14 rifles designed for greater distance and accuracy.</a:t>
            </a:r>
          </a:p>
          <a:p>
            <a:pPr marL="0" indent="0">
              <a:buNone/>
            </a:pPr>
            <a:endParaRPr lang="en-US" dirty="0" smtClean="0"/>
          </a:p>
          <a:p>
            <a:pPr lvl="1"/>
            <a:r>
              <a:rPr lang="en-US" dirty="0" smtClean="0"/>
              <a:t>Effective ranges:  </a:t>
            </a:r>
          </a:p>
          <a:p>
            <a:pPr lvl="2"/>
            <a:r>
              <a:rPr lang="en-US" dirty="0" smtClean="0"/>
              <a:t>.223 caliber round  -  up to 1000 yards</a:t>
            </a:r>
          </a:p>
          <a:p>
            <a:pPr lvl="2"/>
            <a:r>
              <a:rPr lang="en-US" dirty="0" smtClean="0"/>
              <a:t>00 buckshot -    up to 150 yards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71</a:t>
            </a:fld>
            <a:endParaRPr lang="en-US"/>
          </a:p>
        </p:txBody>
      </p:sp>
    </p:spTree>
    <p:extLst>
      <p:ext uri="{BB962C8B-B14F-4D97-AF65-F5344CB8AC3E}">
        <p14:creationId xmlns:p14="http://schemas.microsoft.com/office/powerpoint/2010/main" val="118052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8</a:t>
            </a:fld>
            <a:endParaRPr lang="en-US" dirty="0"/>
          </a:p>
        </p:txBody>
      </p:sp>
    </p:spTree>
    <p:extLst>
      <p:ext uri="{BB962C8B-B14F-4D97-AF65-F5344CB8AC3E}">
        <p14:creationId xmlns:p14="http://schemas.microsoft.com/office/powerpoint/2010/main" val="40349813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5.</a:t>
            </a:r>
            <a:r>
              <a:rPr lang="en-US" dirty="0" smtClean="0"/>
              <a:t> </a:t>
            </a:r>
            <a:r>
              <a:rPr lang="en-US" sz="1200" dirty="0" smtClean="0"/>
              <a:t>Should the situation arise in which the inmate attempting to escape is not noticed until after clear­ing the inner perimeter fence, the officer will fire one (1) warning shot if, in their opinion, there is still sufficient time to be able to “shoot to stop” before the inmate could clear the outer perimeter fence.  If there is not enough time for a warning shot after the inmate has cleared the inner fence, then shots may be discharged directly at the escaping inmates to shoot to stop.</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72</a:t>
            </a:fld>
            <a:endParaRPr lang="en-US" dirty="0"/>
          </a:p>
        </p:txBody>
      </p:sp>
    </p:spTree>
    <p:extLst>
      <p:ext uri="{BB962C8B-B14F-4D97-AF65-F5344CB8AC3E}">
        <p14:creationId xmlns:p14="http://schemas.microsoft.com/office/powerpoint/2010/main" val="6549382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There are numerous situations which call for Department personnel to provide escort and security functions in the community. Inmates may be transported to outside medical facilities, between institutions/facilities, into courtrooms for judicial proceedings or to a variety of other locations. Use of force in the community calls for exercising extreme caution and for making careful judgments. The level of force utilized in any particular situation must be based largely on the physical surroundings and the proximity of civilians.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73</a:t>
            </a:fld>
            <a:endParaRPr lang="en-US"/>
          </a:p>
        </p:txBody>
      </p:sp>
    </p:spTree>
    <p:extLst>
      <p:ext uri="{BB962C8B-B14F-4D97-AF65-F5344CB8AC3E}">
        <p14:creationId xmlns:p14="http://schemas.microsoft.com/office/powerpoint/2010/main" val="12993189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2. </a:t>
            </a:r>
            <a:r>
              <a:rPr lang="en-US" dirty="0" smtClean="0"/>
              <a:t>The physical surroundings and proximity to civilians MUST be considered when an inmate is escaping during transport in an outside setting and if deadly force is necessary to prevent the inmate from escaping.  If, in the best judgment of the transporting officer(s), it is deemed necessary to fire shots at the inmate escaping into the community, all shots will be directed at the inmates’ torso with the intent to completely stop the escape.</a:t>
            </a:r>
          </a:p>
          <a:p>
            <a:pPr marL="0" indent="0">
              <a:buNone/>
            </a:pPr>
            <a:endParaRPr lang="en-US" dirty="0" smtClean="0"/>
          </a:p>
          <a:p>
            <a:pPr lvl="0"/>
            <a:r>
              <a:rPr lang="en-US" b="1" dirty="0" smtClean="0"/>
              <a:t>3. </a:t>
            </a:r>
            <a:r>
              <a:rPr lang="en-US" dirty="0" smtClean="0"/>
              <a:t>Officers are required to cooperate with local law enforcement officials in any unusual or emergency situation involving inmates under the custody of the Department of Corrections.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74</a:t>
            </a:fld>
            <a:endParaRPr lang="en-US"/>
          </a:p>
        </p:txBody>
      </p:sp>
    </p:spTree>
    <p:extLst>
      <p:ext uri="{BB962C8B-B14F-4D97-AF65-F5344CB8AC3E}">
        <p14:creationId xmlns:p14="http://schemas.microsoft.com/office/powerpoint/2010/main" val="22541977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a:t>
            </a:r>
            <a:r>
              <a:rPr lang="en-US" dirty="0" smtClean="0"/>
              <a:t>.</a:t>
            </a:r>
            <a:r>
              <a:rPr lang="en-US" b="1" dirty="0" smtClean="0"/>
              <a:t>  </a:t>
            </a:r>
            <a:r>
              <a:rPr lang="en-US" dirty="0" smtClean="0"/>
              <a:t>Medical care which includes medical treatment and examinations will be conducted by institutional medical staff when a Use of Force incident has occurred.  When order has been restored, the inmate(s) who has been subjected to any Use of Force will be examined by medical staff and provided medical care proportionate to the individual’s injuries sustained. This examination will be documented utilizing the Unusual Occurrence Report form DOC 2514.  All refusals of medical treatment will be documented and included in the Use of Force incident files utilizing the Refusal of Medical Treatment form DOC 2523</a:t>
            </a:r>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75</a:t>
            </a:fld>
            <a:endParaRPr lang="en-US"/>
          </a:p>
        </p:txBody>
      </p:sp>
    </p:spTree>
    <p:extLst>
      <p:ext uri="{BB962C8B-B14F-4D97-AF65-F5344CB8AC3E}">
        <p14:creationId xmlns:p14="http://schemas.microsoft.com/office/powerpoint/2010/main" val="17928466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B</a:t>
            </a:r>
            <a:r>
              <a:rPr lang="en-US" sz="1400" b="1" dirty="0" smtClean="0"/>
              <a:t>. </a:t>
            </a:r>
            <a:r>
              <a:rPr lang="en-US" sz="1200" dirty="0" smtClean="0"/>
              <a:t>Any staff member involved in the Use of Force sustaining injuries will be examined by NDOC medical staff and will provide emergency medical care proportionate to the individual’s injuries prior to transport to an appropriate healthcare facility.  This examination will be documented utilizing the Unusual Occurrence Report form DOC 2514.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76</a:t>
            </a:fld>
            <a:endParaRPr lang="en-US"/>
          </a:p>
        </p:txBody>
      </p:sp>
    </p:spTree>
    <p:extLst>
      <p:ext uri="{BB962C8B-B14F-4D97-AF65-F5344CB8AC3E}">
        <p14:creationId xmlns:p14="http://schemas.microsoft.com/office/powerpoint/2010/main" val="38103399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all cases the reporting of Uses of Force MUST be accomplished as soon as practical after the incident and before leaving the institution or going off duty.  Any Use of Force will be reported to the shift supervisors who will ensure, once order has been restored and the involved inmate(s) are placed in secure housing, that written reports from all staff involved are completed.  This includes custody officers, institutional staff, medical staff, volunteers or any persons that witnessed the Use of Force.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77</a:t>
            </a:fld>
            <a:endParaRPr lang="en-US"/>
          </a:p>
        </p:txBody>
      </p:sp>
    </p:spTree>
    <p:extLst>
      <p:ext uri="{BB962C8B-B14F-4D97-AF65-F5344CB8AC3E}">
        <p14:creationId xmlns:p14="http://schemas.microsoft.com/office/powerpoint/2010/main" val="7723689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1. </a:t>
            </a:r>
            <a:r>
              <a:rPr lang="en-US" dirty="0" smtClean="0"/>
              <a:t>These reports will be entered into the Nevada Offender Tracking Information System (NOTIS) for review by the appropriate supervisors.</a:t>
            </a:r>
          </a:p>
          <a:p>
            <a:pPr marL="0" indent="0">
              <a:buNone/>
            </a:pPr>
            <a:r>
              <a:rPr lang="en-US" dirty="0" smtClean="0"/>
              <a:t> </a:t>
            </a:r>
          </a:p>
          <a:p>
            <a:pPr lvl="1"/>
            <a:r>
              <a:rPr lang="en-US" dirty="0" smtClean="0"/>
              <a:t>A. All relevant and supporting documentation and information associated with the Use of Force will be contained within the NOTIS Incident Report (IR).</a:t>
            </a:r>
          </a:p>
          <a:p>
            <a:pPr lvl="1"/>
            <a:r>
              <a:rPr lang="en-US" dirty="0" smtClean="0"/>
              <a:t>B. All relevant incident questions, inmate involvement questions, and staff involvement questions will be completed within NOTIS.</a:t>
            </a:r>
          </a:p>
          <a:p>
            <a:pPr lvl="1"/>
            <a:endParaRPr lang="en-US" b="1" dirty="0" smtClean="0"/>
          </a:p>
          <a:p>
            <a:pPr lvl="1"/>
            <a:r>
              <a:rPr lang="en-US" sz="2400" b="1" dirty="0" smtClean="0"/>
              <a:t>2</a:t>
            </a:r>
            <a:r>
              <a:rPr lang="en-US" b="1" dirty="0" smtClean="0"/>
              <a:t>. </a:t>
            </a:r>
            <a:r>
              <a:rPr lang="en-US" dirty="0" smtClean="0"/>
              <a:t>Verbal notification of the Use of Force will be made via the chain of command to the Warden. The Warden will notify the Deputy Director of Operations.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78</a:t>
            </a:fld>
            <a:endParaRPr lang="en-US"/>
          </a:p>
        </p:txBody>
      </p:sp>
    </p:spTree>
    <p:extLst>
      <p:ext uri="{BB962C8B-B14F-4D97-AF65-F5344CB8AC3E}">
        <p14:creationId xmlns:p14="http://schemas.microsoft.com/office/powerpoint/2010/main" val="14059432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a:t>
            </a:r>
            <a:r>
              <a:rPr lang="en-US" dirty="0" smtClean="0"/>
              <a:t>. An email will be generated by the shift supervisor, notifying institutional/facility administration, the Deputy Director of Operations, and the Inspector General of the IR number and Use of Force for instances that involve, (the below referenced list includes but is not limited to the following uses of force that must be reported):</a:t>
            </a:r>
          </a:p>
          <a:p>
            <a:pPr lvl="1"/>
            <a:r>
              <a:rPr lang="en-US" b="1" dirty="0" smtClean="0"/>
              <a:t>A</a:t>
            </a:r>
            <a:r>
              <a:rPr lang="en-US" dirty="0" smtClean="0"/>
              <a:t>. Discharge of a firearm for any reason other than training;</a:t>
            </a:r>
          </a:p>
          <a:p>
            <a:pPr lvl="1"/>
            <a:r>
              <a:rPr lang="en-US" dirty="0" smtClean="0"/>
              <a:t>B. Any use of force that results in an injury to staff or an inmate;</a:t>
            </a:r>
          </a:p>
          <a:p>
            <a:pPr lvl="1"/>
            <a:r>
              <a:rPr lang="en-US" dirty="0" smtClean="0"/>
              <a:t>C. Any use of force that results in an allegation or grievance claiming an injury;</a:t>
            </a:r>
          </a:p>
          <a:p>
            <a:pPr lvl="1"/>
            <a:r>
              <a:rPr lang="en-US" dirty="0" smtClean="0"/>
              <a:t>D. Any complaint, grievance or indication of an unnecessary or excessive use of force; or</a:t>
            </a:r>
          </a:p>
          <a:p>
            <a:pPr lvl="1"/>
            <a:r>
              <a:rPr lang="en-US" dirty="0" smtClean="0"/>
              <a:t>E. Planned use of force that results in any of the above.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79</a:t>
            </a:fld>
            <a:endParaRPr lang="en-US"/>
          </a:p>
        </p:txBody>
      </p:sp>
    </p:spTree>
    <p:extLst>
      <p:ext uri="{BB962C8B-B14F-4D97-AF65-F5344CB8AC3E}">
        <p14:creationId xmlns:p14="http://schemas.microsoft.com/office/powerpoint/2010/main" val="35918186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a:t>
            </a:r>
            <a:r>
              <a:rPr lang="en-US" dirty="0" smtClean="0"/>
              <a:t>. Any use of force suspected to be excessive or unnecessary will be immediately referred to and assigned to the Inspector General for investigation.</a:t>
            </a:r>
          </a:p>
          <a:p>
            <a:r>
              <a:rPr lang="en-US" b="1" dirty="0" smtClean="0"/>
              <a:t>2</a:t>
            </a:r>
            <a:r>
              <a:rPr lang="en-US" dirty="0" smtClean="0"/>
              <a:t>. Any use of less lethal force will result in a Use of Force Review panel convening </a:t>
            </a:r>
            <a:r>
              <a:rPr lang="en-US" smtClean="0"/>
              <a:t>within ten (10) </a:t>
            </a:r>
            <a:r>
              <a:rPr lang="en-US" dirty="0" smtClean="0"/>
              <a:t>days from the use of force. The review panel will be comprised of staff not directly involved in the incident to ensure a fair and impartial review.</a:t>
            </a:r>
          </a:p>
          <a:p>
            <a:r>
              <a:rPr lang="en-US" b="1" dirty="0" smtClean="0"/>
              <a:t>3</a:t>
            </a:r>
            <a:r>
              <a:rPr lang="en-US" dirty="0" smtClean="0"/>
              <a:t>. At a minimum the review panel will consist of:</a:t>
            </a:r>
          </a:p>
          <a:p>
            <a:pPr lvl="1"/>
            <a:r>
              <a:rPr lang="en-US" dirty="0" smtClean="0"/>
              <a:t>A. An Associate Warden from the institution involved.</a:t>
            </a:r>
          </a:p>
          <a:p>
            <a:pPr lvl="1"/>
            <a:r>
              <a:rPr lang="en-US" dirty="0" smtClean="0"/>
              <a:t>B. An institutional command staff at a level of authority of a Correctional Lieutenant or above, from the institution involved.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80</a:t>
            </a:fld>
            <a:endParaRPr lang="en-US"/>
          </a:p>
        </p:txBody>
      </p:sp>
    </p:spTree>
    <p:extLst>
      <p:ext uri="{BB962C8B-B14F-4D97-AF65-F5344CB8AC3E}">
        <p14:creationId xmlns:p14="http://schemas.microsoft.com/office/powerpoint/2010/main" val="7299411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r>
              <a:rPr lang="en-US" b="1" dirty="0" smtClean="0"/>
              <a:t>4</a:t>
            </a:r>
            <a:r>
              <a:rPr lang="en-US" dirty="0" smtClean="0"/>
              <a:t>. The review panel will review all information, reports, all video footage, and any other pertinent information or documents that are or will become available. </a:t>
            </a:r>
          </a:p>
          <a:p>
            <a:endParaRPr lang="en-US" dirty="0" smtClean="0"/>
          </a:p>
          <a:p>
            <a:r>
              <a:rPr lang="en-US" b="1" dirty="0" smtClean="0"/>
              <a:t>5</a:t>
            </a:r>
            <a:r>
              <a:rPr lang="en-US" dirty="0" smtClean="0"/>
              <a:t>. The review panel will review the actions of all staff members and inmate(s) involved in the use of force incident, including those actions leading up to the use of force, taking into account any Nevada Offender Tracking Information System (NOTIS) incident reports surrounding the time frame of the use of force, especially involving the staff member that used the force and the inmate that had the force used upon their person. </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81</a:t>
            </a:fld>
            <a:endParaRPr lang="en-US"/>
          </a:p>
        </p:txBody>
      </p:sp>
    </p:spTree>
    <p:extLst>
      <p:ext uri="{BB962C8B-B14F-4D97-AF65-F5344CB8AC3E}">
        <p14:creationId xmlns:p14="http://schemas.microsoft.com/office/powerpoint/2010/main" val="244612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Tennessee v. Garner and Graham v. Conner the Supreme Court stated an officer must consider the “Immediate Threat” to the officer or others when using force.</a:t>
            </a:r>
          </a:p>
          <a:p>
            <a:r>
              <a:rPr lang="en-US" dirty="0" smtClean="0"/>
              <a:t>In training, we want to instill in the officer that he/she is only justified in using force if the suspect/inmate is a “Threat” or “Immediate Threat” to the officer or others.</a:t>
            </a:r>
          </a:p>
          <a:p>
            <a:r>
              <a:rPr lang="en-US" dirty="0" smtClean="0"/>
              <a:t>In a trial, we want to inform the jury that officers are trained to refer to the suspect/inmate as the “Threat” to condition the officer only to use force on a suspect/inmate when the suspect or inmate is a threat to the officer or others.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9</a:t>
            </a:fld>
            <a:endParaRPr lang="en-US" dirty="0"/>
          </a:p>
        </p:txBody>
      </p:sp>
    </p:spTree>
    <p:extLst>
      <p:ext uri="{BB962C8B-B14F-4D97-AF65-F5344CB8AC3E}">
        <p14:creationId xmlns:p14="http://schemas.microsoft.com/office/powerpoint/2010/main" val="10275839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6. </a:t>
            </a:r>
            <a:r>
              <a:rPr lang="en-US" sz="1200" kern="1200" dirty="0" smtClean="0">
                <a:solidFill>
                  <a:schemeClr val="tx1"/>
                </a:solidFill>
                <a:effectLst/>
                <a:latin typeface="+mn-lt"/>
                <a:ea typeface="+mn-ea"/>
                <a:cs typeface="+mn-cs"/>
              </a:rPr>
              <a:t>The review panel will conduct in person, recorded interviews of all staff and inmate(s) involved in the Use of Force. Should the panel, as part of the review, desire to question/interview an employee involved in the use of force, the panel will conduct all interviews in accordance with department disciplinary procedures, as well as relevant provisions of NRS chapter 284 and 289. The panel does not have the authority to recommend discipline.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82</a:t>
            </a:fld>
            <a:endParaRPr lang="en-US"/>
          </a:p>
        </p:txBody>
      </p:sp>
    </p:spTree>
    <p:extLst>
      <p:ext uri="{BB962C8B-B14F-4D97-AF65-F5344CB8AC3E}">
        <p14:creationId xmlns:p14="http://schemas.microsoft.com/office/powerpoint/2010/main" val="425103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Any referral for investigation for possible disciplinary action for staff member(s) involved in the Use of Force.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Any recommended corrective action for staff member(s) involved in the use of force.</a:t>
            </a:r>
          </a:p>
          <a:p>
            <a:pPr lvl="0"/>
            <a:r>
              <a:rPr lang="en-US" sz="1200" kern="1200" dirty="0" smtClean="0">
                <a:solidFill>
                  <a:schemeClr val="tx1"/>
                </a:solidFill>
                <a:effectLst/>
                <a:latin typeface="+mn-lt"/>
                <a:ea typeface="+mn-ea"/>
                <a:cs typeface="+mn-cs"/>
              </a:rPr>
              <a:t>Any recommendation for any staff member that acted with distinction in the Use of Force; and</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Any recommended changes or enhancements to policy, procedure, or training related to this Use of Force.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84</a:t>
            </a:fld>
            <a:endParaRPr lang="en-US"/>
          </a:p>
        </p:txBody>
      </p:sp>
    </p:spTree>
    <p:extLst>
      <p:ext uri="{BB962C8B-B14F-4D97-AF65-F5344CB8AC3E}">
        <p14:creationId xmlns:p14="http://schemas.microsoft.com/office/powerpoint/2010/main" val="29770195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Any Use of Force suspected to be excessive or unnecessary will be immediately referred to and assigned to the Inspector General for investigation.  In these circumstances the Use of Force Incident Review will not be completed.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85</a:t>
            </a:fld>
            <a:endParaRPr lang="en-US"/>
          </a:p>
        </p:txBody>
      </p:sp>
    </p:spTree>
    <p:extLst>
      <p:ext uri="{BB962C8B-B14F-4D97-AF65-F5344CB8AC3E}">
        <p14:creationId xmlns:p14="http://schemas.microsoft.com/office/powerpoint/2010/main" val="33757201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Any use of deadly force or less lethal force causing serious physical injury will result in convening a Serious Incident Review Panel within fifteen (15) days from the Use of Force. The review panel will be comprised of staff not directly involved in the incident to ensure a fair and impartial review.</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86</a:t>
            </a:fld>
            <a:endParaRPr lang="en-US"/>
          </a:p>
        </p:txBody>
      </p:sp>
    </p:spTree>
    <p:extLst>
      <p:ext uri="{BB962C8B-B14F-4D97-AF65-F5344CB8AC3E}">
        <p14:creationId xmlns:p14="http://schemas.microsoft.com/office/powerpoint/2010/main" val="32199227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smtClean="0"/>
              <a:t>3</a:t>
            </a:r>
            <a:r>
              <a:rPr lang="en-US" sz="3200" dirty="0" smtClean="0"/>
              <a:t>. At a minimum the review panel will consist of:	</a:t>
            </a:r>
          </a:p>
          <a:p>
            <a:pPr lvl="1"/>
            <a:r>
              <a:rPr lang="en-US" sz="2800" b="1" dirty="0" smtClean="0"/>
              <a:t>A</a:t>
            </a:r>
            <a:r>
              <a:rPr lang="en-US" sz="2800" dirty="0" smtClean="0"/>
              <a:t>. A Warden and/or an Associate Warden from an institution where the use of force did not occur;</a:t>
            </a:r>
          </a:p>
          <a:p>
            <a:pPr lvl="1"/>
            <a:r>
              <a:rPr lang="en-US" sz="2800" b="1" dirty="0" smtClean="0"/>
              <a:t>B</a:t>
            </a:r>
            <a:r>
              <a:rPr lang="en-US" sz="2800" dirty="0" smtClean="0"/>
              <a:t>. An Investigator or Supervisory Investigator from the Inspector General’s Office;</a:t>
            </a:r>
          </a:p>
          <a:p>
            <a:pPr lvl="1"/>
            <a:r>
              <a:rPr lang="en-US" sz="2800" b="1" dirty="0" smtClean="0"/>
              <a:t>C</a:t>
            </a:r>
            <a:r>
              <a:rPr lang="en-US" sz="2800" dirty="0" smtClean="0"/>
              <a:t>. An institutional command staff at a level of authority of a Correctional Lieutenant or above, from an institution where the use of force did not occur.</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87</a:t>
            </a:fld>
            <a:endParaRPr lang="en-US"/>
          </a:p>
        </p:txBody>
      </p:sp>
    </p:spTree>
    <p:extLst>
      <p:ext uri="{BB962C8B-B14F-4D97-AF65-F5344CB8AC3E}">
        <p14:creationId xmlns:p14="http://schemas.microsoft.com/office/powerpoint/2010/main" val="12100844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a:t>
            </a:r>
            <a:r>
              <a:rPr lang="en-US" dirty="0" smtClean="0"/>
              <a:t>. The review panel will review all information, reports, all video footage, and any other pertinent information or documents that are or will become available.</a:t>
            </a:r>
          </a:p>
          <a:p>
            <a:r>
              <a:rPr lang="en-US" b="1" dirty="0" smtClean="0"/>
              <a:t>5</a:t>
            </a:r>
            <a:r>
              <a:rPr lang="en-US" dirty="0" smtClean="0"/>
              <a:t>. The review panel will review the actions of all staff members and inmate(s) involved in the use of force incident, including those actions leading up to the use of force, taking into account any Nevada Offender Tracking Information System (NOTIS) incident reports surrounding the time frame of the use of force, especially involving the staff member that used the force and the inmate that had the force used upon their person.</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88</a:t>
            </a:fld>
            <a:endParaRPr lang="en-US"/>
          </a:p>
        </p:txBody>
      </p:sp>
    </p:spTree>
    <p:extLst>
      <p:ext uri="{BB962C8B-B14F-4D97-AF65-F5344CB8AC3E}">
        <p14:creationId xmlns:p14="http://schemas.microsoft.com/office/powerpoint/2010/main" val="9603384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6</a:t>
            </a:r>
            <a:r>
              <a:rPr lang="en-US" dirty="0" smtClean="0"/>
              <a:t>. </a:t>
            </a:r>
            <a:r>
              <a:rPr lang="en-US" sz="1200" kern="1200" dirty="0" smtClean="0">
                <a:solidFill>
                  <a:schemeClr val="tx1"/>
                </a:solidFill>
                <a:effectLst/>
                <a:latin typeface="+mn-lt"/>
                <a:ea typeface="+mn-ea"/>
                <a:cs typeface="+mn-cs"/>
              </a:rPr>
              <a:t>The review panel will conduct in person, recorded interviews of all staff and inmate(s) involved in the Use of Force.  When the panel, questions/interviews a staff member involved in the Use of Force the panel will conduct all interviews in accordance with department disciplinary procedures, as well as relevant provisions of NRS chapter 284 and 289. The panel does not have the authority to recommend discipline.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D49AD-B2D3-4021-94B2-55E8896C7AFA}" type="slidenum">
              <a:rPr lang="en-US" smtClean="0"/>
              <a:t>89</a:t>
            </a:fld>
            <a:endParaRPr lang="en-US"/>
          </a:p>
        </p:txBody>
      </p:sp>
    </p:spTree>
    <p:extLst>
      <p:ext uri="{BB962C8B-B14F-4D97-AF65-F5344CB8AC3E}">
        <p14:creationId xmlns:p14="http://schemas.microsoft.com/office/powerpoint/2010/main" val="11251241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 The written notice will provide the names of the assigned staff members to the review panel;</a:t>
            </a:r>
          </a:p>
          <a:p>
            <a:r>
              <a:rPr lang="en-US" dirty="0" smtClean="0"/>
              <a:t> </a:t>
            </a:r>
          </a:p>
          <a:p>
            <a:pPr lvl="0"/>
            <a:r>
              <a:rPr lang="en-US" dirty="0" smtClean="0"/>
              <a:t>B. The written notice will identify the NOTIS Incident Number for the Use of Force incident;</a:t>
            </a:r>
          </a:p>
          <a:p>
            <a:r>
              <a:rPr lang="en-US" dirty="0" smtClean="0"/>
              <a:t> </a:t>
            </a:r>
          </a:p>
          <a:p>
            <a:pPr lvl="0"/>
            <a:r>
              <a:rPr lang="en-US" dirty="0" smtClean="0"/>
              <a:t>C. The written notice will identify the date, time and location of the interview;</a:t>
            </a:r>
          </a:p>
          <a:p>
            <a:r>
              <a:rPr lang="en-US" dirty="0" smtClean="0"/>
              <a:t> </a:t>
            </a:r>
          </a:p>
          <a:p>
            <a:pPr lvl="0"/>
            <a:r>
              <a:rPr lang="en-US" dirty="0" smtClean="0"/>
              <a:t>D. The review panel will ask questions and gather information related to the specific Use of Force, the inmate(s) involvement and any historical information related to the interaction between the involved staff member and the involved inmate(s); </a:t>
            </a:r>
          </a:p>
          <a:p>
            <a:r>
              <a:rPr lang="en-US" dirty="0" smtClean="0"/>
              <a:t> </a:t>
            </a:r>
          </a:p>
          <a:p>
            <a:pPr lvl="0"/>
            <a:r>
              <a:rPr lang="en-US" dirty="0" smtClean="0"/>
              <a:t>E. The written notice will provide the Notice of Confidentiality applied to the Use of Force Review.</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90</a:t>
            </a:fld>
            <a:endParaRPr lang="en-US"/>
          </a:p>
        </p:txBody>
      </p:sp>
    </p:spTree>
    <p:extLst>
      <p:ext uri="{BB962C8B-B14F-4D97-AF65-F5344CB8AC3E}">
        <p14:creationId xmlns:p14="http://schemas.microsoft.com/office/powerpoint/2010/main" val="4035990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7. </a:t>
            </a:r>
            <a:r>
              <a:rPr lang="en-US" dirty="0" smtClean="0"/>
              <a:t>The review panel will evaluate the Use of Force incident and prepare a written report on its evaluation and determination to the Director and the Deputy Director of Operations within thirty (30) days from commencement of the Use of Force review, to include:</a:t>
            </a:r>
          </a:p>
          <a:p>
            <a:pPr lvl="1"/>
            <a:r>
              <a:rPr lang="en-US" dirty="0" smtClean="0"/>
              <a:t>A. Was the Use of Force justified; </a:t>
            </a:r>
          </a:p>
          <a:p>
            <a:pPr marL="0" indent="0">
              <a:buNone/>
            </a:pPr>
            <a:endParaRPr lang="en-US" dirty="0" smtClean="0"/>
          </a:p>
          <a:p>
            <a:pPr lvl="1"/>
            <a:r>
              <a:rPr lang="en-US" dirty="0" smtClean="0"/>
              <a:t>B. Was the Use of Force within policy, procedures and training of the 	Department;</a:t>
            </a:r>
          </a:p>
          <a:p>
            <a:pPr marL="0" indent="0">
              <a:buNone/>
            </a:pPr>
            <a:endParaRPr lang="en-US" dirty="0" smtClean="0"/>
          </a:p>
          <a:p>
            <a:pPr lvl="1"/>
            <a:r>
              <a:rPr lang="en-US" dirty="0" smtClean="0"/>
              <a:t>C. Could the Use of Force have been prevented;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91</a:t>
            </a:fld>
            <a:endParaRPr lang="en-US"/>
          </a:p>
        </p:txBody>
      </p:sp>
    </p:spTree>
    <p:extLst>
      <p:ext uri="{BB962C8B-B14F-4D97-AF65-F5344CB8AC3E}">
        <p14:creationId xmlns:p14="http://schemas.microsoft.com/office/powerpoint/2010/main" val="34550758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 Could this type of Use of Force be prevented in the future;</a:t>
            </a:r>
          </a:p>
          <a:p>
            <a:pPr marL="0" indent="0">
              <a:buNone/>
            </a:pPr>
            <a:endParaRPr lang="en-US" dirty="0" smtClean="0"/>
          </a:p>
          <a:p>
            <a:pPr lvl="1"/>
            <a:r>
              <a:rPr lang="en-US" dirty="0" smtClean="0"/>
              <a:t>E. Any referral for investigation for possible disciplinary action for staff member(s) involved in the Use of Force.</a:t>
            </a:r>
          </a:p>
          <a:p>
            <a:pPr marL="0" indent="0">
              <a:buNone/>
            </a:pPr>
            <a:endParaRPr lang="en-US" dirty="0" smtClean="0"/>
          </a:p>
          <a:p>
            <a:pPr lvl="1"/>
            <a:r>
              <a:rPr lang="en-US" dirty="0" smtClean="0"/>
              <a:t>F. Any referral for investigation for possible corrective action for staff member(s) involved in the Use of Force.</a:t>
            </a:r>
          </a:p>
          <a:p>
            <a:pPr marL="0" indent="0">
              <a:buNone/>
            </a:pPr>
            <a:endParaRPr lang="en-US" dirty="0" smtClean="0"/>
          </a:p>
          <a:p>
            <a:pPr lvl="1"/>
            <a:r>
              <a:rPr lang="en-US" dirty="0" smtClean="0"/>
              <a:t>G. Any recommendation for any staff member that acted with distinction in the Use of Force; and</a:t>
            </a:r>
          </a:p>
          <a:p>
            <a:pPr marL="0" indent="0">
              <a:buNone/>
            </a:pPr>
            <a:endParaRPr lang="en-US" dirty="0" smtClean="0"/>
          </a:p>
          <a:p>
            <a:pPr lvl="1"/>
            <a:r>
              <a:rPr lang="en-US" dirty="0" smtClean="0"/>
              <a:t>H. Any recommended changes or enhancements to policy, procedure, or training related to this Use of Force.</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92</a:t>
            </a:fld>
            <a:endParaRPr lang="en-US"/>
          </a:p>
        </p:txBody>
      </p:sp>
    </p:spTree>
    <p:extLst>
      <p:ext uri="{BB962C8B-B14F-4D97-AF65-F5344CB8AC3E}">
        <p14:creationId xmlns:p14="http://schemas.microsoft.com/office/powerpoint/2010/main" val="396066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NRS 205.320  Threats.  A person who, with the intent to extort or gain any money or other property or to compel or induce another to make, subscribe, execute, alter or destroy any valuable security or instrument or writing affecting or intended to affect any cause of action or defense, or any property, or to influence the action of any public officer, or to do or abet or procure any illegal or wrongful act, whether or not the purpose is accomplished, threatens directly or indirectly:</a:t>
            </a:r>
          </a:p>
          <a:p>
            <a:r>
              <a:rPr lang="en-US" dirty="0" smtClean="0"/>
              <a:t>      1.  To accuse any person of a crime;</a:t>
            </a:r>
          </a:p>
          <a:p>
            <a:r>
              <a:rPr lang="en-US" dirty="0" smtClean="0"/>
              <a:t>      2.  To injure a person or property;</a:t>
            </a:r>
          </a:p>
          <a:p>
            <a:r>
              <a:rPr lang="en-US" dirty="0" smtClean="0"/>
              <a:t>      3.  To publish or connive at publishing any libel;</a:t>
            </a:r>
          </a:p>
          <a:p>
            <a:r>
              <a:rPr lang="en-US" dirty="0" smtClean="0"/>
              <a:t>      4.  To expose or impute to any person any deformity or disgrace; or</a:t>
            </a:r>
          </a:p>
          <a:p>
            <a:r>
              <a:rPr lang="en-US" dirty="0" smtClean="0"/>
              <a:t>      5.  To expose any secret,</a:t>
            </a:r>
          </a:p>
          <a:p>
            <a:r>
              <a:rPr lang="en-US" dirty="0" smtClean="0"/>
              <a:t> is guilty of a category B felony and shall be punished by imprisonment in the state prison for a minimum term of not less than 1 year and a maximum term of not more than 10 years, or by a fine of not more than $10,000, or by both fine and imprisonment. In addition to any other penalty, the court shall order the person to pay restitution.</a:t>
            </a:r>
          </a:p>
          <a:p>
            <a:r>
              <a:rPr lang="en-US" dirty="0" smtClean="0"/>
              <a:t>      [1911 C&amp;P § 474; RL § 6739; NCL § 10423]—(NRS A 1967, 502; 1979, 1445; 1995, 1223)</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10</a:t>
            </a:fld>
            <a:endParaRPr lang="en-US" dirty="0"/>
          </a:p>
        </p:txBody>
      </p:sp>
    </p:spTree>
    <p:extLst>
      <p:ext uri="{BB962C8B-B14F-4D97-AF65-F5344CB8AC3E}">
        <p14:creationId xmlns:p14="http://schemas.microsoft.com/office/powerpoint/2010/main" val="40567890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8. </a:t>
            </a:r>
            <a:r>
              <a:rPr lang="en-US" dirty="0" smtClean="0"/>
              <a:t>Any recommended corrective action being applied to a staff member will be reported to the appointing authority via a memorandum that outlines the reason for the corrective action.  A corrective action is not deemed a discipline.</a:t>
            </a:r>
          </a:p>
          <a:p>
            <a:pPr lvl="0"/>
            <a:r>
              <a:rPr lang="en-US" b="1" dirty="0" smtClean="0"/>
              <a:t>9. </a:t>
            </a:r>
            <a:r>
              <a:rPr lang="en-US" dirty="0" smtClean="0"/>
              <a:t>Any findings that recommend disciplinary action be taken against a staff member will be referred to the Inspector General and Director for their review and appropriate response; response may include, but not be limited to official assignment for Administrative Investigation.</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93</a:t>
            </a:fld>
            <a:endParaRPr lang="en-US"/>
          </a:p>
        </p:txBody>
      </p:sp>
    </p:spTree>
    <p:extLst>
      <p:ext uri="{BB962C8B-B14F-4D97-AF65-F5344CB8AC3E}">
        <p14:creationId xmlns:p14="http://schemas.microsoft.com/office/powerpoint/2010/main" val="33045891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10. </a:t>
            </a:r>
            <a:r>
              <a:rPr lang="en-US" dirty="0" smtClean="0"/>
              <a:t>Any findings that recommend a change or enhancement to a policy, procedure, or training will be sent to the Director and Deputy Director of Operations.</a:t>
            </a:r>
          </a:p>
          <a:p>
            <a:pPr lvl="0"/>
            <a:endParaRPr lang="en-US" dirty="0" smtClean="0"/>
          </a:p>
          <a:p>
            <a:pPr marL="0" lvl="0" indent="0">
              <a:buNone/>
            </a:pPr>
            <a:endParaRPr lang="en-US" dirty="0" smtClean="0"/>
          </a:p>
          <a:p>
            <a:pPr marL="0" indent="0">
              <a:buNone/>
            </a:pPr>
            <a:endParaRPr lang="en-US" dirty="0" smtClean="0"/>
          </a:p>
          <a:p>
            <a:pPr lvl="0"/>
            <a:r>
              <a:rPr lang="en-US" b="1" dirty="0" smtClean="0"/>
              <a:t>11. </a:t>
            </a:r>
            <a:r>
              <a:rPr lang="en-US" dirty="0" smtClean="0"/>
              <a:t>Any findings that identifies that a staff member acted with distinction in the Use of Force will be sent to the Director and Deputy Director of Operations.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94</a:t>
            </a:fld>
            <a:endParaRPr lang="en-US"/>
          </a:p>
        </p:txBody>
      </p:sp>
    </p:spTree>
    <p:extLst>
      <p:ext uri="{BB962C8B-B14F-4D97-AF65-F5344CB8AC3E}">
        <p14:creationId xmlns:p14="http://schemas.microsoft.com/office/powerpoint/2010/main" val="11179041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12. </a:t>
            </a:r>
            <a:r>
              <a:rPr lang="en-US" dirty="0" smtClean="0"/>
              <a:t>The review panel report and its contents are confidential and not subject to dissemination except by order of the Director, Inspector General, or lawful court order.</a:t>
            </a:r>
          </a:p>
          <a:p>
            <a:pPr marL="0" indent="0">
              <a:buNone/>
            </a:pPr>
            <a:r>
              <a:rPr lang="en-US" dirty="0" smtClean="0"/>
              <a:t> </a:t>
            </a:r>
          </a:p>
          <a:p>
            <a:pPr lvl="0"/>
            <a:r>
              <a:rPr lang="en-US" b="1" dirty="0" smtClean="0"/>
              <a:t>13. </a:t>
            </a:r>
            <a:r>
              <a:rPr lang="en-US" dirty="0" smtClean="0"/>
              <a:t>The Inspector General’s Office will track all Use of Force reviews to insure timely completeness. The Inspector General’s Office will prepare and submit to the Director’s executive team, an annual report that details the number of Uses of Force that were reviewed and the total of the outcomes for each of the categories reviewed</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95</a:t>
            </a:fld>
            <a:endParaRPr lang="en-US"/>
          </a:p>
        </p:txBody>
      </p:sp>
    </p:spTree>
    <p:extLst>
      <p:ext uri="{BB962C8B-B14F-4D97-AF65-F5344CB8AC3E}">
        <p14:creationId xmlns:p14="http://schemas.microsoft.com/office/powerpoint/2010/main" val="17545404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a:t>
            </a:r>
            <a:r>
              <a:rPr lang="en-US" dirty="0" smtClean="0"/>
              <a:t>. All uses of force that involve the discharge of a firearm, excluding blank rounds, will result in an Officer Involved Shooting (OIS) investigation being done by an investigator(s) of the Inspector General’s Office (IG) unless; </a:t>
            </a:r>
          </a:p>
          <a:p>
            <a:pPr lvl="1"/>
            <a:r>
              <a:rPr lang="en-US" dirty="0" smtClean="0"/>
              <a:t>A. A death occurs that is the result of the discharged round, at which time an outside law enforcement investigating body will be called in for response and investigation;</a:t>
            </a:r>
          </a:p>
          <a:p>
            <a:pPr lvl="1"/>
            <a:r>
              <a:rPr lang="en-US" dirty="0" smtClean="0"/>
              <a:t>B. Director or Inspector General determines that the matter is or may be a conflict of interest to the Department.</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96</a:t>
            </a:fld>
            <a:endParaRPr lang="en-US"/>
          </a:p>
        </p:txBody>
      </p:sp>
    </p:spTree>
    <p:extLst>
      <p:ext uri="{BB962C8B-B14F-4D97-AF65-F5344CB8AC3E}">
        <p14:creationId xmlns:p14="http://schemas.microsoft.com/office/powerpoint/2010/main" val="15604408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a:t>
            </a:r>
            <a:r>
              <a:rPr lang="en-US" dirty="0" smtClean="0"/>
              <a:t>. The processes and procedures used in conjunction with an OIS investigation and the subsequent report format will be contained within the confidential I.G. manual.</a:t>
            </a:r>
          </a:p>
          <a:p>
            <a:r>
              <a:rPr lang="en-US" b="1" dirty="0" smtClean="0"/>
              <a:t>3</a:t>
            </a:r>
            <a:r>
              <a:rPr lang="en-US" dirty="0" smtClean="0"/>
              <a:t>. All OIS investigations are confidential and not subject to dissemination without the authorization of the Director, Inspector General, and Board of Prison Commissioner’s or in conjunction with lawfully issued court order.</a:t>
            </a:r>
          </a:p>
          <a:p>
            <a:r>
              <a:rPr lang="en-US" b="1" dirty="0" smtClean="0"/>
              <a:t>4</a:t>
            </a:r>
            <a:r>
              <a:rPr lang="en-US" dirty="0" smtClean="0"/>
              <a:t>. The OIS report will be e-mailed to the Director, Deputy Director of Operations and the Inspector General/designee. Once approved, this report will be made available to the Use of Force Review Panels.</a:t>
            </a:r>
          </a:p>
          <a:p>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97</a:t>
            </a:fld>
            <a:endParaRPr lang="en-US"/>
          </a:p>
        </p:txBody>
      </p:sp>
    </p:spTree>
    <p:extLst>
      <p:ext uri="{BB962C8B-B14F-4D97-AF65-F5344CB8AC3E}">
        <p14:creationId xmlns:p14="http://schemas.microsoft.com/office/powerpoint/2010/main" val="24016184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E4D49AD-B2D3-4021-94B2-55E8896C7AFA}" type="slidenum">
              <a:rPr lang="en-US" smtClean="0"/>
              <a:t>98</a:t>
            </a:fld>
            <a:endParaRPr lang="en-US"/>
          </a:p>
        </p:txBody>
      </p:sp>
    </p:spTree>
    <p:extLst>
      <p:ext uri="{BB962C8B-B14F-4D97-AF65-F5344CB8AC3E}">
        <p14:creationId xmlns:p14="http://schemas.microsoft.com/office/powerpoint/2010/main" val="4158159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A82367-DAC2-4A35-9656-3570C2A78532}"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51F3-0002-4D9A-8059-E4595DA2066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82367-DAC2-4A35-9656-3570C2A78532}"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51F3-0002-4D9A-8059-E4595DA206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A82367-DAC2-4A35-9656-3570C2A78532}"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51F3-0002-4D9A-8059-E4595DA206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82367-DAC2-4A35-9656-3570C2A78532}"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51F3-0002-4D9A-8059-E4595DA206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82367-DAC2-4A35-9656-3570C2A78532}"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51F3-0002-4D9A-8059-E4595DA2066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A82367-DAC2-4A35-9656-3570C2A78532}"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51F3-0002-4D9A-8059-E4595DA206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A82367-DAC2-4A35-9656-3570C2A78532}"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651F3-0002-4D9A-8059-E4595DA2066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82367-DAC2-4A35-9656-3570C2A78532}"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651F3-0002-4D9A-8059-E4595DA206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82367-DAC2-4A35-9656-3570C2A78532}"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651F3-0002-4D9A-8059-E4595DA206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82367-DAC2-4A35-9656-3570C2A78532}"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51F3-0002-4D9A-8059-E4595DA2066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82367-DAC2-4A35-9656-3570C2A78532}"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51F3-0002-4D9A-8059-E4595DA206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0A82367-DAC2-4A35-9656-3570C2A78532}" type="datetimeFigureOut">
              <a:rPr lang="en-US" smtClean="0"/>
              <a:t>3/10/2016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29651F3-0002-4D9A-8059-E4595DA206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Supreme_Court_of_the_United_States" TargetMode="External"/><Relationship Id="rId3" Type="http://schemas.openxmlformats.org/officeDocument/2006/relationships/hyperlink" Target="http://en.wikipedia.org/wiki/United_States_Constitution" TargetMode="External"/><Relationship Id="rId7" Type="http://schemas.openxmlformats.org/officeDocument/2006/relationships/hyperlink" Target="http://en.wikipedia.org/wiki/Cruel_and_unusual_punish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en.wikipedia.org/wiki/Excessive_Bail_Clause" TargetMode="External"/><Relationship Id="rId5" Type="http://schemas.openxmlformats.org/officeDocument/2006/relationships/hyperlink" Target="http://en.wikipedia.org/wiki/Federal_government_of_the_United_States" TargetMode="External"/><Relationship Id="rId4" Type="http://schemas.openxmlformats.org/officeDocument/2006/relationships/hyperlink" Target="http://en.wikipedia.org/wiki/United_States_Bill_of_Rights" TargetMode="External"/><Relationship Id="rId9" Type="http://schemas.openxmlformats.org/officeDocument/2006/relationships/hyperlink" Target="http://en.wikipedia.org/wiki/Incorporation_of_the_Bill_of_Rights"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 of Force </a:t>
            </a:r>
            <a:endParaRPr lang="en-US" dirty="0"/>
          </a:p>
        </p:txBody>
      </p:sp>
      <p:sp>
        <p:nvSpPr>
          <p:cNvPr id="3" name="Subtitle 2"/>
          <p:cNvSpPr>
            <a:spLocks noGrp="1"/>
          </p:cNvSpPr>
          <p:nvPr>
            <p:ph type="subTitle" idx="1"/>
          </p:nvPr>
        </p:nvSpPr>
        <p:spPr/>
        <p:txBody>
          <a:bodyPr/>
          <a:lstStyle/>
          <a:p>
            <a:r>
              <a:rPr lang="en-US" dirty="0" smtClean="0"/>
              <a:t>Nevada Department of Corrections</a:t>
            </a:r>
          </a:p>
          <a:p>
            <a:r>
              <a:rPr lang="en-US" dirty="0" smtClean="0"/>
              <a:t>AR 405</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733800"/>
            <a:ext cx="22288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167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Threat Defined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a:t>NRS 205.320  Threats.  A person who, with the intent to extort or gain any money or other property or to compel or induce another to make, subscribe, execute, alter or destroy any valuable security or instrument or writing affecting or intended to affect any cause of action or defense, or any property, or to influence the action of any public officer, or to do or abet or procure any illegal or wrongful act, whether or not the purpose is accomplished, threatens directly or indirectly:</a:t>
            </a:r>
          </a:p>
          <a:p>
            <a:r>
              <a:rPr lang="en-US" dirty="0"/>
              <a:t>      1.  To accuse any person of a crime;</a:t>
            </a:r>
          </a:p>
          <a:p>
            <a:r>
              <a:rPr lang="en-US" dirty="0"/>
              <a:t>      2.  To injure a person or property;</a:t>
            </a:r>
          </a:p>
          <a:p>
            <a:r>
              <a:rPr lang="en-US" dirty="0"/>
              <a:t>      3.  To publish or connive at publishing any libel;</a:t>
            </a:r>
          </a:p>
          <a:p>
            <a:r>
              <a:rPr lang="en-US" dirty="0"/>
              <a:t>      4.  To expose or impute to any person any deformity or disgrace; or</a:t>
            </a:r>
          </a:p>
          <a:p>
            <a:r>
              <a:rPr lang="en-US" dirty="0"/>
              <a:t>      5.  To expose any secret,</a:t>
            </a:r>
          </a:p>
          <a:p>
            <a:r>
              <a:rPr lang="en-US" dirty="0"/>
              <a:t> is guilty of a category B felony and shall be punished by imprisonment in the state prison for a minimum term of not less than 1 year and a maximum term of not more than 10 years, or by a fine of not more than $10,000, or by both fine and imprisonment. In addition to any other penalty, the court shall order the person to pay restitution.</a:t>
            </a:r>
          </a:p>
          <a:p>
            <a:r>
              <a:rPr lang="en-US" dirty="0"/>
              <a:t>      [1911 C&amp;P § 474; RL § 6739; NCL § 10423]—(NRS A 1967, 502; 1979, 1445; 1995, 1223)</a:t>
            </a:r>
          </a:p>
          <a:p>
            <a:endParaRPr lang="en-US" dirty="0"/>
          </a:p>
          <a:p>
            <a:endParaRPr lang="en-US" dirty="0"/>
          </a:p>
        </p:txBody>
      </p:sp>
    </p:spTree>
    <p:extLst>
      <p:ext uri="{BB962C8B-B14F-4D97-AF65-F5344CB8AC3E}">
        <p14:creationId xmlns:p14="http://schemas.microsoft.com/office/powerpoint/2010/main" val="11749878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 RESPONSES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Officer calls for assistance via his hand held radio.  Level one response initiated.</a:t>
            </a:r>
          </a:p>
          <a:p>
            <a:r>
              <a:rPr lang="en-US" dirty="0"/>
              <a:t>Officer points out the Inmates involved in the incident to the responding Officers.</a:t>
            </a:r>
          </a:p>
          <a:p>
            <a:r>
              <a:rPr lang="en-US" dirty="0"/>
              <a:t>Inmates involved are placed in restraints on the ground where they ended up.</a:t>
            </a:r>
          </a:p>
          <a:p>
            <a:r>
              <a:rPr lang="en-US" dirty="0"/>
              <a:t>Incident commander arrives and takes charge of the scene and assigns someone to start recording the response with a hand held camera.  Incident Commander with notify the Associate Warden and or the Warden that there was a live round fired.  IG Office will be notified that there was a live round fired Location and time of the incident.</a:t>
            </a:r>
          </a:p>
          <a:p>
            <a:r>
              <a:rPr lang="en-US" dirty="0"/>
              <a:t>Once the scene is secure, the Incident commander will call for Medical to enter the scene.</a:t>
            </a:r>
          </a:p>
          <a:p>
            <a:r>
              <a:rPr lang="en-US" dirty="0"/>
              <a:t>Medical will check on all the Inmates involved and fill out an unusual occurrence on each of the Inmates involved.  If medical clears the Inmate back to custody the Incident Commander will takes charge of the Inmates.  While the Inmates are being seen by Medical Staff the Incident commander will starts to gather information about the incident.  He’ll have the Officers Involved relieved so they can start their reports.</a:t>
            </a:r>
          </a:p>
          <a:p>
            <a:endParaRPr lang="en-US" dirty="0"/>
          </a:p>
        </p:txBody>
      </p:sp>
    </p:spTree>
    <p:extLst>
      <p:ext uri="{BB962C8B-B14F-4D97-AF65-F5344CB8AC3E}">
        <p14:creationId xmlns:p14="http://schemas.microsoft.com/office/powerpoint/2010/main" val="3392816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 RESPONSES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All </a:t>
            </a:r>
            <a:r>
              <a:rPr lang="en-US" dirty="0"/>
              <a:t>three Inmates were cleared by Medical and returned to custody.</a:t>
            </a:r>
          </a:p>
          <a:p>
            <a:r>
              <a:rPr lang="en-US" dirty="0"/>
              <a:t>Incident Commander calls Central Control for available Segregation beds.  </a:t>
            </a:r>
          </a:p>
          <a:p>
            <a:r>
              <a:rPr lang="en-US" dirty="0"/>
              <a:t>Inmates involved are moved to Segregation, Incident Commander calls the Unit where the Inmates were assigned to have their property inventoried and moved up to the Property Room.</a:t>
            </a:r>
          </a:p>
          <a:p>
            <a:r>
              <a:rPr lang="en-US" dirty="0"/>
              <a:t>Incident Commander now has the responding Officers Search and conduct body checks for any Inmates that may have been missed, who were involved but not identified as being involved.  Once the remaining Inmates on the scene have been checked the Officers will check the area for evidence. Take pictures of anything of significance i.e. blood spatter weapons used etc.  </a:t>
            </a:r>
          </a:p>
          <a:p>
            <a:r>
              <a:rPr lang="en-US" dirty="0"/>
              <a:t>The Incident Commander will initiate an Incident Report (IR) in NOTIS.  Arrange to get the weapon fired and all expended round casings collected and replaced.  Give the IR number to the Staff involved for their reports.  Gather/print all the reports from the Officers involved and get them signed.  Get copies of the Medical reports, property inventory sheets, Bed movement sheets, Notice of Classification change Sheets, Booking Sheets, gang information, and Notice of charges to be placed in the incident folder.</a:t>
            </a:r>
          </a:p>
          <a:p>
            <a:r>
              <a:rPr lang="en-US" dirty="0"/>
              <a:t>Once all the data is collected turn the completed packet to the warden for the incident review panel. </a:t>
            </a:r>
          </a:p>
          <a:p>
            <a:endParaRPr lang="en-US" dirty="0"/>
          </a:p>
        </p:txBody>
      </p:sp>
    </p:spTree>
    <p:extLst>
      <p:ext uri="{BB962C8B-B14F-4D97-AF65-F5344CB8AC3E}">
        <p14:creationId xmlns:p14="http://schemas.microsoft.com/office/powerpoint/2010/main" val="39771618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2</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Inmate in the Infirmary behavior, shadow boxing telling everybody who will listen to him that he the greatest boxer ever, is causing concern for his safety and or Staff safety. </a:t>
            </a:r>
          </a:p>
          <a:p>
            <a:r>
              <a:rPr lang="en-US" dirty="0"/>
              <a:t>Medical Staff evaluate the situation and get an order from the Doctor to give him some medication before he hurts himself or someone else.</a:t>
            </a:r>
          </a:p>
          <a:p>
            <a:r>
              <a:rPr lang="en-US" dirty="0"/>
              <a:t>The Inmate is taken out of his cell and escorted to the Nurses Station to receive the medication but, the Inmate refuses to allow the Nurse to give him the medication. </a:t>
            </a:r>
          </a:p>
          <a:p>
            <a:r>
              <a:rPr lang="en-US" dirty="0"/>
              <a:t>Now that the Inmate knows why he is out of the cell he becomes more frantic.  The Officer places the Inmate into a nearby shower and secures the door.</a:t>
            </a:r>
          </a:p>
          <a:p>
            <a:r>
              <a:rPr lang="en-US" dirty="0"/>
              <a:t>Medical informs the Doctor who then signs a force medication order.</a:t>
            </a:r>
          </a:p>
          <a:p>
            <a:r>
              <a:rPr lang="en-US" dirty="0"/>
              <a:t>Medical notifies custody that the Doctor has order the medication be given.  </a:t>
            </a:r>
          </a:p>
          <a:p>
            <a:r>
              <a:rPr lang="en-US" dirty="0"/>
              <a:t>Shift Supervisor (LT) and Associate Warden (AW) are notified of the problem.</a:t>
            </a:r>
          </a:p>
          <a:p>
            <a:r>
              <a:rPr lang="en-US" dirty="0"/>
              <a:t>AW and LT go to the Infirmary to talk with the Inmate and try to get him to take his medication.  Inmate refuses.</a:t>
            </a:r>
          </a:p>
          <a:p>
            <a:r>
              <a:rPr lang="en-US" dirty="0"/>
              <a:t>AW tells the LT to get a team together for a plan use of force if necessary.  </a:t>
            </a:r>
          </a:p>
          <a:p>
            <a:endParaRPr lang="en-US" dirty="0"/>
          </a:p>
        </p:txBody>
      </p:sp>
    </p:spTree>
    <p:extLst>
      <p:ext uri="{BB962C8B-B14F-4D97-AF65-F5344CB8AC3E}">
        <p14:creationId xmlns:p14="http://schemas.microsoft.com/office/powerpoint/2010/main" val="18367009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2 RESPONSES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 Lt. contacts the Correctional Emergency Response Team (CERT) and tells the Sergeant in charge what is going on in the Infirmary and for him to get a team ready for a possible cell extraction.</a:t>
            </a:r>
          </a:p>
          <a:p>
            <a:r>
              <a:rPr lang="en-US" dirty="0"/>
              <a:t>CERT Sergeant gathers a three man team for this task because of the Inmate is in a single shower and there is not a lot of room to work with.  Any more than three men would be too many and less effective.</a:t>
            </a:r>
          </a:p>
          <a:p>
            <a:r>
              <a:rPr lang="en-US" dirty="0"/>
              <a:t>Inmate is still acting out.  Attempts to get him to comply are still on going.</a:t>
            </a:r>
          </a:p>
          <a:p>
            <a:r>
              <a:rPr lang="en-US" dirty="0"/>
              <a:t>CERT Sergeant arrives with his team talks with the LT and AW for any updates.  Nothing has changed the Doctor has signed the order for force medication and the Inmate needs to receive the medication.</a:t>
            </a:r>
          </a:p>
          <a:p>
            <a:r>
              <a:rPr lang="en-US" dirty="0"/>
              <a:t>CERT Sergeant starts the plan use of force.  On camera away from the non-compliant Inmate he explains the situation, and gives the name and back number of the Inmate involved.  He then has his team introduce themselves and report their responsibility during the extraction and if they have any injuries before they start.</a:t>
            </a:r>
          </a:p>
          <a:p>
            <a:r>
              <a:rPr lang="en-US" dirty="0"/>
              <a:t>Afterwards the CERT Sergeant conducts a controlled movement to the location of the Inmate.</a:t>
            </a:r>
          </a:p>
          <a:p>
            <a:r>
              <a:rPr lang="en-US" dirty="0"/>
              <a:t>CERT Sergeant talks to the Inmate and tells him that failure to comply will results in force being use against him to effect compliance. Inmate refuses to comply.</a:t>
            </a:r>
          </a:p>
          <a:p>
            <a:endParaRPr lang="en-US" dirty="0"/>
          </a:p>
        </p:txBody>
      </p:sp>
    </p:spTree>
    <p:extLst>
      <p:ext uri="{BB962C8B-B14F-4D97-AF65-F5344CB8AC3E}">
        <p14:creationId xmlns:p14="http://schemas.microsoft.com/office/powerpoint/2010/main" val="18621758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2 RESPONSES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CERT Sergeant gives the Inmate three chances to comply.  Inmate refuses to comply and moves to the back right corner of the shower and takes a defensive posture.</a:t>
            </a:r>
          </a:p>
          <a:p>
            <a:r>
              <a:rPr lang="en-US" dirty="0"/>
              <a:t>Sergeant tells his team back right corner and opens the door.  CERT team goes into the shower first man with a shield to control the Inmate, second and third man enter and quickly get control of the Inmate’s extremities.  Inmate is resisting and fights with the Officers.</a:t>
            </a:r>
          </a:p>
          <a:p>
            <a:r>
              <a:rPr lang="en-US" dirty="0"/>
              <a:t>Officers get enough control to pull him out of the shower and on him stomach in front of the shower.  Inmate continues to resist.  Officer fight to get control of his arms giving the Inmate orders to put his hands behind his back.  Inmate resist by putting his arms under his stomach.  Officers continue to fight for control of his arms by pulling on his upper arms to take control of the arm. </a:t>
            </a:r>
          </a:p>
          <a:p>
            <a:r>
              <a:rPr lang="en-US" dirty="0"/>
              <a:t>Officers, after several minutes of struggling with the Inmate, get control of his arm and legs and place him in restraints.  Inmate was then carried back to his cell and laid on his stomach on the bed so that the medication could be administered.  Medical staff was called in to administer the medication once the CERT team had full control of the Inmate.  </a:t>
            </a:r>
          </a:p>
          <a:p>
            <a:endParaRPr lang="en-US" dirty="0"/>
          </a:p>
        </p:txBody>
      </p:sp>
    </p:spTree>
    <p:extLst>
      <p:ext uri="{BB962C8B-B14F-4D97-AF65-F5344CB8AC3E}">
        <p14:creationId xmlns:p14="http://schemas.microsoft.com/office/powerpoint/2010/main" val="12503922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2 RESPONSES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Medical administered the medication and evaluated the Inmate for possible injuries due to being extracted from the shower area. </a:t>
            </a:r>
          </a:p>
          <a:p>
            <a:r>
              <a:rPr lang="en-US" dirty="0"/>
              <a:t>Medial Staff finishes and leaves the cell.  CERT Sergeant tells the Inmate the restraints are going to be removed and instruct the Inmate to comply or force will be used to effect compliance.  CERT Sergeant starts instructing his team through the process of unshackling the Inmate.  Inmate legs restraints are removed first then the team picks the Inmate up off the bed and back him to the door.  While holding onto the Inmate’s hands the door is manually closed with the food flap in the open position so the Officer controlling the Inmate’s hands can guide them through the food flap without injuring the Inmate.  </a:t>
            </a:r>
          </a:p>
          <a:p>
            <a:r>
              <a:rPr lang="en-US" dirty="0"/>
              <a:t>Once the door is fully secured the Officer controlling the Inmate’s hands removed the wrist restraints and secures the food flap when the Inmate’s hands are clear.</a:t>
            </a:r>
          </a:p>
          <a:p>
            <a:r>
              <a:rPr lang="en-US" dirty="0"/>
              <a:t>CERT Sergeant gathers his team and lines them up in an area away from the Inmates for debrief and checks his team for possible injuries by asking the team member if they were injured in this incident.  If there were no injuries the CERT Sergeant will on camera conclude the incident and stop the recording.</a:t>
            </a:r>
          </a:p>
          <a:p>
            <a:r>
              <a:rPr lang="en-US" dirty="0"/>
              <a:t>LT will initiate an Incident Report (IR) number in NOTIS for all the Officers involved reports.  Give the IR number to the Officers involved so they can complete their reports.  Collect the medical report from the Medical Staff.  Gather/print the Officers involved reports and get them signed.  Create an incident folder for all the data and turn in a completed report packet to the Warden for review.</a:t>
            </a:r>
          </a:p>
          <a:p>
            <a:endParaRPr lang="en-US" dirty="0"/>
          </a:p>
        </p:txBody>
      </p:sp>
    </p:spTree>
    <p:extLst>
      <p:ext uri="{BB962C8B-B14F-4D97-AF65-F5344CB8AC3E}">
        <p14:creationId xmlns:p14="http://schemas.microsoft.com/office/powerpoint/2010/main" val="42431349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3</a:t>
            </a:r>
            <a:endParaRPr lang="en-US" dirty="0"/>
          </a:p>
        </p:txBody>
      </p:sp>
      <p:sp>
        <p:nvSpPr>
          <p:cNvPr id="3" name="Content Placeholder 2"/>
          <p:cNvSpPr>
            <a:spLocks noGrp="1"/>
          </p:cNvSpPr>
          <p:nvPr>
            <p:ph idx="1"/>
          </p:nvPr>
        </p:nvSpPr>
        <p:spPr/>
        <p:txBody>
          <a:bodyPr>
            <a:normAutofit fontScale="85000" lnSpcReduction="20000"/>
          </a:bodyPr>
          <a:lstStyle/>
          <a:p>
            <a:r>
              <a:rPr lang="en-US" dirty="0"/>
              <a:t>Approximately 30 Inmates were being staged for transportation to Ely State Prison from High Desert State Prison.  One of the Inmates asked to use the restroom.</a:t>
            </a:r>
          </a:p>
          <a:p>
            <a:r>
              <a:rPr lang="en-US" dirty="0"/>
              <a:t>Officer opens the cage door to allow the Inmate access to the Inmate restroom across the room nearby. </a:t>
            </a:r>
          </a:p>
          <a:p>
            <a:r>
              <a:rPr lang="en-US" dirty="0"/>
              <a:t>The Inmate enters the restroom and closes the door.  </a:t>
            </a:r>
          </a:p>
          <a:p>
            <a:r>
              <a:rPr lang="en-US" dirty="0"/>
              <a:t>Officer continues to work.</a:t>
            </a:r>
          </a:p>
          <a:p>
            <a:r>
              <a:rPr lang="en-US" dirty="0"/>
              <a:t>Inmate comes out of the rest room and runs up behind the Officer and punches him in the head.</a:t>
            </a:r>
          </a:p>
          <a:p>
            <a:r>
              <a:rPr lang="en-US" dirty="0"/>
              <a:t>Officer turns around and sees the inmate throwing another punch at him. </a:t>
            </a:r>
          </a:p>
          <a:p>
            <a:r>
              <a:rPr lang="en-US" dirty="0"/>
              <a:t>Officer deflects the punch and moves into the Inmate to get control.</a:t>
            </a:r>
          </a:p>
          <a:p>
            <a:r>
              <a:rPr lang="en-US" dirty="0"/>
              <a:t>Another Officer passing by notices the incident and rushes in to assist the Officer who is being attack by the Inmate.</a:t>
            </a:r>
          </a:p>
          <a:p>
            <a:r>
              <a:rPr lang="en-US" dirty="0"/>
              <a:t>Both Officers force the inmate down to the ground and get him in restraints.</a:t>
            </a:r>
          </a:p>
          <a:p>
            <a:endParaRPr lang="en-US" dirty="0"/>
          </a:p>
        </p:txBody>
      </p:sp>
    </p:spTree>
    <p:extLst>
      <p:ext uri="{BB962C8B-B14F-4D97-AF65-F5344CB8AC3E}">
        <p14:creationId xmlns:p14="http://schemas.microsoft.com/office/powerpoint/2010/main" val="2681021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3</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Officer who was attacked by the Inmate calls via his hand held radio for a supervisor to come to his location code 4 (non-emergency) a spontaneous use of force has just occurred.</a:t>
            </a:r>
          </a:p>
          <a:p>
            <a:r>
              <a:rPr lang="en-US" dirty="0"/>
              <a:t>Supervisor (LT) calls for Medical to respond to the location.</a:t>
            </a:r>
          </a:p>
          <a:p>
            <a:r>
              <a:rPr lang="en-US" dirty="0"/>
              <a:t>LT responds to the area and noticed that Inmate was on the floor in restraints.</a:t>
            </a:r>
          </a:p>
          <a:p>
            <a:r>
              <a:rPr lang="en-US" dirty="0"/>
              <a:t>LT asks the Officer what happen and the Officer reported being struck in the head with a closed fist by the Inmate.</a:t>
            </a:r>
          </a:p>
          <a:p>
            <a:r>
              <a:rPr lang="en-US" dirty="0"/>
              <a:t>Lt had Medical evaluate the Officer and Inmate for possible injuries.  Medical filled out an unusual occurrence on both of them.</a:t>
            </a:r>
          </a:p>
          <a:p>
            <a:r>
              <a:rPr lang="en-US" dirty="0"/>
              <a:t>Officer that was attack/assaulted filled out a C1 (report of employee injury) form. </a:t>
            </a:r>
          </a:p>
          <a:p>
            <a:r>
              <a:rPr lang="en-US" dirty="0"/>
              <a:t>Inmate was treated for minor cuts and scratches and was allowed to continue with his transportation to Ely State Prison.</a:t>
            </a:r>
          </a:p>
          <a:p>
            <a:r>
              <a:rPr lang="en-US" dirty="0"/>
              <a:t>LT will initiate an Incident Report (IR) number in NOTIS for the Officers involved reports.  Give the IR number to the Officers involved so they can complete their reports.  Collect the medical report from the Medical Staff.  Gather/print the Officers involved reports and get them signed.  Generate an OIC so the Officer can complete a Notice of Charges on the Inmate.  Create an incident folder for all the data and turn in a completed report packet to the Warden for review.  </a:t>
            </a:r>
          </a:p>
          <a:p>
            <a:endParaRPr lang="en-US" dirty="0"/>
          </a:p>
        </p:txBody>
      </p:sp>
    </p:spTree>
    <p:extLst>
      <p:ext uri="{BB962C8B-B14F-4D97-AF65-F5344CB8AC3E}">
        <p14:creationId xmlns:p14="http://schemas.microsoft.com/office/powerpoint/2010/main" val="29893211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4</a:t>
            </a:r>
            <a:endParaRPr lang="en-US" dirty="0"/>
          </a:p>
        </p:txBody>
      </p:sp>
      <p:sp>
        <p:nvSpPr>
          <p:cNvPr id="3" name="Content Placeholder 2"/>
          <p:cNvSpPr>
            <a:spLocks noGrp="1"/>
          </p:cNvSpPr>
          <p:nvPr>
            <p:ph idx="1"/>
          </p:nvPr>
        </p:nvSpPr>
        <p:spPr/>
        <p:txBody>
          <a:bodyPr/>
          <a:lstStyle/>
          <a:p>
            <a:pPr lvl="0"/>
            <a:r>
              <a:rPr lang="en-US" b="1" dirty="0"/>
              <a:t>Culinary Fight Scenario: </a:t>
            </a:r>
            <a:r>
              <a:rPr lang="en-US" dirty="0"/>
              <a:t> The culinary is full of inmates during feeding, culinary gun post is in the middle of the culinary against the north wall, elevated only 24 inches above the floor, metal culinary tables with inmates are located less than four (4) feet from the gun post. Two inmates begin fighting and refuse verbal commands. Gun post office is the only officer currently in the culinary.</a:t>
            </a:r>
          </a:p>
          <a:p>
            <a:r>
              <a:rPr lang="en-US" b="1" dirty="0"/>
              <a:t> </a:t>
            </a:r>
            <a:endParaRPr lang="en-US" dirty="0"/>
          </a:p>
          <a:p>
            <a:r>
              <a:rPr lang="en-US" dirty="0"/>
              <a:t>The situation continues to develop, several inmates refuse to comply not getting down on the floor the aggressors continue to fight one is not gaining a distinct advantage over the other…</a:t>
            </a:r>
          </a:p>
          <a:p>
            <a:endParaRPr lang="en-US" dirty="0"/>
          </a:p>
        </p:txBody>
      </p:sp>
    </p:spTree>
    <p:extLst>
      <p:ext uri="{BB962C8B-B14F-4D97-AF65-F5344CB8AC3E}">
        <p14:creationId xmlns:p14="http://schemas.microsoft.com/office/powerpoint/2010/main" val="34424127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4 RESPONSES</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p>
          <a:p>
            <a:r>
              <a:rPr lang="en-US" dirty="0"/>
              <a:t>-What should the Culinary Gun post Officer do at this point?</a:t>
            </a:r>
          </a:p>
          <a:p>
            <a:r>
              <a:rPr lang="en-US" dirty="0"/>
              <a:t> </a:t>
            </a:r>
          </a:p>
          <a:p>
            <a:r>
              <a:rPr lang="en-US" dirty="0"/>
              <a:t>Possible additional developments:  One additional Officer arrives with OC spray, Impact Weapon (ASP).</a:t>
            </a:r>
          </a:p>
          <a:p>
            <a:r>
              <a:rPr lang="en-US" dirty="0"/>
              <a:t> </a:t>
            </a:r>
          </a:p>
          <a:p>
            <a:r>
              <a:rPr lang="en-US" dirty="0"/>
              <a:t>A third Officer arrives with Taser. </a:t>
            </a:r>
          </a:p>
          <a:p>
            <a:r>
              <a:rPr lang="en-US" dirty="0"/>
              <a:t>Below is the actual situation Gus Post report from the incident (Names have been removed)</a:t>
            </a:r>
          </a:p>
          <a:p>
            <a:endParaRPr lang="en-US" dirty="0"/>
          </a:p>
        </p:txBody>
      </p:sp>
    </p:spTree>
    <p:extLst>
      <p:ext uri="{BB962C8B-B14F-4D97-AF65-F5344CB8AC3E}">
        <p14:creationId xmlns:p14="http://schemas.microsoft.com/office/powerpoint/2010/main" val="1354413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b="1" dirty="0"/>
              <a:t> “Vicarious Liability”</a:t>
            </a:r>
          </a:p>
          <a:p>
            <a:r>
              <a:rPr lang="en-US" dirty="0"/>
              <a:t>Vicarious liability refers to liability for the negligent or criminal acts of another person that is assigned to someone by law. Vicarious liability exists when liability is attributed to a person who has control over or responsibility for another who negligently causes an injury or otherwise would be liable. Whenever an agency relationship exists, the principal is responsible for the agent's actions.</a:t>
            </a:r>
          </a:p>
          <a:p>
            <a:r>
              <a:rPr lang="en-US" dirty="0"/>
              <a:t>For example, an employer of an employee who injures someone through negligence while in the scope of employment is vicariously liable for damages to the injured person. </a:t>
            </a:r>
          </a:p>
          <a:p>
            <a:endParaRPr lang="en-US" dirty="0"/>
          </a:p>
        </p:txBody>
      </p:sp>
    </p:spTree>
    <p:extLst>
      <p:ext uri="{BB962C8B-B14F-4D97-AF65-F5344CB8AC3E}">
        <p14:creationId xmlns:p14="http://schemas.microsoft.com/office/powerpoint/2010/main" val="18131234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4 I/R REPORT</a:t>
            </a:r>
            <a:endParaRPr lang="en-US" dirty="0"/>
          </a:p>
        </p:txBody>
      </p:sp>
      <p:sp>
        <p:nvSpPr>
          <p:cNvPr id="3" name="Content Placeholder 2"/>
          <p:cNvSpPr>
            <a:spLocks noGrp="1"/>
          </p:cNvSpPr>
          <p:nvPr>
            <p:ph idx="1"/>
          </p:nvPr>
        </p:nvSpPr>
        <p:spPr/>
        <p:txBody>
          <a:bodyPr>
            <a:normAutofit lnSpcReduction="10000"/>
          </a:bodyPr>
          <a:lstStyle/>
          <a:p>
            <a:r>
              <a:rPr lang="en-US" b="1" dirty="0"/>
              <a:t>DATE:</a:t>
            </a:r>
            <a:r>
              <a:rPr lang="en-US" dirty="0"/>
              <a:t>	AUGUST 4, 2015</a:t>
            </a:r>
          </a:p>
          <a:p>
            <a:r>
              <a:rPr lang="en-US" b="1" dirty="0"/>
              <a:t>TIME:</a:t>
            </a:r>
            <a:r>
              <a:rPr lang="en-US" dirty="0"/>
              <a:t>	1642</a:t>
            </a:r>
          </a:p>
          <a:p>
            <a:r>
              <a:rPr lang="en-US" b="1" dirty="0"/>
              <a:t>LOCATION:</a:t>
            </a:r>
            <a:r>
              <a:rPr lang="en-US" dirty="0"/>
              <a:t>	WSCC CULINARY (DINNER FEEDING)</a:t>
            </a:r>
          </a:p>
          <a:p>
            <a:r>
              <a:rPr lang="en-US" b="1" dirty="0"/>
              <a:t>PERSPECTIVE:</a:t>
            </a:r>
            <a:r>
              <a:rPr lang="en-US" dirty="0"/>
              <a:t>	CULINARY GUN CAGE OFFICER</a:t>
            </a:r>
          </a:p>
          <a:p>
            <a:r>
              <a:rPr lang="en-US" b="1" dirty="0"/>
              <a:t>IR:</a:t>
            </a:r>
            <a:r>
              <a:rPr lang="en-US" dirty="0"/>
              <a:t>	2015-WSCC-000436</a:t>
            </a:r>
          </a:p>
          <a:p>
            <a:r>
              <a:rPr lang="en-US" b="1" dirty="0"/>
              <a:t>WEAPON:</a:t>
            </a:r>
            <a:r>
              <a:rPr lang="en-US" dirty="0"/>
              <a:t> REMMINGTON MODEL 870 12ga. SHOTGUN LOADED WITH 1 POPPER AND 3 RUBBER ROUNDS</a:t>
            </a:r>
          </a:p>
          <a:p>
            <a:r>
              <a:rPr lang="en-US" b="1" dirty="0"/>
              <a:t>DISTANCE:</a:t>
            </a:r>
            <a:r>
              <a:rPr lang="en-US" dirty="0"/>
              <a:t>	 INMATES BEGAN FIGHTING APPROX. 35’ FROM THE GUN CAGE. DURING THE ALTERCATION, THEY MOVE TOWARD THE GUN CAGE, ENDING APPROX. 20’ FROM THE GUN CAGE.</a:t>
            </a:r>
          </a:p>
          <a:p>
            <a:endParaRPr lang="en-US" dirty="0"/>
          </a:p>
        </p:txBody>
      </p:sp>
    </p:spTree>
    <p:extLst>
      <p:ext uri="{BB962C8B-B14F-4D97-AF65-F5344CB8AC3E}">
        <p14:creationId xmlns:p14="http://schemas.microsoft.com/office/powerpoint/2010/main" val="78928869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4 I/R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a:t>On August 4, 2015 I was assigned to the culinary gun post at Warm Springs Correctional Center during dinner feeding. At approximately 1642 I heard an Officer giving orders to stop fighting directed at two inmates who were involved in a physical altercation. I quickly turned my direction toward the right side of the culinary, to observe the incident. At that time I observed two inmates engaging in a physical altercation.  I retrieved the Remington 870 shotgun and quickly issued several direct orders through the gun port to ‘Stop fighting get on the ground or I will shoot.’ I repeated issuing direct orders for the inmates to ‘stop fighting get on the ground or I will shoot.’ However, the inmates continued fighting and disregarded all my directives. Simultaneously, while I was issuing direct orders to stop fighting, I also was placing the barrel of the Remington shotgun in the gun port and discharged one blank popper round in a safe direction away from inmates or staff. The fighting inmates continued to refuse my direct orders and continued fighting each other. </a:t>
            </a:r>
          </a:p>
        </p:txBody>
      </p:sp>
    </p:spTree>
    <p:extLst>
      <p:ext uri="{BB962C8B-B14F-4D97-AF65-F5344CB8AC3E}">
        <p14:creationId xmlns:p14="http://schemas.microsoft.com/office/powerpoint/2010/main" val="3891447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4 I/R REPORT</a:t>
            </a:r>
            <a:endParaRPr lang="en-US" dirty="0"/>
          </a:p>
        </p:txBody>
      </p:sp>
      <p:sp>
        <p:nvSpPr>
          <p:cNvPr id="3" name="Content Placeholder 2"/>
          <p:cNvSpPr>
            <a:spLocks noGrp="1"/>
          </p:cNvSpPr>
          <p:nvPr>
            <p:ph idx="1"/>
          </p:nvPr>
        </p:nvSpPr>
        <p:spPr/>
        <p:txBody>
          <a:bodyPr>
            <a:normAutofit fontScale="77500" lnSpcReduction="20000"/>
          </a:bodyPr>
          <a:lstStyle/>
          <a:p>
            <a:r>
              <a:rPr lang="en-US" dirty="0"/>
              <a:t>Once again I ordered the inmates to ‘stop fighting.’  Both inmates refused my orders and continued to physically assault each other so I then discharged one CTS less -lethal .31 cal. high velocity sting-ball Model 2553 round </a:t>
            </a:r>
            <a:r>
              <a:rPr lang="en-US" b="1" u="sng" dirty="0"/>
              <a:t>directly at</a:t>
            </a:r>
            <a:r>
              <a:rPr lang="en-US" dirty="0"/>
              <a:t> the torso area of the fighting inmates. The inmates once again failed to follow my direct orders and continued to physically assault each other, refusing to obey all my verbal commands.  After both inmates failed to follow my direct orders to stop fighting, I discharged a second CTS less-lethal .31 cal. high velocity sting-ball Model 2553 round at the torso area of both inmates fighting. Again, I issued another verbal command to both inmates to ‘stop fighting’ both inmates once again refused my orders and continued assaulting each other.  It was necessary for me to discharge a third CTS less-lethal .31 cal. high velocity sting-ball Model 2553 round at the torso area of both inmates who continued to defy my orders and physically assault each other.  After discharging a third CTS less-lethal .31 cal. high velocity sting-ball Model 2553 round at the fighting inmates, both inmates finally complied with my direct orders and stopped physically assaulting each other.  Both inmates then laid on the floor of the culinary and were placed in wrist restraints by responding staff.  Both inmates were immediately escorted to the infirmary and provided medical care for their injuries.</a:t>
            </a:r>
          </a:p>
        </p:txBody>
      </p:sp>
    </p:spTree>
    <p:extLst>
      <p:ext uri="{BB962C8B-B14F-4D97-AF65-F5344CB8AC3E}">
        <p14:creationId xmlns:p14="http://schemas.microsoft.com/office/powerpoint/2010/main" val="14806993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5</a:t>
            </a:r>
            <a:endParaRPr lang="en-US" dirty="0"/>
          </a:p>
        </p:txBody>
      </p:sp>
      <p:sp>
        <p:nvSpPr>
          <p:cNvPr id="3" name="Content Placeholder 2"/>
          <p:cNvSpPr>
            <a:spLocks noGrp="1"/>
          </p:cNvSpPr>
          <p:nvPr>
            <p:ph idx="1"/>
          </p:nvPr>
        </p:nvSpPr>
        <p:spPr/>
        <p:txBody>
          <a:bodyPr/>
          <a:lstStyle/>
          <a:p>
            <a:r>
              <a:rPr lang="en-US" sz="3200" b="1" dirty="0"/>
              <a:t>Unit Fight Scenario: </a:t>
            </a:r>
            <a:r>
              <a:rPr lang="en-US" sz="3200" dirty="0"/>
              <a:t> While working as the unit two officer, this is an older style unit three wings with the rotunda and control room in the center. While in the control room you see what appears to be an inmate fight involving several inmates and numerous inmates gathering around and inciting the fight. You are the only Custody staff in the unit; how do you respond?</a:t>
            </a:r>
          </a:p>
          <a:p>
            <a:endParaRPr lang="en-US" dirty="0"/>
          </a:p>
        </p:txBody>
      </p:sp>
    </p:spTree>
    <p:extLst>
      <p:ext uri="{BB962C8B-B14F-4D97-AF65-F5344CB8AC3E}">
        <p14:creationId xmlns:p14="http://schemas.microsoft.com/office/powerpoint/2010/main" val="82628916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5 RESPONSES</a:t>
            </a:r>
            <a:endParaRPr lang="en-US" dirty="0"/>
          </a:p>
        </p:txBody>
      </p:sp>
      <p:sp>
        <p:nvSpPr>
          <p:cNvPr id="3" name="Content Placeholder 2"/>
          <p:cNvSpPr>
            <a:spLocks noGrp="1"/>
          </p:cNvSpPr>
          <p:nvPr>
            <p:ph idx="1"/>
          </p:nvPr>
        </p:nvSpPr>
        <p:spPr/>
        <p:txBody>
          <a:bodyPr/>
          <a:lstStyle/>
          <a:p>
            <a:r>
              <a:rPr lang="en-US" dirty="0"/>
              <a:t>Possible additional developments:  One additional Officer arrives with OC spray, Impact Weapon (ASP). Inmates are running away from the fight and into other wings and cells. </a:t>
            </a:r>
          </a:p>
          <a:p>
            <a:r>
              <a:rPr lang="en-US" dirty="0"/>
              <a:t> </a:t>
            </a:r>
          </a:p>
          <a:p>
            <a:r>
              <a:rPr lang="en-US" dirty="0"/>
              <a:t>You identify an involved inmate who is now in his cell that refuses to cooperate with your orders to turn around and be placed in restraints, what actions do you take?</a:t>
            </a:r>
          </a:p>
          <a:p>
            <a:endParaRPr lang="en-US" dirty="0"/>
          </a:p>
        </p:txBody>
      </p:sp>
    </p:spTree>
    <p:extLst>
      <p:ext uri="{BB962C8B-B14F-4D97-AF65-F5344CB8AC3E}">
        <p14:creationId xmlns:p14="http://schemas.microsoft.com/office/powerpoint/2010/main" val="26343619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6</a:t>
            </a:r>
            <a:endParaRPr lang="en-US" dirty="0"/>
          </a:p>
        </p:txBody>
      </p:sp>
      <p:sp>
        <p:nvSpPr>
          <p:cNvPr id="3" name="Content Placeholder 2"/>
          <p:cNvSpPr>
            <a:spLocks noGrp="1"/>
          </p:cNvSpPr>
          <p:nvPr>
            <p:ph idx="1"/>
          </p:nvPr>
        </p:nvSpPr>
        <p:spPr/>
        <p:txBody>
          <a:bodyPr/>
          <a:lstStyle/>
          <a:p>
            <a:r>
              <a:rPr lang="en-US" b="1" dirty="0"/>
              <a:t>Yard Fight Scenario:</a:t>
            </a:r>
            <a:r>
              <a:rPr lang="en-US" dirty="0"/>
              <a:t>  While working in tower 2 at WSCC, you have a shot gun and Mini-14 rifle; you observe two inmates fighting on the recreation yard no weapons are involved and neither inmate has an advantage over the other, What actions do you take? </a:t>
            </a:r>
          </a:p>
          <a:p>
            <a:endParaRPr lang="en-US" dirty="0" smtClean="0"/>
          </a:p>
          <a:p>
            <a:r>
              <a:rPr lang="en-US" b="1" dirty="0" smtClean="0"/>
              <a:t>Possible </a:t>
            </a:r>
            <a:r>
              <a:rPr lang="en-US" b="1" dirty="0"/>
              <a:t>additional developments</a:t>
            </a:r>
            <a:r>
              <a:rPr lang="en-US" dirty="0"/>
              <a:t>:  One inmate picks up a metal weight and is striking the and now has an obvious advantage and potential to create bodily harm; what actions do you take? </a:t>
            </a:r>
          </a:p>
          <a:p>
            <a:endParaRPr lang="en-US" dirty="0"/>
          </a:p>
        </p:txBody>
      </p:sp>
    </p:spTree>
    <p:extLst>
      <p:ext uri="{BB962C8B-B14F-4D97-AF65-F5344CB8AC3E}">
        <p14:creationId xmlns:p14="http://schemas.microsoft.com/office/powerpoint/2010/main" val="288994254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7</a:t>
            </a:r>
            <a:endParaRPr lang="en-US" dirty="0"/>
          </a:p>
        </p:txBody>
      </p:sp>
      <p:sp>
        <p:nvSpPr>
          <p:cNvPr id="3" name="Content Placeholder 2"/>
          <p:cNvSpPr>
            <a:spLocks noGrp="1"/>
          </p:cNvSpPr>
          <p:nvPr>
            <p:ph idx="1"/>
          </p:nvPr>
        </p:nvSpPr>
        <p:spPr/>
        <p:txBody>
          <a:bodyPr/>
          <a:lstStyle/>
          <a:p>
            <a:r>
              <a:rPr lang="en-US" b="1" dirty="0"/>
              <a:t>Tower Scenario:</a:t>
            </a:r>
            <a:r>
              <a:rPr lang="en-US" dirty="0"/>
              <a:t>  While working in tower 2 at WSCC you have a shot gun and Mini-14 rifle, you observe what you believe to be an inmate on the outside of the perimeter fence running away from the prison, What actions do you take? </a:t>
            </a:r>
          </a:p>
          <a:p>
            <a:r>
              <a:rPr lang="en-US" dirty="0"/>
              <a:t> </a:t>
            </a:r>
          </a:p>
          <a:p>
            <a:r>
              <a:rPr lang="en-US" dirty="0"/>
              <a:t>Possible additional developments:  You observe what you believe to be a second inmate climbing over the top of the perimeter fence, What action do you take? </a:t>
            </a:r>
          </a:p>
          <a:p>
            <a:endParaRPr lang="en-US" dirty="0"/>
          </a:p>
        </p:txBody>
      </p:sp>
    </p:spTree>
    <p:extLst>
      <p:ext uri="{BB962C8B-B14F-4D97-AF65-F5344CB8AC3E}">
        <p14:creationId xmlns:p14="http://schemas.microsoft.com/office/powerpoint/2010/main" val="11238376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SCEANRIO 8</a:t>
            </a:r>
            <a:endParaRPr lang="en-US" dirty="0"/>
          </a:p>
        </p:txBody>
      </p:sp>
      <p:sp>
        <p:nvSpPr>
          <p:cNvPr id="3" name="Content Placeholder 2"/>
          <p:cNvSpPr>
            <a:spLocks noGrp="1"/>
          </p:cNvSpPr>
          <p:nvPr>
            <p:ph idx="1"/>
          </p:nvPr>
        </p:nvSpPr>
        <p:spPr/>
        <p:txBody>
          <a:bodyPr/>
          <a:lstStyle/>
          <a:p>
            <a:r>
              <a:rPr lang="en-US" b="1" dirty="0"/>
              <a:t>Escort Scenario:</a:t>
            </a:r>
            <a:r>
              <a:rPr lang="en-US" dirty="0"/>
              <a:t>  While Search and Escort at WSCC you are escorting an inmate in restraints to shift command for a disciplinary hearing; While walking across the yard the inmate becomes belligerent and twist away from you striking you with his shoulder and refuses to comply with your instructions; What actions do you take? </a:t>
            </a:r>
          </a:p>
          <a:p>
            <a:r>
              <a:rPr lang="en-US" dirty="0"/>
              <a:t> </a:t>
            </a:r>
          </a:p>
          <a:p>
            <a:r>
              <a:rPr lang="en-US" dirty="0"/>
              <a:t>Possible additional developments:  Other inmates begin to crowd you and incite other inmates; What action do you take? </a:t>
            </a:r>
          </a:p>
          <a:p>
            <a:endParaRPr lang="en-US" dirty="0"/>
          </a:p>
        </p:txBody>
      </p:sp>
    </p:spTree>
    <p:extLst>
      <p:ext uri="{BB962C8B-B14F-4D97-AF65-F5344CB8AC3E}">
        <p14:creationId xmlns:p14="http://schemas.microsoft.com/office/powerpoint/2010/main" val="5978351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9</a:t>
            </a:r>
            <a:endParaRPr lang="en-US" dirty="0"/>
          </a:p>
        </p:txBody>
      </p:sp>
      <p:sp>
        <p:nvSpPr>
          <p:cNvPr id="3" name="Content Placeholder 2"/>
          <p:cNvSpPr>
            <a:spLocks noGrp="1"/>
          </p:cNvSpPr>
          <p:nvPr>
            <p:ph idx="1"/>
          </p:nvPr>
        </p:nvSpPr>
        <p:spPr/>
        <p:txBody>
          <a:bodyPr/>
          <a:lstStyle/>
          <a:p>
            <a:pPr lvl="0"/>
            <a:r>
              <a:rPr lang="en-US" dirty="0"/>
              <a:t>In December at NNCC several intake inmates are being escorted back to the intake unit (Unit 7) from the clinic Unit 8. There are several general population inmates in the pill call line at the time of the escort. The inmates in the pill call line are not complying with orders to move away from the escort. </a:t>
            </a:r>
            <a:endParaRPr lang="en-US" sz="1800" dirty="0"/>
          </a:p>
          <a:p>
            <a:r>
              <a:rPr lang="en-US" dirty="0"/>
              <a:t> </a:t>
            </a:r>
            <a:endParaRPr lang="en-US" sz="1800" dirty="0"/>
          </a:p>
          <a:p>
            <a:pPr lvl="1"/>
            <a:r>
              <a:rPr lang="en-US" dirty="0"/>
              <a:t>What are your options at this point? </a:t>
            </a:r>
            <a:endParaRPr lang="en-US" sz="1600" dirty="0"/>
          </a:p>
          <a:p>
            <a:pPr lvl="1"/>
            <a:r>
              <a:rPr lang="en-US" dirty="0"/>
              <a:t>Is there a need for a use of force?</a:t>
            </a:r>
            <a:endParaRPr lang="en-US" sz="1600" dirty="0"/>
          </a:p>
          <a:p>
            <a:pPr lvl="1"/>
            <a:r>
              <a:rPr lang="en-US" dirty="0"/>
              <a:t>What could have been done to avoid this issue? </a:t>
            </a:r>
            <a:endParaRPr lang="en-US" sz="1600" dirty="0"/>
          </a:p>
          <a:p>
            <a:endParaRPr lang="en-US" dirty="0"/>
          </a:p>
        </p:txBody>
      </p:sp>
    </p:spTree>
    <p:extLst>
      <p:ext uri="{BB962C8B-B14F-4D97-AF65-F5344CB8AC3E}">
        <p14:creationId xmlns:p14="http://schemas.microsoft.com/office/powerpoint/2010/main" val="294157850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10</a:t>
            </a:r>
            <a:endParaRPr lang="en-US" dirty="0"/>
          </a:p>
        </p:txBody>
      </p:sp>
      <p:sp>
        <p:nvSpPr>
          <p:cNvPr id="3" name="Content Placeholder 2"/>
          <p:cNvSpPr>
            <a:spLocks noGrp="1"/>
          </p:cNvSpPr>
          <p:nvPr>
            <p:ph idx="1"/>
          </p:nvPr>
        </p:nvSpPr>
        <p:spPr/>
        <p:txBody>
          <a:bodyPr/>
          <a:lstStyle/>
          <a:p>
            <a:pPr lvl="0"/>
            <a:r>
              <a:rPr lang="en-US" dirty="0"/>
              <a:t>You are a floor officer in the intake unit at NNCC. You are alerted that two inmates are fighting in their assigned cell. You respond to the cell and witness the inmates fighting through the cell door window. One inmate is getting the advantage and is starting to severely injure the other inmate. </a:t>
            </a:r>
            <a:endParaRPr lang="en-US" sz="1800" dirty="0"/>
          </a:p>
          <a:p>
            <a:r>
              <a:rPr lang="en-US" dirty="0"/>
              <a:t> </a:t>
            </a:r>
            <a:endParaRPr lang="en-US" sz="1800" dirty="0"/>
          </a:p>
          <a:p>
            <a:pPr lvl="1"/>
            <a:r>
              <a:rPr lang="en-US" dirty="0"/>
              <a:t>What are your options at this point? </a:t>
            </a:r>
            <a:endParaRPr lang="en-US" sz="1600" dirty="0"/>
          </a:p>
          <a:p>
            <a:pPr lvl="1"/>
            <a:r>
              <a:rPr lang="en-US" dirty="0"/>
              <a:t>Is there a need for a use of force?</a:t>
            </a:r>
            <a:endParaRPr lang="en-US" sz="1600" dirty="0"/>
          </a:p>
          <a:p>
            <a:pPr lvl="1"/>
            <a:r>
              <a:rPr lang="en-US" dirty="0"/>
              <a:t>What tactics are available to you at this point?</a:t>
            </a:r>
            <a:endParaRPr lang="en-US" sz="1600" dirty="0"/>
          </a:p>
          <a:p>
            <a:pPr lvl="1"/>
            <a:r>
              <a:rPr lang="en-US" dirty="0"/>
              <a:t>What tools are available to you at this point? </a:t>
            </a:r>
            <a:endParaRPr lang="en-US" sz="1600" dirty="0"/>
          </a:p>
          <a:p>
            <a:endParaRPr lang="en-US" dirty="0"/>
          </a:p>
        </p:txBody>
      </p:sp>
    </p:spTree>
    <p:extLst>
      <p:ext uri="{BB962C8B-B14F-4D97-AF65-F5344CB8AC3E}">
        <p14:creationId xmlns:p14="http://schemas.microsoft.com/office/powerpoint/2010/main" val="15624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b="1" dirty="0" smtClean="0">
                <a:solidFill>
                  <a:srgbClr val="FF0000"/>
                </a:solidFill>
                <a:effectLst>
                  <a:outerShdw blurRad="38100" dist="38100" dir="2700000" algn="tl">
                    <a:srgbClr val="000000">
                      <a:alpha val="43137"/>
                    </a:srgbClr>
                  </a:outerShdw>
                </a:effectLst>
              </a:rPr>
              <a:t>Liability</a:t>
            </a:r>
          </a:p>
        </p:txBody>
      </p:sp>
      <p:sp>
        <p:nvSpPr>
          <p:cNvPr id="71683" name="Rectangle 3"/>
          <p:cNvSpPr>
            <a:spLocks noGrp="1" noChangeArrowheads="1"/>
          </p:cNvSpPr>
          <p:nvPr>
            <p:ph idx="1"/>
          </p:nvPr>
        </p:nvSpPr>
        <p:spPr/>
        <p:txBody>
          <a:bodyPr/>
          <a:lstStyle/>
          <a:p>
            <a:pPr eaLnBrk="1" hangingPunct="1">
              <a:buFont typeface="Symbol" pitchFamily="18" charset="2"/>
              <a:buNone/>
            </a:pPr>
            <a:r>
              <a:rPr lang="en-US" altLang="en-US" sz="2800" b="1" dirty="0" smtClean="0"/>
              <a:t>The Eighth Amendment (Amendment VIII) to the </a:t>
            </a:r>
            <a:r>
              <a:rPr lang="en-US" altLang="en-US" sz="2800" b="1" dirty="0" smtClean="0">
                <a:solidFill>
                  <a:srgbClr val="FFFF00"/>
                </a:solidFill>
                <a:hlinkClick r:id="rId3" tooltip="United States Constitution"/>
              </a:rPr>
              <a:t>United States Constitution</a:t>
            </a:r>
            <a:r>
              <a:rPr lang="en-US" altLang="en-US" sz="2800" b="1" dirty="0" smtClean="0">
                <a:solidFill>
                  <a:srgbClr val="FFFF00"/>
                </a:solidFill>
              </a:rPr>
              <a:t> </a:t>
            </a:r>
            <a:r>
              <a:rPr lang="en-US" altLang="en-US" sz="2800" b="1" dirty="0" smtClean="0"/>
              <a:t>is the part of the </a:t>
            </a:r>
            <a:r>
              <a:rPr lang="en-US" altLang="en-US" sz="2800" b="1" dirty="0" smtClean="0">
                <a:hlinkClick r:id="rId4" tooltip="United States Bill of Rights"/>
              </a:rPr>
              <a:t>United States Bill of Rights</a:t>
            </a:r>
            <a:r>
              <a:rPr lang="en-US" altLang="en-US" sz="2800" b="1" dirty="0" smtClean="0"/>
              <a:t>  prohibiting the </a:t>
            </a:r>
            <a:r>
              <a:rPr lang="en-US" altLang="en-US" sz="2800" b="1" dirty="0" smtClean="0">
                <a:hlinkClick r:id="rId5" tooltip="Federal government of the United States"/>
              </a:rPr>
              <a:t>federal government</a:t>
            </a:r>
            <a:r>
              <a:rPr lang="en-US" altLang="en-US" sz="2800" b="1" dirty="0" smtClean="0"/>
              <a:t> from imposing </a:t>
            </a:r>
            <a:r>
              <a:rPr lang="en-US" altLang="en-US" sz="2800" b="1" dirty="0" smtClean="0">
                <a:hlinkClick r:id="rId6" tooltip="Excessive Bail Clause"/>
              </a:rPr>
              <a:t>excessive bail</a:t>
            </a:r>
            <a:r>
              <a:rPr lang="en-US" altLang="en-US" sz="2800" b="1" dirty="0" smtClean="0"/>
              <a:t>, </a:t>
            </a:r>
            <a:r>
              <a:rPr lang="en-US" altLang="en-US" sz="2800" b="1" u="sng" dirty="0" smtClean="0">
                <a:solidFill>
                  <a:schemeClr val="hlink"/>
                </a:solidFill>
              </a:rPr>
              <a:t>excessive fines</a:t>
            </a:r>
            <a:r>
              <a:rPr lang="en-US" altLang="en-US" sz="2800" b="1" dirty="0" smtClean="0"/>
              <a:t> or </a:t>
            </a:r>
            <a:r>
              <a:rPr lang="en-US" altLang="en-US" sz="2800" b="1" dirty="0" smtClean="0">
                <a:hlinkClick r:id="rId7" tooltip="Cruel and unusual punishment"/>
              </a:rPr>
              <a:t>cruel and unusual punishments</a:t>
            </a:r>
            <a:r>
              <a:rPr lang="en-US" altLang="en-US" sz="2800" b="1" dirty="0" smtClean="0"/>
              <a:t>, including torture. The </a:t>
            </a:r>
            <a:r>
              <a:rPr lang="en-US" altLang="en-US" sz="2800" b="1" dirty="0" smtClean="0">
                <a:hlinkClick r:id="rId8" tooltip="Supreme Court of the United States"/>
              </a:rPr>
              <a:t>U.S. Supreme Court</a:t>
            </a:r>
            <a:r>
              <a:rPr lang="en-US" altLang="en-US" sz="2800" b="1" dirty="0" smtClean="0"/>
              <a:t> has ruled that this amendment's Cruel and Unusual Punishment Clause </a:t>
            </a:r>
            <a:r>
              <a:rPr lang="en-US" altLang="en-US" sz="2800" b="1" dirty="0" smtClean="0">
                <a:hlinkClick r:id="rId9" tooltip="Incorporation of the Bill of Rights"/>
              </a:rPr>
              <a:t>applies to the states</a:t>
            </a:r>
            <a:r>
              <a:rPr lang="en-US" altLang="en-US" sz="2800" b="1" dirty="0" smtClean="0"/>
              <a:t>.</a:t>
            </a:r>
          </a:p>
          <a:p>
            <a:pPr eaLnBrk="1" hangingPunct="1">
              <a:buFont typeface="Symbol" pitchFamily="18" charset="2"/>
              <a:buNone/>
            </a:pPr>
            <a:endParaRPr lang="en-US" altLang="en-US" sz="2800" b="1" dirty="0" smtClean="0"/>
          </a:p>
          <a:p>
            <a:pPr eaLnBrk="1" hangingPunct="1">
              <a:buFont typeface="Symbol" pitchFamily="18" charset="2"/>
              <a:buNone/>
            </a:pPr>
            <a:endParaRPr lang="en-US" altLang="en-US" sz="2800" b="1" dirty="0" smtClean="0"/>
          </a:p>
        </p:txBody>
      </p:sp>
      <p:sp>
        <p:nvSpPr>
          <p:cNvPr id="3" name="Footer Placeholder 2"/>
          <p:cNvSpPr>
            <a:spLocks noGrp="1"/>
          </p:cNvSpPr>
          <p:nvPr>
            <p:ph type="ftr" sz="quarter" idx="11"/>
          </p:nvPr>
        </p:nvSpPr>
        <p:spPr/>
        <p:txBody>
          <a:bodyPr/>
          <a:lstStyle/>
          <a:p>
            <a:pPr>
              <a:defRPr/>
            </a:pPr>
            <a:r>
              <a:rPr lang="en-US" altLang="en-US" dirty="0" smtClean="0"/>
              <a:t>31</a:t>
            </a:r>
            <a:endParaRPr lang="en-US" altLang="en-US" dirty="0"/>
          </a:p>
        </p:txBody>
      </p:sp>
    </p:spTree>
    <p:extLst>
      <p:ext uri="{BB962C8B-B14F-4D97-AF65-F5344CB8AC3E}">
        <p14:creationId xmlns:p14="http://schemas.microsoft.com/office/powerpoint/2010/main" val="207880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p:cTn id="7" dur="1000" fill="hold"/>
                                        <p:tgtEl>
                                          <p:spTgt spid="716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68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68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SCEANRIO 11</a:t>
            </a:r>
            <a:endParaRPr lang="en-US" dirty="0"/>
          </a:p>
        </p:txBody>
      </p:sp>
      <p:sp>
        <p:nvSpPr>
          <p:cNvPr id="3" name="Content Placeholder 2"/>
          <p:cNvSpPr>
            <a:spLocks noGrp="1"/>
          </p:cNvSpPr>
          <p:nvPr>
            <p:ph idx="1"/>
          </p:nvPr>
        </p:nvSpPr>
        <p:spPr/>
        <p:txBody>
          <a:bodyPr/>
          <a:lstStyle/>
          <a:p>
            <a:pPr lvl="0"/>
            <a:r>
              <a:rPr lang="en-US" sz="2800" dirty="0"/>
              <a:t>You are assigned as the culinary gun post officer at NNCC. A fight breaks out between two inmates at the table closest to your post. The inmates are not complying with orders to stop fighting and lay on the ground.   </a:t>
            </a:r>
          </a:p>
          <a:p>
            <a:pPr lvl="1"/>
            <a:r>
              <a:rPr lang="en-US" sz="2800" dirty="0"/>
              <a:t>What are your options at this point? </a:t>
            </a:r>
          </a:p>
          <a:p>
            <a:pPr lvl="1"/>
            <a:r>
              <a:rPr lang="en-US" sz="2800" dirty="0"/>
              <a:t>Is there a need for a use of force?</a:t>
            </a:r>
          </a:p>
          <a:p>
            <a:pPr lvl="1"/>
            <a:r>
              <a:rPr lang="en-US" sz="2800" dirty="0"/>
              <a:t>What tactics are available to you at this point?</a:t>
            </a:r>
          </a:p>
          <a:p>
            <a:pPr lvl="1"/>
            <a:r>
              <a:rPr lang="en-US" sz="2800" dirty="0"/>
              <a:t>What tools are available to you at this point?</a:t>
            </a:r>
          </a:p>
          <a:p>
            <a:endParaRPr lang="en-US" dirty="0"/>
          </a:p>
        </p:txBody>
      </p:sp>
    </p:spTree>
    <p:extLst>
      <p:ext uri="{BB962C8B-B14F-4D97-AF65-F5344CB8AC3E}">
        <p14:creationId xmlns:p14="http://schemas.microsoft.com/office/powerpoint/2010/main" val="357454775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12</a:t>
            </a:r>
            <a:endParaRPr lang="en-US" dirty="0"/>
          </a:p>
        </p:txBody>
      </p:sp>
      <p:sp>
        <p:nvSpPr>
          <p:cNvPr id="3" name="Content Placeholder 2"/>
          <p:cNvSpPr>
            <a:spLocks noGrp="1"/>
          </p:cNvSpPr>
          <p:nvPr>
            <p:ph idx="1"/>
          </p:nvPr>
        </p:nvSpPr>
        <p:spPr/>
        <p:txBody>
          <a:bodyPr/>
          <a:lstStyle/>
          <a:p>
            <a:r>
              <a:rPr lang="en-US" b="1" dirty="0"/>
              <a:t>Sunday after 11:15 count 40 austere housing inmates on yard time in the front yard of unit 8:</a:t>
            </a:r>
            <a:endParaRPr lang="en-US" dirty="0"/>
          </a:p>
          <a:p>
            <a:r>
              <a:rPr lang="en-US" dirty="0"/>
              <a:t>Fight breaks out in front of unit 8. 5 type two inmates are assaulted by 12 type 3 inmates and are not responding to verbal commands. Inmates are not in sight of Gym Gun Post or in effective range of Tower One. Weapons are reported by the unit 8 staff. All other inmates are on the ground but are starting to get back up.</a:t>
            </a:r>
          </a:p>
          <a:p>
            <a:endParaRPr lang="en-US" dirty="0"/>
          </a:p>
        </p:txBody>
      </p:sp>
    </p:spTree>
    <p:extLst>
      <p:ext uri="{BB962C8B-B14F-4D97-AF65-F5344CB8AC3E}">
        <p14:creationId xmlns:p14="http://schemas.microsoft.com/office/powerpoint/2010/main" val="27308691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13</a:t>
            </a:r>
            <a:endParaRPr lang="en-US" dirty="0"/>
          </a:p>
        </p:txBody>
      </p:sp>
      <p:sp>
        <p:nvSpPr>
          <p:cNvPr id="3" name="Content Placeholder 2"/>
          <p:cNvSpPr>
            <a:spLocks noGrp="1"/>
          </p:cNvSpPr>
          <p:nvPr>
            <p:ph idx="1"/>
          </p:nvPr>
        </p:nvSpPr>
        <p:spPr/>
        <p:txBody>
          <a:bodyPr/>
          <a:lstStyle/>
          <a:p>
            <a:r>
              <a:rPr lang="en-US" b="1" dirty="0"/>
              <a:t>Monday during feeding evening meal</a:t>
            </a:r>
            <a:r>
              <a:rPr lang="en-US" dirty="0"/>
              <a:t>:</a:t>
            </a:r>
          </a:p>
          <a:p>
            <a:r>
              <a:rPr lang="en-US" dirty="0"/>
              <a:t>Culinary free staff reports a fight with 3 type 1 inmates and 4 type 2 inmates in the kitchen by the bakery. Culinary Officers respond along with Search and Escort. The inmates are not responding to any verbal commands given by the officer. One inmate is waving around a paddle that he was able to free from the cord. The inmates continue to fight as more officers are called to respond. </a:t>
            </a:r>
          </a:p>
          <a:p>
            <a:endParaRPr lang="en-US" dirty="0"/>
          </a:p>
        </p:txBody>
      </p:sp>
    </p:spTree>
    <p:extLst>
      <p:ext uri="{BB962C8B-B14F-4D97-AF65-F5344CB8AC3E}">
        <p14:creationId xmlns:p14="http://schemas.microsoft.com/office/powerpoint/2010/main" val="12782192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14</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Middle of day during outside recreation</a:t>
            </a:r>
            <a:endParaRPr lang="en-US" dirty="0"/>
          </a:p>
          <a:p>
            <a:r>
              <a:rPr lang="en-US" dirty="0"/>
              <a:t>The Tower #4 Officer called Main Control via radio and said that there is a fight (4-16) on the recreational yard, 3 inmates on the baseball field. Control announced Emergency traffic only, Search &amp; Escort respond to incident. S&amp;E and Gym Post Gun Officers order all inmates on the rec yard to get on the ground. Upon arrival to the baseball field, 2 inmates were attacking 1, which appeared the victim. S&amp;E sprayed OC and pulled them apart. The 3 inmates were then placed wrist restraints. At that time approximately 12 inmates on the soccer field jumped up and started fighting. S&amp;E called Control via radio for ‘B’ Responders to report to the main yard for assistance. One S&amp;E stays with the restrained inmates and 2 responded to the soccer field. Inmates continued to fight, Gym Gun Post shot a warning Popper round, and they did not comply. While ‘B’ Responders began to arrive, multiple inmates ran from the handball court to the soccer field to join in the Riot. One Post then fired a Less Lethal stinger round. The round did not reach the incident on the soccer field and was not effective.  </a:t>
            </a:r>
          </a:p>
          <a:p>
            <a:endParaRPr lang="en-US" dirty="0"/>
          </a:p>
        </p:txBody>
      </p:sp>
    </p:spTree>
    <p:extLst>
      <p:ext uri="{BB962C8B-B14F-4D97-AF65-F5344CB8AC3E}">
        <p14:creationId xmlns:p14="http://schemas.microsoft.com/office/powerpoint/2010/main" val="35291553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15</a:t>
            </a:r>
            <a:endParaRPr lang="en-US" dirty="0"/>
          </a:p>
        </p:txBody>
      </p:sp>
      <p:sp>
        <p:nvSpPr>
          <p:cNvPr id="3" name="Content Placeholder 2"/>
          <p:cNvSpPr>
            <a:spLocks noGrp="1"/>
          </p:cNvSpPr>
          <p:nvPr>
            <p:ph idx="1"/>
          </p:nvPr>
        </p:nvSpPr>
        <p:spPr/>
        <p:txBody>
          <a:bodyPr>
            <a:normAutofit fontScale="77500" lnSpcReduction="20000"/>
          </a:bodyPr>
          <a:lstStyle/>
          <a:p>
            <a:r>
              <a:rPr lang="en-US" dirty="0"/>
              <a:t>Location: FMWCC - Recreational Yard</a:t>
            </a:r>
          </a:p>
          <a:p>
            <a:r>
              <a:rPr lang="en-US" dirty="0"/>
              <a:t>Time: 9:30 am</a:t>
            </a:r>
          </a:p>
          <a:p>
            <a:r>
              <a:rPr lang="en-US" dirty="0"/>
              <a:t>Staff Present: 1 Recreational Yard Officer</a:t>
            </a:r>
          </a:p>
          <a:p>
            <a:r>
              <a:rPr lang="en-US" dirty="0"/>
              <a:t>50 Inmates on Recreational Yard </a:t>
            </a:r>
          </a:p>
          <a:p>
            <a:r>
              <a:rPr lang="en-US" dirty="0"/>
              <a:t> </a:t>
            </a:r>
          </a:p>
          <a:p>
            <a:r>
              <a:rPr lang="en-US" dirty="0"/>
              <a:t>Approximately 50 female inmates from Unit 1 are on the recreational yard. The Recreational Yard Officer observes approximately six (6) inmates gathered together and heard yelling from several of the inmates. As the officer was approaching the group of inmates, he was using verbal commands by telling the inmates to separate and cease yelling. As the officer was calling for assistance via his hand held radio, two of the inmates began to fight which resulted in both inmates being on the ground hitting and kicking each other. The Recreational Yard officer continued with verbal commands to stop fighting until assistance arrived. The Recreational Yard officer and one responding officer physically separated the two inmates that were fighting by placing their hands on the arms of the inmates and pulling them apart. Inmates were placed in wrist restraints in which they did not resist then escorted to the infirmary for medical assessment. </a:t>
            </a:r>
          </a:p>
          <a:p>
            <a:endParaRPr lang="en-US" dirty="0"/>
          </a:p>
        </p:txBody>
      </p:sp>
    </p:spTree>
    <p:extLst>
      <p:ext uri="{BB962C8B-B14F-4D97-AF65-F5344CB8AC3E}">
        <p14:creationId xmlns:p14="http://schemas.microsoft.com/office/powerpoint/2010/main" val="7527213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SCEANRIO 16</a:t>
            </a:r>
            <a:endParaRPr lang="en-US" dirty="0"/>
          </a:p>
        </p:txBody>
      </p:sp>
      <p:sp>
        <p:nvSpPr>
          <p:cNvPr id="3" name="Content Placeholder 2"/>
          <p:cNvSpPr>
            <a:spLocks noGrp="1"/>
          </p:cNvSpPr>
          <p:nvPr>
            <p:ph idx="1"/>
          </p:nvPr>
        </p:nvSpPr>
        <p:spPr/>
        <p:txBody>
          <a:bodyPr>
            <a:normAutofit fontScale="92500" lnSpcReduction="20000"/>
          </a:bodyPr>
          <a:lstStyle/>
          <a:p>
            <a:r>
              <a:rPr lang="en-US" dirty="0"/>
              <a:t>Location: JCC</a:t>
            </a:r>
          </a:p>
          <a:p>
            <a:r>
              <a:rPr lang="en-US" dirty="0"/>
              <a:t>Time: 6:15 pm</a:t>
            </a:r>
          </a:p>
          <a:p>
            <a:r>
              <a:rPr lang="en-US" dirty="0"/>
              <a:t>Staff Present: 1 Correctional Officers</a:t>
            </a:r>
          </a:p>
          <a:p>
            <a:r>
              <a:rPr lang="en-US" dirty="0"/>
              <a:t> </a:t>
            </a:r>
          </a:p>
          <a:p>
            <a:r>
              <a:rPr lang="en-US" dirty="0"/>
              <a:t>At approximately 6:15 pm an inmate returning from NDF work site refused to comply with a unclothed body search and attempted to walk away from the Correctional Officers. The Correctional Officer requested assistance from the only other officer at the facility, then the Correctional Officer grabbed the inmate's arm to contain the inmate. The inmate became resistant by pulling her arm away from the officer when the Officer attempted to place her in wrist restraints. When the responding staff arrived on scene, the officer gave the inmate clear verbal commands to stop resisting. The inmate did stop resisting and complied when the wrist restraints were applied. </a:t>
            </a:r>
          </a:p>
          <a:p>
            <a:endParaRPr lang="en-US" dirty="0"/>
          </a:p>
        </p:txBody>
      </p:sp>
    </p:spTree>
    <p:extLst>
      <p:ext uri="{BB962C8B-B14F-4D97-AF65-F5344CB8AC3E}">
        <p14:creationId xmlns:p14="http://schemas.microsoft.com/office/powerpoint/2010/main" val="192010325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SCEANRIO 17</a:t>
            </a:r>
            <a:endParaRPr lang="en-US" dirty="0"/>
          </a:p>
        </p:txBody>
      </p:sp>
      <p:sp>
        <p:nvSpPr>
          <p:cNvPr id="3" name="Content Placeholder 2"/>
          <p:cNvSpPr>
            <a:spLocks noGrp="1"/>
          </p:cNvSpPr>
          <p:nvPr>
            <p:ph idx="1"/>
          </p:nvPr>
        </p:nvSpPr>
        <p:spPr/>
        <p:txBody>
          <a:bodyPr>
            <a:normAutofit fontScale="85000" lnSpcReduction="10000"/>
          </a:bodyPr>
          <a:lstStyle/>
          <a:p>
            <a:r>
              <a:rPr lang="en-US" dirty="0"/>
              <a:t>Location: FMWCC - Medical Department</a:t>
            </a:r>
          </a:p>
          <a:p>
            <a:r>
              <a:rPr lang="en-US" dirty="0"/>
              <a:t>Time: 10:45 pm</a:t>
            </a:r>
          </a:p>
          <a:p>
            <a:r>
              <a:rPr lang="en-US" dirty="0"/>
              <a:t>Staff Present: 1 Medical Officer and 1 Medical Nurse</a:t>
            </a:r>
          </a:p>
          <a:p>
            <a:r>
              <a:rPr lang="en-US" dirty="0"/>
              <a:t> </a:t>
            </a:r>
          </a:p>
          <a:p>
            <a:r>
              <a:rPr lang="en-US" dirty="0"/>
              <a:t>At approximately 10:45 pm the medical officer observed an inmate housed within medical who was actively attempting to cut her wrists with a sharp object. The medical officer immediately called for custody and medical assistance. Upon awaiting for medical assistance, the medical officer verbally was ordering the inmate to stop cutting herself and to place the sharp object on the ground. Upon arrival of the responders, the inmate had placed the sharp object on the ground but refused to move to the back of the cell. Due to the medical needs of the inmates, the supervisor initiated a team of officers (with appropriate safety gear) to enter the cell and physically controlled the inmate's extremities so that medical staff could assess and provide treatment to the injuries. </a:t>
            </a:r>
          </a:p>
          <a:p>
            <a:endParaRPr lang="en-US" dirty="0"/>
          </a:p>
        </p:txBody>
      </p:sp>
    </p:spTree>
    <p:extLst>
      <p:ext uri="{BB962C8B-B14F-4D97-AF65-F5344CB8AC3E}">
        <p14:creationId xmlns:p14="http://schemas.microsoft.com/office/powerpoint/2010/main" val="314243991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 SENSE</a:t>
            </a:r>
            <a:endParaRPr lang="en-US" dirty="0"/>
          </a:p>
        </p:txBody>
      </p:sp>
      <p:sp>
        <p:nvSpPr>
          <p:cNvPr id="3" name="Content Placeholder 2"/>
          <p:cNvSpPr>
            <a:spLocks noGrp="1"/>
          </p:cNvSpPr>
          <p:nvPr>
            <p:ph idx="1"/>
          </p:nvPr>
        </p:nvSpPr>
        <p:spPr/>
        <p:txBody>
          <a:bodyPr/>
          <a:lstStyle/>
          <a:p>
            <a:r>
              <a:rPr lang="en-US" dirty="0" smtClean="0"/>
              <a:t>While we have provided numerous scenarios and discussed options in Use of Force there will always be a time that common sense and reasoning will be needed in a situation.</a:t>
            </a:r>
          </a:p>
          <a:p>
            <a:r>
              <a:rPr lang="en-US" dirty="0" smtClean="0"/>
              <a:t>The preservation of life is our utmost concern in all Use of Force applications and proper care and concern must always be used in UOF situations.</a:t>
            </a:r>
          </a:p>
          <a:p>
            <a:r>
              <a:rPr lang="en-US" dirty="0" smtClean="0"/>
              <a:t>Proper and complete reports and paperwork will always be submitted and completed after any UOF incident no matter how small.</a:t>
            </a:r>
          </a:p>
          <a:p>
            <a:r>
              <a:rPr lang="en-US" dirty="0" smtClean="0"/>
              <a:t>Any questions should always be directed to your Supervisor for clarification.</a:t>
            </a:r>
          </a:p>
          <a:p>
            <a:endParaRPr lang="en-US" dirty="0"/>
          </a:p>
        </p:txBody>
      </p:sp>
    </p:spTree>
    <p:extLst>
      <p:ext uri="{BB962C8B-B14F-4D97-AF65-F5344CB8AC3E}">
        <p14:creationId xmlns:p14="http://schemas.microsoft.com/office/powerpoint/2010/main" val="5698145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dirty="0" smtClean="0"/>
              <a:t>QUESTIONS</a:t>
            </a:r>
            <a:endParaRPr lang="en-US" sz="9600" dirty="0"/>
          </a:p>
        </p:txBody>
      </p:sp>
      <p:sp>
        <p:nvSpPr>
          <p:cNvPr id="3" name="Content Placeholder 2"/>
          <p:cNvSpPr>
            <a:spLocks noGrp="1"/>
          </p:cNvSpPr>
          <p:nvPr>
            <p:ph idx="1"/>
          </p:nvPr>
        </p:nvSpPr>
        <p:spPr/>
        <p:txBody>
          <a:bodyPr>
            <a:normAutofit/>
          </a:bodyPr>
          <a:lstStyle/>
          <a:p>
            <a:endParaRPr lang="en-US" sz="9600" dirty="0" smtClean="0"/>
          </a:p>
          <a:p>
            <a:r>
              <a:rPr lang="en-US" sz="9600" b="1" u="sng" dirty="0" smtClean="0">
                <a:solidFill>
                  <a:srgbClr val="FF0000"/>
                </a:solidFill>
              </a:rPr>
              <a:t>??????????</a:t>
            </a:r>
            <a:endParaRPr lang="en-US" sz="9600" b="1" u="sng" dirty="0">
              <a:solidFill>
                <a:srgbClr val="FF0000"/>
              </a:solidFill>
            </a:endParaRPr>
          </a:p>
        </p:txBody>
      </p:sp>
    </p:spTree>
    <p:extLst>
      <p:ext uri="{BB962C8B-B14F-4D97-AF65-F5344CB8AC3E}">
        <p14:creationId xmlns:p14="http://schemas.microsoft.com/office/powerpoint/2010/main" val="255523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smtClean="0">
                <a:solidFill>
                  <a:srgbClr val="FF0000"/>
                </a:solidFill>
                <a:effectLst>
                  <a:outerShdw blurRad="38100" dist="38100" dir="2700000" algn="tl">
                    <a:srgbClr val="000000">
                      <a:alpha val="43137"/>
                    </a:srgbClr>
                  </a:outerShdw>
                </a:effectLst>
              </a:rPr>
              <a:t>Nevada Law</a:t>
            </a:r>
          </a:p>
        </p:txBody>
      </p:sp>
      <p:sp>
        <p:nvSpPr>
          <p:cNvPr id="121859" name="Rectangle 3"/>
          <p:cNvSpPr>
            <a:spLocks noGrp="1" noChangeArrowheads="1"/>
          </p:cNvSpPr>
          <p:nvPr>
            <p:ph idx="1"/>
          </p:nvPr>
        </p:nvSpPr>
        <p:spPr/>
        <p:txBody>
          <a:bodyPr rtlCol="0">
            <a:normAutofit/>
          </a:bodyPr>
          <a:lstStyle/>
          <a:p>
            <a:pPr marL="381000" indent="-381000" eaLnBrk="1" fontAlgn="auto" hangingPunct="1">
              <a:spcAft>
                <a:spcPts val="0"/>
              </a:spcAft>
              <a:buFont typeface="Arial" panose="020B0604020202020204" pitchFamily="34" charset="0"/>
              <a:buChar char="•"/>
              <a:defRPr/>
            </a:pPr>
            <a:r>
              <a:rPr lang="en-US" altLang="en-US" sz="4000" b="1" dirty="0" smtClean="0"/>
              <a:t>In keeping with the policy of the Department of Corrections prohibiting the use of excessive force, </a:t>
            </a:r>
            <a:r>
              <a:rPr lang="en-US" altLang="en-US" sz="4000" b="1" dirty="0" smtClean="0">
                <a:solidFill>
                  <a:schemeClr val="hlink"/>
                </a:solidFill>
              </a:rPr>
              <a:t>NRS 212.020</a:t>
            </a:r>
            <a:r>
              <a:rPr lang="en-US" altLang="en-US" sz="4000" b="1" dirty="0" smtClean="0"/>
              <a:t> – “</a:t>
            </a:r>
            <a:r>
              <a:rPr lang="en-US" altLang="en-US" sz="4000" b="1" dirty="0" smtClean="0">
                <a:solidFill>
                  <a:schemeClr val="hlink"/>
                </a:solidFill>
              </a:rPr>
              <a:t>Inhumanity to Prisoners</a:t>
            </a:r>
            <a:r>
              <a:rPr lang="en-US" altLang="en-US" sz="4000" b="1" dirty="0" smtClean="0"/>
              <a:t>,” is noted as follows:</a:t>
            </a:r>
          </a:p>
        </p:txBody>
      </p:sp>
      <p:sp>
        <p:nvSpPr>
          <p:cNvPr id="3" name="Footer Placeholder 2"/>
          <p:cNvSpPr>
            <a:spLocks noGrp="1"/>
          </p:cNvSpPr>
          <p:nvPr>
            <p:ph type="ftr" sz="quarter" idx="11"/>
          </p:nvPr>
        </p:nvSpPr>
        <p:spPr/>
        <p:txBody>
          <a:bodyPr/>
          <a:lstStyle/>
          <a:p>
            <a:pPr>
              <a:defRPr/>
            </a:pPr>
            <a:r>
              <a:rPr lang="en-US" altLang="en-US" dirty="0" smtClean="0"/>
              <a:t>32</a:t>
            </a:r>
            <a:endParaRPr lang="en-US" altLang="en-US" dirty="0"/>
          </a:p>
        </p:txBody>
      </p:sp>
    </p:spTree>
    <p:extLst>
      <p:ext uri="{BB962C8B-B14F-4D97-AF65-F5344CB8AC3E}">
        <p14:creationId xmlns:p14="http://schemas.microsoft.com/office/powerpoint/2010/main" val="281624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fade">
                                      <p:cBhvr>
                                        <p:cTn id="7" dur="1000"/>
                                        <p:tgtEl>
                                          <p:spTgt spid="121859">
                                            <p:txEl>
                                              <p:pRg st="0" end="0"/>
                                            </p:txEl>
                                          </p:spTgt>
                                        </p:tgtEl>
                                      </p:cBhvr>
                                    </p:animEffect>
                                    <p:anim calcmode="lin" valueType="num">
                                      <p:cBhvr>
                                        <p:cTn id="8" dur="10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18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idx="1"/>
          </p:nvPr>
        </p:nvSpPr>
        <p:spPr>
          <a:xfrm>
            <a:off x="0" y="304800"/>
            <a:ext cx="9144000" cy="6096000"/>
          </a:xfrm>
        </p:spPr>
        <p:txBody>
          <a:bodyPr rtlCol="0">
            <a:normAutofit lnSpcReduction="10000"/>
          </a:bodyPr>
          <a:lstStyle/>
          <a:p>
            <a:pPr marL="609600" indent="-609600" eaLnBrk="1" fontAlgn="auto" hangingPunct="1">
              <a:lnSpc>
                <a:spcPct val="90000"/>
              </a:lnSpc>
              <a:spcAft>
                <a:spcPts val="0"/>
              </a:spcAft>
              <a:buFont typeface="Symbol" pitchFamily="18" charset="2"/>
              <a:buAutoNum type="alphaLcPeriod"/>
              <a:defRPr/>
            </a:pPr>
            <a:endParaRPr lang="en-US" altLang="en-US" sz="2800" dirty="0"/>
          </a:p>
          <a:p>
            <a:pPr marL="0" indent="0" eaLnBrk="1" fontAlgn="auto" hangingPunct="1">
              <a:lnSpc>
                <a:spcPct val="90000"/>
              </a:lnSpc>
              <a:spcAft>
                <a:spcPts val="0"/>
              </a:spcAft>
              <a:buNone/>
              <a:defRPr/>
            </a:pPr>
            <a:r>
              <a:rPr lang="en-US" altLang="en-US" sz="2800" dirty="0" smtClean="0"/>
              <a:t>a.   	Every jailer or person who shall be guilty of willful     	inhumanity or oppression to any prisoner under his 	care or custody shall be punished:</a:t>
            </a:r>
          </a:p>
          <a:p>
            <a:pPr marL="609600" indent="-609600" eaLnBrk="1" fontAlgn="auto" hangingPunct="1">
              <a:lnSpc>
                <a:spcPct val="90000"/>
              </a:lnSpc>
              <a:spcAft>
                <a:spcPts val="0"/>
              </a:spcAft>
              <a:buFont typeface="Symbol" pitchFamily="18" charset="2"/>
              <a:buNone/>
              <a:defRPr/>
            </a:pPr>
            <a:endParaRPr lang="en-US" altLang="en-US" sz="2800" dirty="0" smtClean="0"/>
          </a:p>
          <a:p>
            <a:pPr marL="609600" indent="-609600" eaLnBrk="1" fontAlgn="auto" hangingPunct="1">
              <a:lnSpc>
                <a:spcPct val="90000"/>
              </a:lnSpc>
              <a:spcAft>
                <a:spcPts val="0"/>
              </a:spcAft>
              <a:buFont typeface="Symbol" pitchFamily="18" charset="2"/>
              <a:buNone/>
              <a:defRPr/>
            </a:pPr>
            <a:r>
              <a:rPr lang="en-US" altLang="en-US" sz="2000" dirty="0" smtClean="0"/>
              <a:t>	</a:t>
            </a:r>
            <a:r>
              <a:rPr lang="en-US" altLang="en-US" sz="2400" dirty="0" smtClean="0"/>
              <a:t>1) Where the prisoner suffers substantial bodily harm for such inhumanity or oppression, by imprisonment in the state Prison for not less than one year nor more than six years or by a fine of not more than $5,000.00 or both fine and imprisonment </a:t>
            </a:r>
          </a:p>
          <a:p>
            <a:pPr marL="609600" indent="-609600" eaLnBrk="1" fontAlgn="auto" hangingPunct="1">
              <a:lnSpc>
                <a:spcPct val="90000"/>
              </a:lnSpc>
              <a:spcAft>
                <a:spcPts val="0"/>
              </a:spcAft>
              <a:buFont typeface="Symbol" pitchFamily="18" charset="2"/>
              <a:buNone/>
              <a:defRPr/>
            </a:pPr>
            <a:r>
              <a:rPr lang="en-US" altLang="en-US" sz="2400" dirty="0" smtClean="0"/>
              <a:t>         </a:t>
            </a:r>
          </a:p>
          <a:p>
            <a:pPr marL="609600" indent="-609600" eaLnBrk="1" fontAlgn="auto" hangingPunct="1">
              <a:lnSpc>
                <a:spcPct val="90000"/>
              </a:lnSpc>
              <a:spcAft>
                <a:spcPts val="0"/>
              </a:spcAft>
              <a:buFont typeface="Symbol" pitchFamily="18" charset="2"/>
              <a:buNone/>
              <a:defRPr/>
            </a:pPr>
            <a:r>
              <a:rPr lang="en-US" altLang="en-US" sz="2400" dirty="0" smtClean="0"/>
              <a:t>	2) Where no substantial bodily harm results, a gross misdemeanor</a:t>
            </a:r>
            <a:r>
              <a:rPr lang="en-US" altLang="en-US" sz="2000" dirty="0" smtClean="0"/>
              <a:t>.</a:t>
            </a:r>
          </a:p>
          <a:p>
            <a:pPr marL="609600" indent="-609600" eaLnBrk="1" fontAlgn="auto" hangingPunct="1">
              <a:lnSpc>
                <a:spcPct val="90000"/>
              </a:lnSpc>
              <a:spcAft>
                <a:spcPts val="0"/>
              </a:spcAft>
              <a:buFont typeface="Symbol" pitchFamily="18" charset="2"/>
              <a:buNone/>
              <a:defRPr/>
            </a:pPr>
            <a:endParaRPr lang="en-US" altLang="en-US" sz="2000" dirty="0" smtClean="0"/>
          </a:p>
          <a:p>
            <a:pPr marL="609600" indent="-609600" eaLnBrk="1" fontAlgn="auto" hangingPunct="1">
              <a:lnSpc>
                <a:spcPct val="90000"/>
              </a:lnSpc>
              <a:spcAft>
                <a:spcPts val="0"/>
              </a:spcAft>
              <a:buFont typeface="Symbol" pitchFamily="18" charset="2"/>
              <a:buNone/>
              <a:defRPr/>
            </a:pPr>
            <a:r>
              <a:rPr lang="en-US" altLang="en-US" sz="2400" dirty="0" smtClean="0"/>
              <a:t> b.   </a:t>
            </a:r>
            <a:r>
              <a:rPr lang="en-US" altLang="en-US" sz="2800" dirty="0" smtClean="0"/>
              <a:t>Whether or not the prisoner suffers substantial bodily harm, any public officer guilty of such willful inhumanity is guilty of a maleficence of office.</a:t>
            </a:r>
          </a:p>
        </p:txBody>
      </p:sp>
      <p:sp>
        <p:nvSpPr>
          <p:cNvPr id="3" name="Footer Placeholder 2"/>
          <p:cNvSpPr>
            <a:spLocks noGrp="1"/>
          </p:cNvSpPr>
          <p:nvPr>
            <p:ph type="ftr" sz="quarter" idx="11"/>
          </p:nvPr>
        </p:nvSpPr>
        <p:spPr/>
        <p:txBody>
          <a:bodyPr/>
          <a:lstStyle/>
          <a:p>
            <a:pPr>
              <a:defRPr/>
            </a:pPr>
            <a:r>
              <a:rPr lang="en-US" altLang="en-US" dirty="0" smtClean="0"/>
              <a:t>33</a:t>
            </a:r>
            <a:endParaRPr lang="en-US" altLang="en-US" dirty="0"/>
          </a:p>
        </p:txBody>
      </p:sp>
    </p:spTree>
    <p:extLst>
      <p:ext uri="{BB962C8B-B14F-4D97-AF65-F5344CB8AC3E}">
        <p14:creationId xmlns:p14="http://schemas.microsoft.com/office/powerpoint/2010/main" val="311684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anim calcmode="lin" valueType="num">
                                      <p:cBhvr>
                                        <p:cTn id="7" dur="1000" fill="hold"/>
                                        <p:tgtEl>
                                          <p:spTgt spid="122882">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2288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22882">
                                            <p:txEl>
                                              <p:pRg st="1" end="1"/>
                                            </p:txEl>
                                          </p:spTgt>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22882">
                                            <p:txEl>
                                              <p:pRg st="3" end="3"/>
                                            </p:txEl>
                                          </p:spTgt>
                                        </p:tgtEl>
                                        <p:attrNameLst>
                                          <p:attrName>style.visibility</p:attrName>
                                        </p:attrNameLst>
                                      </p:cBhvr>
                                      <p:to>
                                        <p:strVal val="visible"/>
                                      </p:to>
                                    </p:set>
                                    <p:anim calcmode="lin" valueType="num">
                                      <p:cBhvr>
                                        <p:cTn id="13" dur="1000" fill="hold"/>
                                        <p:tgtEl>
                                          <p:spTgt spid="122882">
                                            <p:txEl>
                                              <p:pRg st="3" end="3"/>
                                            </p:txEl>
                                          </p:spTgt>
                                        </p:tgtEl>
                                        <p:attrNameLst>
                                          <p:attrName>ppt_w</p:attrName>
                                        </p:attrNameLst>
                                      </p:cBhvr>
                                      <p:tavLst>
                                        <p:tav tm="0">
                                          <p:val>
                                            <p:strVal val="#ppt_w*0.70"/>
                                          </p:val>
                                        </p:tav>
                                        <p:tav tm="100000">
                                          <p:val>
                                            <p:strVal val="#ppt_w"/>
                                          </p:val>
                                        </p:tav>
                                      </p:tavLst>
                                    </p:anim>
                                    <p:anim calcmode="lin" valueType="num">
                                      <p:cBhvr>
                                        <p:cTn id="14" dur="1000" fill="hold"/>
                                        <p:tgtEl>
                                          <p:spTgt spid="122882">
                                            <p:txEl>
                                              <p:pRg st="3" end="3"/>
                                            </p:txEl>
                                          </p:spTgt>
                                        </p:tgtEl>
                                        <p:attrNameLst>
                                          <p:attrName>ppt_h</p:attrName>
                                        </p:attrNameLst>
                                      </p:cBhvr>
                                      <p:tavLst>
                                        <p:tav tm="0">
                                          <p:val>
                                            <p:strVal val="#ppt_h"/>
                                          </p:val>
                                        </p:tav>
                                        <p:tav tm="100000">
                                          <p:val>
                                            <p:strVal val="#ppt_h"/>
                                          </p:val>
                                        </p:tav>
                                      </p:tavLst>
                                    </p:anim>
                                    <p:animEffect transition="in" filter="fade">
                                      <p:cBhvr>
                                        <p:cTn id="15" dur="1000"/>
                                        <p:tgtEl>
                                          <p:spTgt spid="122882">
                                            <p:txEl>
                                              <p:pRg st="3" end="3"/>
                                            </p:txEl>
                                          </p:spTgt>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22882">
                                            <p:txEl>
                                              <p:pRg st="4" end="4"/>
                                            </p:txEl>
                                          </p:spTgt>
                                        </p:tgtEl>
                                        <p:attrNameLst>
                                          <p:attrName>style.visibility</p:attrName>
                                        </p:attrNameLst>
                                      </p:cBhvr>
                                      <p:to>
                                        <p:strVal val="visible"/>
                                      </p:to>
                                    </p:set>
                                    <p:anim calcmode="lin" valueType="num">
                                      <p:cBhvr>
                                        <p:cTn id="19" dur="1000" fill="hold"/>
                                        <p:tgtEl>
                                          <p:spTgt spid="122882">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122882">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122882">
                                            <p:txEl>
                                              <p:pRg st="4" end="4"/>
                                            </p:txEl>
                                          </p:spTgt>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22882">
                                            <p:txEl>
                                              <p:pRg st="5" end="5"/>
                                            </p:txEl>
                                          </p:spTgt>
                                        </p:tgtEl>
                                        <p:attrNameLst>
                                          <p:attrName>style.visibility</p:attrName>
                                        </p:attrNameLst>
                                      </p:cBhvr>
                                      <p:to>
                                        <p:strVal val="visible"/>
                                      </p:to>
                                    </p:set>
                                    <p:anim calcmode="lin" valueType="num">
                                      <p:cBhvr>
                                        <p:cTn id="25" dur="1000" fill="hold"/>
                                        <p:tgtEl>
                                          <p:spTgt spid="122882">
                                            <p:txEl>
                                              <p:pRg st="5" end="5"/>
                                            </p:txEl>
                                          </p:spTgt>
                                        </p:tgtEl>
                                        <p:attrNameLst>
                                          <p:attrName>ppt_w</p:attrName>
                                        </p:attrNameLst>
                                      </p:cBhvr>
                                      <p:tavLst>
                                        <p:tav tm="0">
                                          <p:val>
                                            <p:strVal val="#ppt_w*0.70"/>
                                          </p:val>
                                        </p:tav>
                                        <p:tav tm="100000">
                                          <p:val>
                                            <p:strVal val="#ppt_w"/>
                                          </p:val>
                                        </p:tav>
                                      </p:tavLst>
                                    </p:anim>
                                    <p:anim calcmode="lin" valueType="num">
                                      <p:cBhvr>
                                        <p:cTn id="26" dur="1000" fill="hold"/>
                                        <p:tgtEl>
                                          <p:spTgt spid="122882">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122882">
                                            <p:txEl>
                                              <p:pRg st="5" end="5"/>
                                            </p:txEl>
                                          </p:spTgt>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22882">
                                            <p:txEl>
                                              <p:pRg st="7" end="7"/>
                                            </p:txEl>
                                          </p:spTgt>
                                        </p:tgtEl>
                                        <p:attrNameLst>
                                          <p:attrName>style.visibility</p:attrName>
                                        </p:attrNameLst>
                                      </p:cBhvr>
                                      <p:to>
                                        <p:strVal val="visible"/>
                                      </p:to>
                                    </p:set>
                                    <p:anim calcmode="lin" valueType="num">
                                      <p:cBhvr>
                                        <p:cTn id="31" dur="1000" fill="hold"/>
                                        <p:tgtEl>
                                          <p:spTgt spid="122882">
                                            <p:txEl>
                                              <p:pRg st="7" end="7"/>
                                            </p:txEl>
                                          </p:spTgt>
                                        </p:tgtEl>
                                        <p:attrNameLst>
                                          <p:attrName>ppt_w</p:attrName>
                                        </p:attrNameLst>
                                      </p:cBhvr>
                                      <p:tavLst>
                                        <p:tav tm="0">
                                          <p:val>
                                            <p:strVal val="#ppt_w*0.70"/>
                                          </p:val>
                                        </p:tav>
                                        <p:tav tm="100000">
                                          <p:val>
                                            <p:strVal val="#ppt_w"/>
                                          </p:val>
                                        </p:tav>
                                      </p:tavLst>
                                    </p:anim>
                                    <p:anim calcmode="lin" valueType="num">
                                      <p:cBhvr>
                                        <p:cTn id="32" dur="1000" fill="hold"/>
                                        <p:tgtEl>
                                          <p:spTgt spid="122882">
                                            <p:txEl>
                                              <p:pRg st="7" end="7"/>
                                            </p:txEl>
                                          </p:spTgt>
                                        </p:tgtEl>
                                        <p:attrNameLst>
                                          <p:attrName>ppt_h</p:attrName>
                                        </p:attrNameLst>
                                      </p:cBhvr>
                                      <p:tavLst>
                                        <p:tav tm="0">
                                          <p:val>
                                            <p:strVal val="#ppt_h"/>
                                          </p:val>
                                        </p:tav>
                                        <p:tav tm="100000">
                                          <p:val>
                                            <p:strVal val="#ppt_h"/>
                                          </p:val>
                                        </p:tav>
                                      </p:tavLst>
                                    </p:anim>
                                    <p:animEffect transition="in" filter="fade">
                                      <p:cBhvr>
                                        <p:cTn id="33" dur="1000"/>
                                        <p:tgtEl>
                                          <p:spTgt spid="1228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2800" b="1" dirty="0" smtClean="0">
                <a:solidFill>
                  <a:srgbClr val="FF0000"/>
                </a:solidFill>
                <a:effectLst>
                  <a:outerShdw blurRad="38100" dist="38100" dir="2700000" algn="tl">
                    <a:srgbClr val="000000"/>
                  </a:outerShdw>
                </a:effectLst>
              </a:rPr>
              <a:t>Title 18 United States Code</a:t>
            </a:r>
            <a:br>
              <a:rPr lang="en-US" altLang="en-US" sz="2800" b="1" dirty="0" smtClean="0">
                <a:solidFill>
                  <a:srgbClr val="FF0000"/>
                </a:solidFill>
                <a:effectLst>
                  <a:outerShdw blurRad="38100" dist="38100" dir="2700000" algn="tl">
                    <a:srgbClr val="000000"/>
                  </a:outerShdw>
                </a:effectLst>
              </a:rPr>
            </a:br>
            <a:r>
              <a:rPr lang="en-US" altLang="en-US" sz="2800" b="1" dirty="0" smtClean="0">
                <a:solidFill>
                  <a:srgbClr val="FF0000"/>
                </a:solidFill>
                <a:effectLst>
                  <a:outerShdw blurRad="38100" dist="38100" dir="2700000" algn="tl">
                    <a:srgbClr val="000000"/>
                  </a:outerShdw>
                </a:effectLst>
              </a:rPr>
              <a:t>Deprivation of Rights Under the Color of Law</a:t>
            </a:r>
          </a:p>
        </p:txBody>
      </p:sp>
      <p:sp>
        <p:nvSpPr>
          <p:cNvPr id="35843" name="Rectangle 3"/>
          <p:cNvSpPr>
            <a:spLocks noGrp="1" noChangeArrowheads="1"/>
          </p:cNvSpPr>
          <p:nvPr>
            <p:ph idx="1"/>
          </p:nvPr>
        </p:nvSpPr>
        <p:spPr/>
        <p:txBody>
          <a:bodyPr>
            <a:noAutofit/>
          </a:bodyPr>
          <a:lstStyle/>
          <a:p>
            <a:pPr eaLnBrk="1" hangingPunct="1">
              <a:lnSpc>
                <a:spcPct val="80000"/>
              </a:lnSpc>
            </a:pPr>
            <a:r>
              <a:rPr lang="en-US" altLang="en-US" sz="2800" dirty="0" smtClean="0"/>
              <a:t>This statute makes it a crime for any person acting under color of law, statute, ordinance, regulation, or custom to willfully deprive or cause to be deprived from any person those rights, privileges, or immunities secured or protected by the Constitution and laws of the U.S.</a:t>
            </a:r>
          </a:p>
          <a:p>
            <a:pPr eaLnBrk="1" hangingPunct="1">
              <a:lnSpc>
                <a:spcPct val="80000"/>
              </a:lnSpc>
            </a:pPr>
            <a:r>
              <a:rPr lang="en-US" altLang="en-US" sz="2800" dirty="0" smtClean="0"/>
              <a:t>This law further prohibits a person acting under color of law, statute, ordinance, regulation or custom to willfully subject or cause to be subjected any person to different punishments, pains, or penalties, than those prescribed for punishment of citizens on account of such person being an alien or by reason of his/her color or race.</a:t>
            </a:r>
          </a:p>
        </p:txBody>
      </p:sp>
      <p:sp>
        <p:nvSpPr>
          <p:cNvPr id="3" name="Footer Placeholder 2"/>
          <p:cNvSpPr>
            <a:spLocks noGrp="1"/>
          </p:cNvSpPr>
          <p:nvPr>
            <p:ph type="ftr" sz="quarter" idx="11"/>
          </p:nvPr>
        </p:nvSpPr>
        <p:spPr/>
        <p:txBody>
          <a:bodyPr/>
          <a:lstStyle/>
          <a:p>
            <a:pPr>
              <a:defRPr/>
            </a:pPr>
            <a:r>
              <a:rPr lang="en-US" altLang="en-US" dirty="0" smtClean="0"/>
              <a:t>34</a:t>
            </a:r>
            <a:endParaRPr lang="en-US" altLang="en-US" dirty="0"/>
          </a:p>
        </p:txBody>
      </p:sp>
    </p:spTree>
    <p:extLst>
      <p:ext uri="{BB962C8B-B14F-4D97-AF65-F5344CB8AC3E}">
        <p14:creationId xmlns:p14="http://schemas.microsoft.com/office/powerpoint/2010/main" val="116292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z="3200" dirty="0"/>
              <a:t>Title 18 United States Code</a:t>
            </a:r>
            <a:br>
              <a:rPr lang="en-US" sz="3200" dirty="0"/>
            </a:br>
            <a:r>
              <a:rPr lang="en-US" sz="3200" dirty="0"/>
              <a:t>Deprivation of Rights Under the Color of Law</a:t>
            </a:r>
          </a:p>
        </p:txBody>
      </p:sp>
      <p:sp>
        <p:nvSpPr>
          <p:cNvPr id="3" name="Content Placeholder 2"/>
          <p:cNvSpPr>
            <a:spLocks noGrp="1"/>
          </p:cNvSpPr>
          <p:nvPr>
            <p:ph idx="1"/>
          </p:nvPr>
        </p:nvSpPr>
        <p:spPr>
          <a:xfrm>
            <a:off x="457200" y="2057400"/>
            <a:ext cx="8229600" cy="4648200"/>
          </a:xfrm>
        </p:spPr>
        <p:txBody>
          <a:bodyPr>
            <a:normAutofit fontScale="85000" lnSpcReduction="20000"/>
          </a:bodyPr>
          <a:lstStyle/>
          <a:p>
            <a:r>
              <a:rPr lang="en-US" dirty="0"/>
              <a:t>Acts under "color of any law" include acts not only done by federal, state, or local officials within the bounds or limits of their lawful authority, but also acts done without and beyond the bounds of their lawful authority; provided that, in order for unlawful acts of any official to be done under "color of any law," the unlawful acts must be done while such official is purporting or pretending to act in the performance of his/her official duties. This definition includes, in addition to law enforcement officials, individuals such as Mayors, Council persons, Judges, Nursing Home Proprietors, Security Guards, etc., persons who are bound by laws, statutes ordinances, or customs.</a:t>
            </a:r>
          </a:p>
          <a:p>
            <a:r>
              <a:rPr lang="en-US" dirty="0"/>
              <a:t>Punishment varies from a fine or imprisonment or both, and if bodily injury results or if such acts include the use, attempted use, or threatened use of a dangerous weapon, explosives, or fire shall be fined or imprisoned up to ten years or both, and if death results, or if such acts include kidnapping or an attempt to kidnap, aggravated sexual abuse or an attempt to commit aggravated sexual abuse, or an attempt to kill, shall be fined.</a:t>
            </a:r>
          </a:p>
          <a:p>
            <a:endParaRPr lang="en-US" dirty="0"/>
          </a:p>
        </p:txBody>
      </p:sp>
    </p:spTree>
    <p:extLst>
      <p:ext uri="{BB962C8B-B14F-4D97-AF65-F5344CB8AC3E}">
        <p14:creationId xmlns:p14="http://schemas.microsoft.com/office/powerpoint/2010/main" val="203771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3200" b="1" dirty="0" smtClean="0">
                <a:solidFill>
                  <a:srgbClr val="FF0000"/>
                </a:solidFill>
                <a:effectLst>
                  <a:outerShdw blurRad="38100" dist="38100" dir="2700000" algn="tl">
                    <a:srgbClr val="000000"/>
                  </a:outerShdw>
                </a:effectLst>
              </a:rPr>
              <a:t>Graham vs Conner</a:t>
            </a:r>
            <a:br>
              <a:rPr lang="en-US" altLang="en-US" sz="3200" b="1" dirty="0" smtClean="0">
                <a:solidFill>
                  <a:srgbClr val="FF0000"/>
                </a:solidFill>
                <a:effectLst>
                  <a:outerShdw blurRad="38100" dist="38100" dir="2700000" algn="tl">
                    <a:srgbClr val="000000"/>
                  </a:outerShdw>
                </a:effectLst>
              </a:rPr>
            </a:br>
            <a:r>
              <a:rPr lang="en-US" altLang="en-US" sz="3200" b="1" dirty="0" smtClean="0">
                <a:solidFill>
                  <a:srgbClr val="FF0000"/>
                </a:solidFill>
                <a:effectLst>
                  <a:outerShdw blurRad="38100" dist="38100" dir="2700000" algn="tl">
                    <a:srgbClr val="000000"/>
                  </a:outerShdw>
                </a:effectLst>
              </a:rPr>
              <a:t>(Objective Reasonableness</a:t>
            </a:r>
            <a:r>
              <a:rPr lang="en-US" altLang="en-US" sz="4000" b="1" dirty="0" smtClean="0">
                <a:solidFill>
                  <a:srgbClr val="FF0000"/>
                </a:solidFill>
                <a:effectLst>
                  <a:outerShdw blurRad="38100" dist="38100" dir="2700000" algn="tl">
                    <a:srgbClr val="000000"/>
                  </a:outerShdw>
                </a:effectLst>
              </a:rPr>
              <a:t> </a:t>
            </a:r>
            <a:r>
              <a:rPr lang="en-US" altLang="en-US" sz="3200" b="1" dirty="0" smtClean="0">
                <a:solidFill>
                  <a:srgbClr val="FF0000"/>
                </a:solidFill>
                <a:effectLst>
                  <a:outerShdw blurRad="38100" dist="38100" dir="2700000" algn="tl">
                    <a:srgbClr val="000000"/>
                  </a:outerShdw>
                </a:effectLst>
              </a:rPr>
              <a:t>Standard)</a:t>
            </a:r>
            <a:endParaRPr lang="en-US" altLang="en-US" sz="4000" b="1" dirty="0" smtClean="0">
              <a:solidFill>
                <a:srgbClr val="FF0000"/>
              </a:solidFill>
              <a:effectLst>
                <a:outerShdw blurRad="38100" dist="38100" dir="2700000" algn="tl">
                  <a:srgbClr val="000000"/>
                </a:outerShdw>
              </a:effectLst>
            </a:endParaRPr>
          </a:p>
        </p:txBody>
      </p:sp>
      <p:sp>
        <p:nvSpPr>
          <p:cNvPr id="37891" name="Rectangle 3"/>
          <p:cNvSpPr>
            <a:spLocks noGrp="1" noChangeArrowheads="1"/>
          </p:cNvSpPr>
          <p:nvPr>
            <p:ph idx="1"/>
          </p:nvPr>
        </p:nvSpPr>
        <p:spPr/>
        <p:txBody>
          <a:bodyPr/>
          <a:lstStyle/>
          <a:p>
            <a:pPr eaLnBrk="1" hangingPunct="1">
              <a:lnSpc>
                <a:spcPct val="80000"/>
              </a:lnSpc>
            </a:pPr>
            <a:r>
              <a:rPr lang="en-US" altLang="en-US" sz="2400" i="1" dirty="0" smtClean="0"/>
              <a:t>The level of force that is necessary in a particular situation. The reasonableness of a particular use of force must be judged from the perspective of a reasonable officer on the scene, rather than with the 20/20 vision of hindsight. The calculus of reasonableness must embody allowance for the fact that police officers are often forced to make split second judgments-in circumstances that are tense, uncertain, and rapidly evolving-about the amount of force that is necessary in a particular situation. The reasonableness inquiry in an excessive force case is an objective one: the question is whether the officers’ actions are objectively reasonable in light of the facts &amp; circumstances confronting them, without regard to their underlying intent or motivation.</a:t>
            </a:r>
            <a:r>
              <a:rPr lang="en-US" altLang="en-US" sz="2400" dirty="0" smtClean="0">
                <a:solidFill>
                  <a:schemeClr val="accent1"/>
                </a:solidFill>
              </a:rPr>
              <a:t>    </a:t>
            </a:r>
            <a:endParaRPr lang="en-US" altLang="en-US" sz="2400" dirty="0" smtClean="0"/>
          </a:p>
        </p:txBody>
      </p:sp>
      <p:sp>
        <p:nvSpPr>
          <p:cNvPr id="3" name="Footer Placeholder 2"/>
          <p:cNvSpPr>
            <a:spLocks noGrp="1"/>
          </p:cNvSpPr>
          <p:nvPr>
            <p:ph type="ftr" sz="quarter" idx="11"/>
          </p:nvPr>
        </p:nvSpPr>
        <p:spPr/>
        <p:txBody>
          <a:bodyPr/>
          <a:lstStyle/>
          <a:p>
            <a:pPr>
              <a:defRPr/>
            </a:pPr>
            <a:r>
              <a:rPr lang="en-US" altLang="en-US" dirty="0" smtClean="0"/>
              <a:t>36</a:t>
            </a:r>
            <a:endParaRPr lang="en-US" altLang="en-US" dirty="0"/>
          </a:p>
        </p:txBody>
      </p:sp>
    </p:spTree>
    <p:extLst>
      <p:ext uri="{BB962C8B-B14F-4D97-AF65-F5344CB8AC3E}">
        <p14:creationId xmlns:p14="http://schemas.microsoft.com/office/powerpoint/2010/main" val="3583336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Force</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dirty="0" smtClean="0"/>
              <a:t>Verbal</a:t>
            </a:r>
          </a:p>
          <a:p>
            <a:r>
              <a:rPr lang="en-US" dirty="0" smtClean="0"/>
              <a:t>Control Restraint</a:t>
            </a:r>
          </a:p>
          <a:p>
            <a:r>
              <a:rPr lang="en-US" dirty="0" smtClean="0"/>
              <a:t>Chemical Agent</a:t>
            </a:r>
          </a:p>
          <a:p>
            <a:r>
              <a:rPr lang="en-US" dirty="0" smtClean="0"/>
              <a:t>Temporary</a:t>
            </a:r>
          </a:p>
          <a:p>
            <a:pPr marL="0" indent="0">
              <a:buNone/>
            </a:pPr>
            <a:r>
              <a:rPr lang="en-US" dirty="0" err="1" smtClean="0"/>
              <a:t>Incapiciation</a:t>
            </a:r>
            <a:endParaRPr lang="en-US" dirty="0"/>
          </a:p>
          <a:p>
            <a:r>
              <a:rPr lang="en-US" dirty="0" smtClean="0"/>
              <a:t>Deadly Force</a:t>
            </a:r>
            <a:endParaRPr lang="en-US" dirty="0"/>
          </a:p>
        </p:txBody>
      </p:sp>
      <p:sp>
        <p:nvSpPr>
          <p:cNvPr id="6" name="Rectangle 6"/>
          <p:cNvSpPr txBox="1">
            <a:spLocks noChangeArrowheads="1"/>
          </p:cNvSpPr>
          <p:nvPr/>
        </p:nvSpPr>
        <p:spPr>
          <a:xfrm>
            <a:off x="1219200" y="304800"/>
            <a:ext cx="7772400" cy="12065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endParaRPr lang="en-US" altLang="en-US" dirty="0" smtClean="0">
              <a:solidFill>
                <a:schemeClr val="tx1"/>
              </a:solidFill>
              <a:latin typeface="Arial" panose="020B0604020202020204" pitchFamily="34" charset="0"/>
              <a:cs typeface="Arial" panose="020B0604020202020204" pitchFamily="34" charset="0"/>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1971960804"/>
              </p:ext>
            </p:extLst>
          </p:nvPr>
        </p:nvGraphicFramePr>
        <p:xfrm>
          <a:off x="2324100" y="2079625"/>
          <a:ext cx="5561013" cy="35369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9"/>
          <p:cNvSpPr txBox="1">
            <a:spLocks noChangeArrowheads="1"/>
          </p:cNvSpPr>
          <p:nvPr/>
        </p:nvSpPr>
        <p:spPr bwMode="auto">
          <a:xfrm>
            <a:off x="4533900" y="3523203"/>
            <a:ext cx="1371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chemeClr val="bg1"/>
                </a:solidFill>
                <a:effectLst>
                  <a:outerShdw blurRad="38100" dist="38100" dir="2700000" algn="tl">
                    <a:srgbClr val="000000"/>
                  </a:outerShdw>
                </a:effectLst>
              </a:rPr>
              <a:t>Officer</a:t>
            </a:r>
            <a:r>
              <a:rPr lang="en-US" altLang="en-US" sz="2000" b="0" dirty="0">
                <a:solidFill>
                  <a:schemeClr val="bg1"/>
                </a:solidFill>
              </a:rPr>
              <a:t> </a:t>
            </a:r>
          </a:p>
        </p:txBody>
      </p:sp>
      <p:sp>
        <p:nvSpPr>
          <p:cNvPr id="9" name="Text Box 10"/>
          <p:cNvSpPr txBox="1">
            <a:spLocks noChangeArrowheads="1"/>
          </p:cNvSpPr>
          <p:nvPr/>
        </p:nvSpPr>
        <p:spPr bwMode="auto">
          <a:xfrm rot="2517512">
            <a:off x="5682683" y="2240660"/>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0" dirty="0">
                <a:solidFill>
                  <a:srgbClr val="000000"/>
                </a:solidFill>
                <a:latin typeface="Times New Roman" pitchFamily="18" charset="0"/>
              </a:rPr>
              <a:t>Verbal</a:t>
            </a:r>
          </a:p>
        </p:txBody>
      </p:sp>
      <p:sp>
        <p:nvSpPr>
          <p:cNvPr id="10" name="Text Box 11"/>
          <p:cNvSpPr txBox="1">
            <a:spLocks noChangeArrowheads="1"/>
          </p:cNvSpPr>
          <p:nvPr/>
        </p:nvSpPr>
        <p:spPr bwMode="auto">
          <a:xfrm rot="6261560">
            <a:off x="6027939" y="4110180"/>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0" dirty="0">
                <a:solidFill>
                  <a:srgbClr val="000000"/>
                </a:solidFill>
                <a:latin typeface="Times New Roman" pitchFamily="18" charset="0"/>
              </a:rPr>
              <a:t>Control  Restraint</a:t>
            </a:r>
          </a:p>
        </p:txBody>
      </p:sp>
      <p:sp>
        <p:nvSpPr>
          <p:cNvPr id="11" name="Text Box 12"/>
          <p:cNvSpPr txBox="1">
            <a:spLocks noChangeArrowheads="1"/>
          </p:cNvSpPr>
          <p:nvPr/>
        </p:nvSpPr>
        <p:spPr bwMode="auto">
          <a:xfrm>
            <a:off x="4381500" y="5410200"/>
            <a:ext cx="1638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0" dirty="0">
                <a:solidFill>
                  <a:srgbClr val="000000"/>
                </a:solidFill>
                <a:latin typeface="Times New Roman" pitchFamily="18" charset="0"/>
              </a:rPr>
              <a:t>Chemical Agent</a:t>
            </a:r>
          </a:p>
        </p:txBody>
      </p:sp>
      <p:sp>
        <p:nvSpPr>
          <p:cNvPr id="12" name="Text Box 13"/>
          <p:cNvSpPr txBox="1">
            <a:spLocks noChangeArrowheads="1"/>
          </p:cNvSpPr>
          <p:nvPr/>
        </p:nvSpPr>
        <p:spPr bwMode="auto">
          <a:xfrm rot="-6429602">
            <a:off x="2004885" y="3910945"/>
            <a:ext cx="229151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0" dirty="0">
                <a:solidFill>
                  <a:srgbClr val="000000"/>
                </a:solidFill>
                <a:latin typeface="Times New Roman" pitchFamily="18" charset="0"/>
              </a:rPr>
              <a:t>Temporary</a:t>
            </a:r>
          </a:p>
          <a:p>
            <a:pPr algn="ctr" eaLnBrk="1" hangingPunct="1">
              <a:spcBef>
                <a:spcPct val="50000"/>
              </a:spcBef>
              <a:buFontTx/>
              <a:buNone/>
            </a:pPr>
            <a:r>
              <a:rPr lang="en-US" altLang="en-US" sz="2800" b="0" dirty="0" smtClean="0">
                <a:solidFill>
                  <a:srgbClr val="000000"/>
                </a:solidFill>
                <a:latin typeface="Times New Roman" pitchFamily="18" charset="0"/>
              </a:rPr>
              <a:t>Incapacitation</a:t>
            </a:r>
            <a:endParaRPr lang="en-US" altLang="en-US" sz="2800" b="0" dirty="0">
              <a:solidFill>
                <a:srgbClr val="000000"/>
              </a:solidFill>
              <a:latin typeface="Times New Roman" pitchFamily="18" charset="0"/>
            </a:endParaRPr>
          </a:p>
        </p:txBody>
      </p:sp>
      <p:sp>
        <p:nvSpPr>
          <p:cNvPr id="13" name="Text Box 14"/>
          <p:cNvSpPr txBox="1">
            <a:spLocks noChangeArrowheads="1"/>
          </p:cNvSpPr>
          <p:nvPr/>
        </p:nvSpPr>
        <p:spPr bwMode="auto">
          <a:xfrm rot="-2311015">
            <a:off x="3117724" y="2240659"/>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0" dirty="0">
                <a:solidFill>
                  <a:srgbClr val="000000"/>
                </a:solidFill>
                <a:latin typeface="Times New Roman" pitchFamily="18" charset="0"/>
              </a:rPr>
              <a:t>Deadly</a:t>
            </a:r>
          </a:p>
        </p:txBody>
      </p:sp>
      <p:sp>
        <p:nvSpPr>
          <p:cNvPr id="14" name="Text Box 17"/>
          <p:cNvSpPr txBox="1">
            <a:spLocks noChangeArrowheads="1"/>
          </p:cNvSpPr>
          <p:nvPr/>
        </p:nvSpPr>
        <p:spPr bwMode="auto">
          <a:xfrm>
            <a:off x="4495800" y="3903994"/>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000" b="1" dirty="0">
                <a:solidFill>
                  <a:schemeClr val="bg1"/>
                </a:solidFill>
                <a:effectLst>
                  <a:outerShdw blurRad="38100" dist="38100" dir="2700000" algn="tl">
                    <a:srgbClr val="000000"/>
                  </a:outerShdw>
                </a:effectLst>
              </a:rPr>
              <a:t>Presence</a:t>
            </a:r>
          </a:p>
        </p:txBody>
      </p:sp>
    </p:spTree>
    <p:extLst>
      <p:ext uri="{BB962C8B-B14F-4D97-AF65-F5344CB8AC3E}">
        <p14:creationId xmlns:p14="http://schemas.microsoft.com/office/powerpoint/2010/main" val="293263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par>
                          <p:cTn id="8" fill="hold">
                            <p:stCondLst>
                              <p:cond delay="2000"/>
                            </p:stCondLst>
                            <p:childTnLst>
                              <p:par>
                                <p:cTn id="9" presetID="34"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from="(-#ppt_w/2)" to="(#ppt_x)" calcmode="lin" valueType="num">
                                      <p:cBhvr>
                                        <p:cTn id="11" dur="600" fill="hold">
                                          <p:stCondLst>
                                            <p:cond delay="0"/>
                                          </p:stCondLst>
                                        </p:cTn>
                                        <p:tgtEl>
                                          <p:spTgt spid="8"/>
                                        </p:tgtEl>
                                        <p:attrNameLst>
                                          <p:attrName>ppt_x</p:attrName>
                                        </p:attrNameLst>
                                      </p:cBhvr>
                                    </p:anim>
                                    <p:anim from="0" to="-1.0" calcmode="lin" valueType="num">
                                      <p:cBhvr>
                                        <p:cTn id="12" dur="200" decel="50000" autoRev="1" fill="hold">
                                          <p:stCondLst>
                                            <p:cond delay="600"/>
                                          </p:stCondLst>
                                        </p:cTn>
                                        <p:tgtEl>
                                          <p:spTgt spid="8"/>
                                        </p:tgtEl>
                                        <p:attrNameLst>
                                          <p:attrName>xshear</p:attrName>
                                        </p:attrNameLst>
                                      </p:cBhvr>
                                    </p:anim>
                                    <p:animScale>
                                      <p:cBhvr>
                                        <p:cTn id="13" dur="200" decel="100000" autoRev="1" fill="hold">
                                          <p:stCondLst>
                                            <p:cond delay="600"/>
                                          </p:stCondLst>
                                        </p:cTn>
                                        <p:tgtEl>
                                          <p:spTgt spid="8"/>
                                        </p:tgtEl>
                                      </p:cBhvr>
                                      <p:from x="100000" y="100000"/>
                                      <p:to x="80000" y="100000"/>
                                    </p:animScale>
                                    <p:anim by="(#ppt_h/3+#ppt_w*0.1)" calcmode="lin" valueType="num">
                                      <p:cBhvr additive="sum">
                                        <p:cTn id="14" dur="200" decel="100000" autoRev="1" fill="hold">
                                          <p:stCondLst>
                                            <p:cond delay="600"/>
                                          </p:stCondLst>
                                        </p:cTn>
                                        <p:tgtEl>
                                          <p:spTgt spid="8"/>
                                        </p:tgtEl>
                                        <p:attrNameLst>
                                          <p:attrName>ppt_x</p:attrName>
                                        </p:attrNameLst>
                                      </p:cBhvr>
                                    </p:anim>
                                  </p:childTnLst>
                                </p:cTn>
                              </p:par>
                              <p:par>
                                <p:cTn id="15" presetID="34"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from="(-#ppt_w/2)" to="(#ppt_x)" calcmode="lin" valueType="num">
                                      <p:cBhvr>
                                        <p:cTn id="17" dur="600" fill="hold">
                                          <p:stCondLst>
                                            <p:cond delay="0"/>
                                          </p:stCondLst>
                                        </p:cTn>
                                        <p:tgtEl>
                                          <p:spTgt spid="14"/>
                                        </p:tgtEl>
                                        <p:attrNameLst>
                                          <p:attrName>ppt_x</p:attrName>
                                        </p:attrNameLst>
                                      </p:cBhvr>
                                    </p:anim>
                                    <p:anim from="0" to="-1.0" calcmode="lin" valueType="num">
                                      <p:cBhvr>
                                        <p:cTn id="18" dur="200" decel="50000" autoRev="1" fill="hold">
                                          <p:stCondLst>
                                            <p:cond delay="600"/>
                                          </p:stCondLst>
                                        </p:cTn>
                                        <p:tgtEl>
                                          <p:spTgt spid="14"/>
                                        </p:tgtEl>
                                        <p:attrNameLst>
                                          <p:attrName>xshear</p:attrName>
                                        </p:attrNameLst>
                                      </p:cBhvr>
                                    </p:anim>
                                    <p:animScale>
                                      <p:cBhvr>
                                        <p:cTn id="19" dur="200" decel="100000" autoRev="1" fill="hold">
                                          <p:stCondLst>
                                            <p:cond delay="600"/>
                                          </p:stCondLst>
                                        </p:cTn>
                                        <p:tgtEl>
                                          <p:spTgt spid="14"/>
                                        </p:tgtEl>
                                      </p:cBhvr>
                                      <p:from x="100000" y="100000"/>
                                      <p:to x="80000" y="100000"/>
                                    </p:animScale>
                                    <p:anim by="(#ppt_h/3+#ppt_w*0.1)" calcmode="lin" valueType="num">
                                      <p:cBhvr additive="sum">
                                        <p:cTn id="20" dur="200" decel="100000" autoRev="1" fill="hold">
                                          <p:stCondLst>
                                            <p:cond delay="600"/>
                                          </p:stCondLst>
                                        </p:cTn>
                                        <p:tgtEl>
                                          <p:spTgt spid="14"/>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Elements of Force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Non-Deadly</a:t>
            </a:r>
            <a:r>
              <a:rPr lang="en-US" dirty="0"/>
              <a:t>	:			Deadly:</a:t>
            </a:r>
          </a:p>
          <a:p>
            <a:endParaRPr lang="en-US" dirty="0"/>
          </a:p>
          <a:p>
            <a:pPr lvl="1"/>
            <a:r>
              <a:rPr lang="en-US" dirty="0"/>
              <a:t>Ability				     Ability	</a:t>
            </a:r>
          </a:p>
          <a:p>
            <a:pPr lvl="1"/>
            <a:endParaRPr lang="en-US" dirty="0"/>
          </a:p>
          <a:p>
            <a:pPr lvl="1"/>
            <a:r>
              <a:rPr lang="en-US" dirty="0"/>
              <a:t>Opportunity				     Opportunity</a:t>
            </a:r>
          </a:p>
          <a:p>
            <a:pPr lvl="1"/>
            <a:endParaRPr lang="en-US" dirty="0"/>
          </a:p>
          <a:p>
            <a:pPr lvl="1"/>
            <a:r>
              <a:rPr lang="en-US" dirty="0"/>
              <a:t>Jeopardy				     Imminent Jeopardy</a:t>
            </a:r>
          </a:p>
          <a:p>
            <a:pPr lvl="1"/>
            <a:endParaRPr lang="en-US" dirty="0"/>
          </a:p>
          <a:p>
            <a:pPr lvl="1"/>
            <a:r>
              <a:rPr lang="en-US" dirty="0"/>
              <a:t>Preclusion				     Preclusion</a:t>
            </a:r>
          </a:p>
          <a:p>
            <a:endParaRPr lang="en-US" dirty="0"/>
          </a:p>
        </p:txBody>
      </p:sp>
    </p:spTree>
    <p:extLst>
      <p:ext uri="{BB962C8B-B14F-4D97-AF65-F5344CB8AC3E}">
        <p14:creationId xmlns:p14="http://schemas.microsoft.com/office/powerpoint/2010/main" val="215861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Preamble to Use of Force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It is the intent of the Nevada Department of Corrections that all staff recognize the value of human life, respect basic human rights &amp; have an intolerant attitude towards abusive or excessive force used on inmates. An officers use of force shall be value driven, utilizing only the minimal amount of force that is necessary &amp; reasonable under the circumstances to minimize the chance of harm to themselves or others, to prevent escapes, to protect state property from destruction, to prevent or quell a disturbance or compel compliance to lawfully issued orders. </a:t>
            </a:r>
          </a:p>
        </p:txBody>
      </p:sp>
    </p:spTree>
    <p:extLst>
      <p:ext uri="{BB962C8B-B14F-4D97-AF65-F5344CB8AC3E}">
        <p14:creationId xmlns:p14="http://schemas.microsoft.com/office/powerpoint/2010/main" val="2242038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Ability or Apparent Ability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Does the violator/inmate possess the ability or the apparent ability to kill you or a third party, or to cause you or a third party great bodily harm? </a:t>
            </a:r>
          </a:p>
          <a:p>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3733800"/>
            <a:ext cx="323556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076575"/>
            <a:ext cx="4064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893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a:t>
            </a:r>
            <a:endParaRPr lang="en-US" dirty="0"/>
          </a:p>
        </p:txBody>
      </p:sp>
      <p:sp>
        <p:nvSpPr>
          <p:cNvPr id="3" name="Content Placeholder 2"/>
          <p:cNvSpPr>
            <a:spLocks noGrp="1"/>
          </p:cNvSpPr>
          <p:nvPr>
            <p:ph idx="1"/>
          </p:nvPr>
        </p:nvSpPr>
        <p:spPr/>
        <p:txBody>
          <a:bodyPr/>
          <a:lstStyle/>
          <a:p>
            <a:r>
              <a:rPr lang="en-US" dirty="0"/>
              <a:t>Does the violator/inmate have the opportunity to kill you or a third party, or cause you or a third party great bodily harm? </a:t>
            </a:r>
          </a:p>
          <a:p>
            <a:endParaRPr lang="en-US"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67000"/>
            <a:ext cx="57150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671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Jeopardy / Danger</a:t>
            </a:r>
            <a:endParaRPr lang="en-US" dirty="0"/>
          </a:p>
        </p:txBody>
      </p:sp>
      <p:sp>
        <p:nvSpPr>
          <p:cNvPr id="3" name="Content Placeholder 2"/>
          <p:cNvSpPr>
            <a:spLocks noGrp="1"/>
          </p:cNvSpPr>
          <p:nvPr>
            <p:ph idx="1"/>
          </p:nvPr>
        </p:nvSpPr>
        <p:spPr/>
        <p:txBody>
          <a:bodyPr/>
          <a:lstStyle/>
          <a:p>
            <a:r>
              <a:rPr lang="en-US" dirty="0"/>
              <a:t> Based on all facts &amp; circumstances confronting the officer and without regard to the officers underlying intent or motivation, the officer reasonably believes that the subject poses a threat to the life of the officer(s) or other third parties and the must act to prevent death or serious bodily injury.</a:t>
            </a:r>
          </a:p>
          <a:p>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657600"/>
            <a:ext cx="5273675" cy="291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930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Imminent Jeopardy / Danger</a:t>
            </a:r>
            <a:endParaRPr lang="en-US" dirty="0"/>
          </a:p>
        </p:txBody>
      </p:sp>
      <p:sp>
        <p:nvSpPr>
          <p:cNvPr id="3" name="Content Placeholder 2"/>
          <p:cNvSpPr>
            <a:spLocks noGrp="1"/>
          </p:cNvSpPr>
          <p:nvPr>
            <p:ph idx="1"/>
          </p:nvPr>
        </p:nvSpPr>
        <p:spPr/>
        <p:txBody>
          <a:bodyPr/>
          <a:lstStyle/>
          <a:p>
            <a:r>
              <a:rPr lang="en-US" dirty="0"/>
              <a:t> Based on all facts &amp; circumstances confronting the officer and without regard to the officers underlying intent or motivation, the officer reasonably believes that the subject poses an immediate threat to the life of the officer(s) or other third parties and the must act immediately to prevent death or serious bodily injury.</a:t>
            </a:r>
          </a:p>
          <a:p>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95813"/>
            <a:ext cx="4953000" cy="278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378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Preclusion</a:t>
            </a:r>
            <a:endParaRPr lang="en-US" dirty="0"/>
          </a:p>
        </p:txBody>
      </p:sp>
      <p:sp>
        <p:nvSpPr>
          <p:cNvPr id="3" name="Content Placeholder 2"/>
          <p:cNvSpPr>
            <a:spLocks noGrp="1"/>
          </p:cNvSpPr>
          <p:nvPr>
            <p:ph idx="1"/>
          </p:nvPr>
        </p:nvSpPr>
        <p:spPr/>
        <p:txBody>
          <a:bodyPr/>
          <a:lstStyle/>
          <a:p>
            <a:r>
              <a:rPr lang="en-US" dirty="0"/>
              <a:t>Have you reasonably exhausted all of your avenues of retreat at that time and at that place?  Was there the feasibility or availability of alternative actions? </a:t>
            </a:r>
          </a:p>
          <a:p>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819400"/>
            <a:ext cx="5257800" cy="3519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279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405.01 – Use of Force General Provisions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800" dirty="0"/>
              <a:t>The NDOC shall operate under this use of force policy that defines staff responsibilities and limitations concerning the use of force while still allowing discretion in the appropriate application of force. The policy provides staff with the appropriate guidance on the permissible Use of Force. It ensures discipline is imposed for violations of the Use of Force policy, procedures or training.</a:t>
            </a:r>
          </a:p>
        </p:txBody>
      </p:sp>
    </p:spTree>
    <p:extLst>
      <p:ext uri="{BB962C8B-B14F-4D97-AF65-F5344CB8AC3E}">
        <p14:creationId xmlns:p14="http://schemas.microsoft.com/office/powerpoint/2010/main" val="3836274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405.01 – Use of Force General Provisions</a:t>
            </a:r>
          </a:p>
        </p:txBody>
      </p:sp>
      <p:sp>
        <p:nvSpPr>
          <p:cNvPr id="3" name="Content Placeholder 2"/>
          <p:cNvSpPr>
            <a:spLocks noGrp="1"/>
          </p:cNvSpPr>
          <p:nvPr>
            <p:ph idx="1"/>
          </p:nvPr>
        </p:nvSpPr>
        <p:spPr/>
        <p:txBody>
          <a:bodyPr>
            <a:normAutofit/>
          </a:bodyPr>
          <a:lstStyle/>
          <a:p>
            <a:r>
              <a:rPr lang="en-US" sz="2800" dirty="0"/>
              <a:t>It is the policy of the NDOC to authorize the use of physical force when and only to the extent that is reasonably believed to be necessary as specified in these rules. Staff is authorized to use that amount of force that is objectively reasonable to overcome a threat thereby minimizing the risk of injury to the officer, the threat and the public.</a:t>
            </a:r>
          </a:p>
          <a:p>
            <a:endParaRPr lang="en-US" sz="2800" dirty="0"/>
          </a:p>
          <a:p>
            <a:r>
              <a:rPr lang="en-US" sz="2800" dirty="0"/>
              <a:t>At no time are staff permitted to use force for punishment, retaliation or discipline.</a:t>
            </a:r>
          </a:p>
          <a:p>
            <a:endParaRPr lang="en-US" dirty="0"/>
          </a:p>
          <a:p>
            <a:endParaRPr lang="en-US" dirty="0"/>
          </a:p>
        </p:txBody>
      </p:sp>
    </p:spTree>
    <p:extLst>
      <p:ext uri="{BB962C8B-B14F-4D97-AF65-F5344CB8AC3E}">
        <p14:creationId xmlns:p14="http://schemas.microsoft.com/office/powerpoint/2010/main" val="51502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405.01 – Use of Force General Provisions</a:t>
            </a:r>
          </a:p>
        </p:txBody>
      </p:sp>
      <p:sp>
        <p:nvSpPr>
          <p:cNvPr id="3" name="Content Placeholder 2"/>
          <p:cNvSpPr>
            <a:spLocks noGrp="1"/>
          </p:cNvSpPr>
          <p:nvPr>
            <p:ph idx="1"/>
          </p:nvPr>
        </p:nvSpPr>
        <p:spPr/>
        <p:txBody>
          <a:bodyPr>
            <a:normAutofit lnSpcReduction="10000"/>
          </a:bodyPr>
          <a:lstStyle/>
          <a:p>
            <a:pPr marL="0" indent="0">
              <a:buNone/>
            </a:pPr>
            <a:r>
              <a:rPr lang="en-US" sz="2800" dirty="0"/>
              <a:t>Force shall be used only when reasonably necessary to subdue an attacker, overcome resistance, affect custody, or to gain compliance with a lawful order. It is the policy of the NDOC to accomplish the educational, treatment and supervision functions with minimal reliance on the use of force. Staff may use reasonable force as required in the performance of their duties, but unnecessary or excessive force shall not be used. If staff, at any point, determines the situation can be resolved without any further use of force, staff shall terminate the use of force.</a:t>
            </a:r>
          </a:p>
          <a:p>
            <a:pPr marL="0" indent="0">
              <a:buNone/>
            </a:pPr>
            <a:endParaRPr lang="en-US" dirty="0"/>
          </a:p>
        </p:txBody>
      </p:sp>
    </p:spTree>
    <p:extLst>
      <p:ext uri="{BB962C8B-B14F-4D97-AF65-F5344CB8AC3E}">
        <p14:creationId xmlns:p14="http://schemas.microsoft.com/office/powerpoint/2010/main" val="675176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b="1" dirty="0"/>
              <a:t>405.02 STAFF TRAINING INVOLVING USE OF FORCE</a:t>
            </a:r>
            <a:r>
              <a:rPr lang="en-US" dirty="0"/>
              <a:t/>
            </a:r>
            <a:br>
              <a:rPr lang="en-US" dirty="0"/>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a:p>
          <a:p>
            <a:pPr lvl="0"/>
            <a:r>
              <a:rPr lang="en-US" dirty="0"/>
              <a:t>All personnel will receive training and be qualified prior to being assigned to a position involving possible Use of Force and being authorized to use any force related equipment such as physical restraints, firearms, chemical agents (CS/OC), </a:t>
            </a:r>
            <a:r>
              <a:rPr lang="en-US" dirty="0" smtClean="0"/>
              <a:t>TASER or </a:t>
            </a:r>
            <a:r>
              <a:rPr lang="en-US" dirty="0"/>
              <a:t>similar technology or batons.  A staff member employed in positions that are authorized to use force-related equipment will receive annual refresher and semi-annual firearms qualification training in the correct use of all equipment to maintain their established proficiency levels.</a:t>
            </a:r>
          </a:p>
          <a:p>
            <a:endParaRPr lang="en-US" dirty="0"/>
          </a:p>
        </p:txBody>
      </p:sp>
    </p:spTree>
    <p:extLst>
      <p:ext uri="{BB962C8B-B14F-4D97-AF65-F5344CB8AC3E}">
        <p14:creationId xmlns:p14="http://schemas.microsoft.com/office/powerpoint/2010/main" val="1744532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b="1" dirty="0"/>
              <a:t>405.02 STAFF TRAINING INVOLVING USE OF FORCE</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Training will include: </a:t>
            </a:r>
          </a:p>
          <a:p>
            <a:pPr marL="0" indent="0">
              <a:buNone/>
            </a:pPr>
            <a:r>
              <a:rPr lang="en-US" dirty="0"/>
              <a:t> </a:t>
            </a:r>
          </a:p>
          <a:p>
            <a:pPr lvl="0"/>
            <a:r>
              <a:rPr lang="en-US" dirty="0"/>
              <a:t>Techniques/strategies known as Passive Compliance Measures used by staff to gain compliance/control of an inmate without forcible physical contact such as: communications, videotaping of inmate(s), show of force.</a:t>
            </a:r>
          </a:p>
          <a:p>
            <a:pPr marL="0" indent="0">
              <a:buNone/>
            </a:pPr>
            <a:r>
              <a:rPr lang="en-US" dirty="0"/>
              <a:t> </a:t>
            </a:r>
          </a:p>
          <a:p>
            <a:pPr lvl="0"/>
            <a:r>
              <a:rPr lang="en-US" dirty="0"/>
              <a:t>Staff is expected to know the Continuum of Force and be able to apply the proper level and type of force needed to control an inmate’s behavior. Minimum harm to staff, the public and inmates is the goal, but the overall objective is to gain compliance, control, and facility order. Force should be limited to the minimum amount necessary to control the situation. Force will not be used to punish, harass, coerce, or abuse inmates.</a:t>
            </a:r>
          </a:p>
          <a:p>
            <a:pPr marL="0" indent="0">
              <a:buNone/>
            </a:pPr>
            <a:r>
              <a:rPr lang="en-US" dirty="0"/>
              <a:t> </a:t>
            </a:r>
          </a:p>
          <a:p>
            <a:endParaRPr lang="en-US" dirty="0"/>
          </a:p>
        </p:txBody>
      </p:sp>
    </p:spTree>
    <p:extLst>
      <p:ext uri="{BB962C8B-B14F-4D97-AF65-F5344CB8AC3E}">
        <p14:creationId xmlns:p14="http://schemas.microsoft.com/office/powerpoint/2010/main" val="66458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Purpose of Course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en-US" altLang="en-US" sz="4800" dirty="0" smtClean="0"/>
              <a:t> To </a:t>
            </a:r>
            <a:r>
              <a:rPr lang="en-US" altLang="en-US" sz="4800" dirty="0"/>
              <a:t>become thoroughly proficient in the knowledge of Use of Force and the application of the legal and appropriate levels of force.</a:t>
            </a:r>
          </a:p>
          <a:p>
            <a:pPr algn="ctr"/>
            <a:endParaRPr lang="en-US" dirty="0"/>
          </a:p>
        </p:txBody>
      </p:sp>
    </p:spTree>
    <p:extLst>
      <p:ext uri="{BB962C8B-B14F-4D97-AF65-F5344CB8AC3E}">
        <p14:creationId xmlns:p14="http://schemas.microsoft.com/office/powerpoint/2010/main" val="2882141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405.03 When Force May Be Used</a:t>
            </a:r>
            <a:endParaRPr lang="en-US" dirty="0"/>
          </a:p>
        </p:txBody>
      </p:sp>
      <p:sp>
        <p:nvSpPr>
          <p:cNvPr id="3" name="Content Placeholder 2"/>
          <p:cNvSpPr>
            <a:spLocks noGrp="1"/>
          </p:cNvSpPr>
          <p:nvPr>
            <p:ph idx="1"/>
          </p:nvPr>
        </p:nvSpPr>
        <p:spPr/>
        <p:txBody>
          <a:bodyPr/>
          <a:lstStyle/>
          <a:p>
            <a:pPr lvl="0"/>
            <a:r>
              <a:rPr lang="en-US" dirty="0" smtClean="0"/>
              <a:t>1. A </a:t>
            </a:r>
            <a:r>
              <a:rPr lang="en-US" dirty="0"/>
              <a:t>staff member may use force to protect himself or any other individual from physical harm by an inmate.</a:t>
            </a:r>
          </a:p>
          <a:p>
            <a:pPr marL="0" indent="0">
              <a:buNone/>
            </a:pPr>
            <a:r>
              <a:rPr lang="en-US" dirty="0"/>
              <a:t> </a:t>
            </a:r>
          </a:p>
          <a:p>
            <a:pPr lvl="0"/>
            <a:r>
              <a:rPr lang="en-US" dirty="0" smtClean="0"/>
              <a:t>2. Force </a:t>
            </a:r>
            <a:r>
              <a:rPr lang="en-US" dirty="0"/>
              <a:t>will be proportionate to the threat exhibited by the inmate, and the force will decrease as the threat is lessened.</a:t>
            </a:r>
          </a:p>
          <a:p>
            <a:pPr marL="0" indent="0">
              <a:buNone/>
            </a:pPr>
            <a:endParaRPr lang="en-US" dirty="0"/>
          </a:p>
          <a:p>
            <a:pPr lvl="1"/>
            <a:r>
              <a:rPr lang="en-US" dirty="0"/>
              <a:t>Any staff witnessing a Use of Force that is either excessive or unnecessary is required to immediately report their observations to the shift supervisor both verbally and in a written report.</a:t>
            </a:r>
          </a:p>
        </p:txBody>
      </p:sp>
    </p:spTree>
    <p:extLst>
      <p:ext uri="{BB962C8B-B14F-4D97-AF65-F5344CB8AC3E}">
        <p14:creationId xmlns:p14="http://schemas.microsoft.com/office/powerpoint/2010/main" val="1115631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lstStyle/>
          <a:p>
            <a:pPr lvl="0"/>
            <a:r>
              <a:rPr lang="en-US" sz="4000" dirty="0" smtClean="0"/>
              <a:t>3. To </a:t>
            </a:r>
            <a:r>
              <a:rPr lang="en-US" sz="4000" dirty="0"/>
              <a:t>prevent the escape of an inmate, staff may use reasonable force to prevent the escape if no alternative method of persuasion is effective.</a:t>
            </a:r>
          </a:p>
          <a:p>
            <a:pPr marL="0" indent="0">
              <a:buNone/>
            </a:pPr>
            <a:endParaRPr lang="en-US" dirty="0"/>
          </a:p>
        </p:txBody>
      </p:sp>
    </p:spTree>
    <p:extLst>
      <p:ext uri="{BB962C8B-B14F-4D97-AF65-F5344CB8AC3E}">
        <p14:creationId xmlns:p14="http://schemas.microsoft.com/office/powerpoint/2010/main" val="451125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normAutofit/>
          </a:bodyPr>
          <a:lstStyle/>
          <a:p>
            <a:pPr lvl="0"/>
            <a:r>
              <a:rPr lang="en-US" sz="2800" dirty="0"/>
              <a:t>4</a:t>
            </a:r>
            <a:r>
              <a:rPr lang="en-US" sz="2800" dirty="0" smtClean="0"/>
              <a:t>. To </a:t>
            </a:r>
            <a:r>
              <a:rPr lang="en-US" sz="2800" dirty="0"/>
              <a:t>prevent destruction of state property.</a:t>
            </a:r>
          </a:p>
          <a:p>
            <a:pPr marL="0" indent="0">
              <a:buNone/>
            </a:pPr>
            <a:endParaRPr lang="en-US" sz="2800" dirty="0"/>
          </a:p>
          <a:p>
            <a:pPr lvl="1"/>
            <a:r>
              <a:rPr lang="en-US" sz="2800" dirty="0" smtClean="0"/>
              <a:t>A. Staff </a:t>
            </a:r>
            <a:r>
              <a:rPr lang="en-US" sz="2800" dirty="0"/>
              <a:t>may use force to prevent state property from substantial damage by an inmate if no alternative method of persuasion is effective.</a:t>
            </a:r>
          </a:p>
          <a:p>
            <a:pPr marL="0" indent="0">
              <a:buNone/>
            </a:pPr>
            <a:r>
              <a:rPr lang="en-US" sz="2800" dirty="0"/>
              <a:t> </a:t>
            </a:r>
          </a:p>
          <a:p>
            <a:pPr lvl="1"/>
            <a:r>
              <a:rPr lang="en-US" sz="2800" dirty="0" smtClean="0"/>
              <a:t>B. Nevada </a:t>
            </a:r>
            <a:r>
              <a:rPr lang="en-US" sz="2800" dirty="0"/>
              <a:t>Revised Statute (NRS) 212.190 states that damaging prison property is at least a gross misdemeanor.</a:t>
            </a:r>
          </a:p>
        </p:txBody>
      </p:sp>
    </p:spTree>
    <p:extLst>
      <p:ext uri="{BB962C8B-B14F-4D97-AF65-F5344CB8AC3E}">
        <p14:creationId xmlns:p14="http://schemas.microsoft.com/office/powerpoint/2010/main" val="4165374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normAutofit/>
          </a:bodyPr>
          <a:lstStyle/>
          <a:p>
            <a:pPr lvl="0"/>
            <a:r>
              <a:rPr lang="en-US" sz="3200" dirty="0" smtClean="0"/>
              <a:t>5. To </a:t>
            </a:r>
            <a:r>
              <a:rPr lang="en-US" sz="3200" dirty="0"/>
              <a:t>compel an inmate’s compliance with orders, force may be used if no alternative method of persuasion is effective or where the circumstances require urgency.</a:t>
            </a:r>
          </a:p>
          <a:p>
            <a:endParaRPr lang="en-US" sz="3200" dirty="0"/>
          </a:p>
          <a:p>
            <a:pPr lvl="0"/>
            <a:r>
              <a:rPr lang="en-US" sz="3200" dirty="0" smtClean="0"/>
              <a:t>6. To </a:t>
            </a:r>
            <a:r>
              <a:rPr lang="en-US" sz="3200" dirty="0"/>
              <a:t>prevent or quell a disturbance, disperse or apprehend inmates whose conduct is creating a risk of death or serious physical injury to others.</a:t>
            </a:r>
          </a:p>
        </p:txBody>
      </p:sp>
    </p:spTree>
    <p:extLst>
      <p:ext uri="{BB962C8B-B14F-4D97-AF65-F5344CB8AC3E}">
        <p14:creationId xmlns:p14="http://schemas.microsoft.com/office/powerpoint/2010/main" val="3025372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normAutofit fontScale="92500" lnSpcReduction="10000"/>
          </a:bodyPr>
          <a:lstStyle/>
          <a:p>
            <a:pPr lvl="0"/>
            <a:r>
              <a:rPr lang="en-US" dirty="0" smtClean="0"/>
              <a:t>7. Levels </a:t>
            </a:r>
            <a:r>
              <a:rPr lang="en-US" dirty="0"/>
              <a:t>of Force:</a:t>
            </a:r>
          </a:p>
          <a:p>
            <a:pPr marL="0" indent="0">
              <a:buNone/>
            </a:pPr>
            <a:endParaRPr lang="en-US" sz="2800" dirty="0"/>
          </a:p>
          <a:p>
            <a:pPr lvl="1"/>
            <a:r>
              <a:rPr lang="en-US" sz="2800" dirty="0" smtClean="0"/>
              <a:t>A. Planned </a:t>
            </a:r>
            <a:r>
              <a:rPr lang="en-US" sz="2800" dirty="0"/>
              <a:t>use of force can be used at any level in the use of force continuum. Planned use of force incidents should be videotaped. Staff involved in these incidents should utilize protective equipment. An example of planned </a:t>
            </a:r>
            <a:r>
              <a:rPr lang="en-US" sz="2800" dirty="0" smtClean="0"/>
              <a:t>use </a:t>
            </a:r>
            <a:r>
              <a:rPr lang="en-US" sz="2800" dirty="0"/>
              <a:t>of force is a cell extraction</a:t>
            </a:r>
            <a:r>
              <a:rPr lang="en-US" sz="2800" dirty="0" smtClean="0"/>
              <a:t>.</a:t>
            </a:r>
          </a:p>
          <a:p>
            <a:pPr lvl="2"/>
            <a:r>
              <a:rPr lang="en-US" sz="2600" dirty="0" smtClean="0"/>
              <a:t>a. In </a:t>
            </a:r>
            <a:r>
              <a:rPr lang="en-US" sz="2600" dirty="0"/>
              <a:t>a planned use of force, the Incident Commander in charge will assign a staff member to be in charge of recording the entire planned use of force. </a:t>
            </a:r>
          </a:p>
          <a:p>
            <a:pPr marL="548640" lvl="2" indent="0">
              <a:buNone/>
            </a:pPr>
            <a:r>
              <a:rPr lang="en-US" sz="2800" dirty="0" smtClean="0"/>
              <a:t> </a:t>
            </a:r>
            <a:endParaRPr lang="en-US" sz="2800" dirty="0"/>
          </a:p>
        </p:txBody>
      </p:sp>
    </p:spTree>
    <p:extLst>
      <p:ext uri="{BB962C8B-B14F-4D97-AF65-F5344CB8AC3E}">
        <p14:creationId xmlns:p14="http://schemas.microsoft.com/office/powerpoint/2010/main" val="509404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a:xfrm>
            <a:off x="457200" y="2133600"/>
            <a:ext cx="8229600" cy="4876800"/>
          </a:xfrm>
        </p:spPr>
        <p:txBody>
          <a:bodyPr/>
          <a:lstStyle/>
          <a:p>
            <a:pPr lvl="2"/>
            <a:r>
              <a:rPr lang="en-US" sz="2600" dirty="0" smtClean="0"/>
              <a:t>b. The </a:t>
            </a:r>
            <a:r>
              <a:rPr lang="en-US" sz="2600" dirty="0"/>
              <a:t>staff member assigned to recording will ensure, prior to the start of the use of force, that the recording equipment has sufficient batteries and sufficient blank recording space, such that technical issues with recording will be minimized once recording begins. </a:t>
            </a:r>
          </a:p>
          <a:p>
            <a:endParaRPr lang="en-US" dirty="0"/>
          </a:p>
        </p:txBody>
      </p:sp>
    </p:spTree>
    <p:extLst>
      <p:ext uri="{BB962C8B-B14F-4D97-AF65-F5344CB8AC3E}">
        <p14:creationId xmlns:p14="http://schemas.microsoft.com/office/powerpoint/2010/main" val="375030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lstStyle/>
          <a:p>
            <a:pPr marL="548640" lvl="2" indent="0">
              <a:buNone/>
            </a:pPr>
            <a:endParaRPr lang="en-US" dirty="0" smtClean="0"/>
          </a:p>
          <a:p>
            <a:pPr marL="548640" lvl="2" indent="0">
              <a:buNone/>
            </a:pPr>
            <a:r>
              <a:rPr lang="en-US" sz="2400" dirty="0" smtClean="0"/>
              <a:t>c. The </a:t>
            </a:r>
            <a:r>
              <a:rPr lang="en-US" sz="2400" dirty="0"/>
              <a:t>staff member assigned to recording should not be expected to participate in the use of force and should not do so, such that they may dedicate their full attention to recording.  The recording staff member should refrain from engaging in verbal comments during the recording, as staff comments will obscure the sounds being recorded.  The recording staff member must also record in such a manner that the inmate is in focus as much as possible, and adjust their positions should a staff member’s body position be obscuring a visual of the inmate.</a:t>
            </a:r>
          </a:p>
          <a:p>
            <a:endParaRPr lang="en-US" dirty="0"/>
          </a:p>
        </p:txBody>
      </p:sp>
    </p:spTree>
    <p:extLst>
      <p:ext uri="{BB962C8B-B14F-4D97-AF65-F5344CB8AC3E}">
        <p14:creationId xmlns:p14="http://schemas.microsoft.com/office/powerpoint/2010/main" val="872137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lstStyle/>
          <a:p>
            <a:pPr marL="274320" lvl="1" indent="0">
              <a:buNone/>
            </a:pPr>
            <a:r>
              <a:rPr lang="en-US" sz="3600" dirty="0" smtClean="0"/>
              <a:t>d. All </a:t>
            </a:r>
            <a:r>
              <a:rPr lang="en-US" sz="3600" dirty="0"/>
              <a:t>recordings of a planned use of force should be kept in a manner and location that is easily retrievable in the event review is needed.  The recording must be maintained for no less than three years from the date force was used.</a:t>
            </a:r>
          </a:p>
          <a:p>
            <a:endParaRPr lang="en-US" dirty="0"/>
          </a:p>
        </p:txBody>
      </p:sp>
    </p:spTree>
    <p:extLst>
      <p:ext uri="{BB962C8B-B14F-4D97-AF65-F5344CB8AC3E}">
        <p14:creationId xmlns:p14="http://schemas.microsoft.com/office/powerpoint/2010/main" val="2674886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normAutofit/>
          </a:bodyPr>
          <a:lstStyle/>
          <a:p>
            <a:r>
              <a:rPr lang="en-US" sz="2800" dirty="0" smtClean="0"/>
              <a:t>B. </a:t>
            </a:r>
            <a:r>
              <a:rPr lang="en-US" sz="2800" dirty="0"/>
              <a:t>Spontaneous use of force may be used by staff to respond to an emergency when there is not time to formulate a plan or notify an immediate supervisor, and the situation constitutes a serious threat to the safety of staff, public, inmates and prison security. Immediate use of force should be employed in a manner that poses the least risk to staff, the public and inmates.</a:t>
            </a:r>
          </a:p>
        </p:txBody>
      </p:sp>
    </p:spTree>
    <p:extLst>
      <p:ext uri="{BB962C8B-B14F-4D97-AF65-F5344CB8AC3E}">
        <p14:creationId xmlns:p14="http://schemas.microsoft.com/office/powerpoint/2010/main" val="1027115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normAutofit/>
          </a:bodyPr>
          <a:lstStyle/>
          <a:p>
            <a:pPr marL="274320" lvl="1" indent="0">
              <a:buNone/>
            </a:pPr>
            <a:endParaRPr lang="en-US" dirty="0" smtClean="0"/>
          </a:p>
          <a:p>
            <a:pPr marL="274320" lvl="1" indent="0">
              <a:buNone/>
            </a:pPr>
            <a:r>
              <a:rPr lang="en-US" sz="3200" dirty="0" smtClean="0"/>
              <a:t>a. Where </a:t>
            </a:r>
            <a:r>
              <a:rPr lang="en-US" sz="3200" dirty="0"/>
              <a:t>force was used spontaneously, regardless of injuries reported contemporaneous with the event, the area supervisor/incident commander will immediately review, if available, any unit video surveillance that may have captured the use of force.</a:t>
            </a:r>
          </a:p>
          <a:p>
            <a:endParaRPr lang="en-US" dirty="0"/>
          </a:p>
        </p:txBody>
      </p:sp>
    </p:spTree>
    <p:extLst>
      <p:ext uri="{BB962C8B-B14F-4D97-AF65-F5344CB8AC3E}">
        <p14:creationId xmlns:p14="http://schemas.microsoft.com/office/powerpoint/2010/main" val="121617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a:t>
            </a:r>
            <a:endParaRPr lang="en-US" dirty="0"/>
          </a:p>
        </p:txBody>
      </p:sp>
      <p:sp>
        <p:nvSpPr>
          <p:cNvPr id="3" name="Content Placeholder 2"/>
          <p:cNvSpPr>
            <a:spLocks noGrp="1"/>
          </p:cNvSpPr>
          <p:nvPr>
            <p:ph idx="1"/>
          </p:nvPr>
        </p:nvSpPr>
        <p:spPr/>
        <p:txBody>
          <a:bodyPr>
            <a:normAutofit lnSpcReduction="10000"/>
          </a:bodyPr>
          <a:lstStyle/>
          <a:p>
            <a:pPr lvl="0"/>
            <a:r>
              <a:rPr lang="en-US" dirty="0"/>
              <a:t>The Warden/Division Head is responsible for the overall execution of this regulation.  Direct supervision of this regulation is the responsibility of the Shift 	Supervisor (institutions/facilities) and/or the Transportation Lieutenant/Sergeant in regards to Central Transportation Division.</a:t>
            </a:r>
          </a:p>
          <a:p>
            <a:pPr marL="0" indent="0">
              <a:buNone/>
            </a:pPr>
            <a:r>
              <a:rPr lang="en-US" dirty="0"/>
              <a:t> </a:t>
            </a:r>
          </a:p>
          <a:p>
            <a:pPr lvl="0"/>
            <a:r>
              <a:rPr lang="en-US" dirty="0"/>
              <a:t>The Warden at each institution will ensure that all assigned staff is trained and have signed an acknowledgement statement that they have read, know and understand this regulation.  A copy of their acknowledgement will be maintained in each staff members personnel file.</a:t>
            </a:r>
          </a:p>
          <a:p>
            <a:endParaRPr lang="en-US" dirty="0"/>
          </a:p>
        </p:txBody>
      </p:sp>
    </p:spTree>
    <p:extLst>
      <p:ext uri="{BB962C8B-B14F-4D97-AF65-F5344CB8AC3E}">
        <p14:creationId xmlns:p14="http://schemas.microsoft.com/office/powerpoint/2010/main" val="2790759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lstStyle/>
          <a:p>
            <a:pPr marL="182880" lvl="1"/>
            <a:r>
              <a:rPr lang="en-US" sz="3200" dirty="0"/>
              <a:t>b. If the use of force was captured on video, from any angle on any camera, the area supervisor/incident commander will be responsible for preserving that recording in a manner and location that is easily retrievable in the event review is needed.  The video must be maintained for no less than three years from the date force was used.</a:t>
            </a:r>
          </a:p>
          <a:p>
            <a:endParaRPr lang="en-US" dirty="0"/>
          </a:p>
        </p:txBody>
      </p:sp>
    </p:spTree>
    <p:extLst>
      <p:ext uri="{BB962C8B-B14F-4D97-AF65-F5344CB8AC3E}">
        <p14:creationId xmlns:p14="http://schemas.microsoft.com/office/powerpoint/2010/main" val="643967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a:xfrm>
            <a:off x="457200" y="2286000"/>
            <a:ext cx="8229600" cy="3048000"/>
          </a:xfrm>
        </p:spPr>
        <p:txBody>
          <a:bodyPr>
            <a:normAutofit/>
          </a:bodyPr>
          <a:lstStyle/>
          <a:p>
            <a:pPr lvl="1"/>
            <a:r>
              <a:rPr lang="en-US" sz="3200" dirty="0" smtClean="0"/>
              <a:t>c. If </a:t>
            </a:r>
            <a:r>
              <a:rPr lang="en-US" sz="3200" dirty="0"/>
              <a:t>no cameras were operational in that unit or no cameras captured the use of force, the area supervisor/incident commander will make a notice of same in the Use of Force Incident Report.</a:t>
            </a:r>
          </a:p>
        </p:txBody>
      </p:sp>
    </p:spTree>
    <p:extLst>
      <p:ext uri="{BB962C8B-B14F-4D97-AF65-F5344CB8AC3E}">
        <p14:creationId xmlns:p14="http://schemas.microsoft.com/office/powerpoint/2010/main" val="192993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normAutofit lnSpcReduction="10000"/>
          </a:bodyPr>
          <a:lstStyle/>
          <a:p>
            <a:pPr lvl="1"/>
            <a:r>
              <a:rPr lang="en-US" sz="2200" dirty="0" smtClean="0"/>
              <a:t>d. In </a:t>
            </a:r>
            <a:r>
              <a:rPr lang="en-US" sz="2200" dirty="0"/>
              <a:t>addition to and apart from any surveillance footage from stationary cameras that may exist, video footage should also be recorded via a hand-held camera, as follows:</a:t>
            </a:r>
          </a:p>
          <a:p>
            <a:pPr marL="0" indent="0">
              <a:buNone/>
            </a:pPr>
            <a:endParaRPr lang="en-US" sz="2200" dirty="0"/>
          </a:p>
          <a:p>
            <a:pPr lvl="2"/>
            <a:r>
              <a:rPr lang="en-US" sz="2200" dirty="0"/>
              <a:t>As soon as the shift supervisor becomes aware that force is being used or has been used, a staff member will be directed to immediately obtain a handheld video camera and will be ordered to the scene where force has been used.</a:t>
            </a:r>
          </a:p>
          <a:p>
            <a:pPr lvl="2"/>
            <a:r>
              <a:rPr lang="en-US" sz="2200" dirty="0"/>
              <a:t>Immediately upon arrival to the scene, the staff video recorder will begin recording, noting the time and date the recording begins.  The staff video recorder will continue to take footage until the area supervisor/incident commander decides the incident is over and instructs the staff video recorder to cease recording.</a:t>
            </a:r>
          </a:p>
          <a:p>
            <a:endParaRPr lang="en-US" dirty="0"/>
          </a:p>
        </p:txBody>
      </p:sp>
    </p:spTree>
    <p:extLst>
      <p:ext uri="{BB962C8B-B14F-4D97-AF65-F5344CB8AC3E}">
        <p14:creationId xmlns:p14="http://schemas.microsoft.com/office/powerpoint/2010/main" val="1069392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405.03 When Force May Be Used</a:t>
            </a:r>
          </a:p>
        </p:txBody>
      </p:sp>
      <p:sp>
        <p:nvSpPr>
          <p:cNvPr id="3" name="Content Placeholder 2"/>
          <p:cNvSpPr>
            <a:spLocks noGrp="1"/>
          </p:cNvSpPr>
          <p:nvPr>
            <p:ph idx="1"/>
          </p:nvPr>
        </p:nvSpPr>
        <p:spPr/>
        <p:txBody>
          <a:bodyPr>
            <a:normAutofit/>
          </a:bodyPr>
          <a:lstStyle/>
          <a:p>
            <a:r>
              <a:rPr lang="en-US" dirty="0"/>
              <a:t>If the Use of Force is still occurring when the staff video recorder arrives, the incidents will be recorded to capture the unfolding events while waiting for a response team, even if through windows, fences, bars, or even if far away, etc.  Staff should not place themselves in any danger to capture the events.</a:t>
            </a:r>
          </a:p>
          <a:p>
            <a:pPr marL="0" indent="0">
              <a:buNone/>
            </a:pPr>
            <a:endParaRPr lang="en-US" dirty="0"/>
          </a:p>
          <a:p>
            <a:pPr lvl="1"/>
            <a:r>
              <a:rPr lang="en-US" sz="2400" dirty="0" smtClean="0"/>
              <a:t>C. The </a:t>
            </a:r>
            <a:r>
              <a:rPr lang="en-US" sz="2400" dirty="0"/>
              <a:t>Warden/Division head will ensure that Use of Force Operational Procedures are specific on the process for the recording of Use of Force incidents and storage of the video recordings.</a:t>
            </a:r>
          </a:p>
        </p:txBody>
      </p:sp>
    </p:spTree>
    <p:extLst>
      <p:ext uri="{BB962C8B-B14F-4D97-AF65-F5344CB8AC3E}">
        <p14:creationId xmlns:p14="http://schemas.microsoft.com/office/powerpoint/2010/main" val="1658951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405.04 Authorization for the Use of Less Lethal Force</a:t>
            </a:r>
            <a:endParaRPr lang="en-US" dirty="0"/>
          </a:p>
        </p:txBody>
      </p:sp>
      <p:sp>
        <p:nvSpPr>
          <p:cNvPr id="3" name="Content Placeholder 2"/>
          <p:cNvSpPr>
            <a:spLocks noGrp="1"/>
          </p:cNvSpPr>
          <p:nvPr>
            <p:ph idx="1"/>
          </p:nvPr>
        </p:nvSpPr>
        <p:spPr/>
        <p:txBody>
          <a:bodyPr/>
          <a:lstStyle/>
          <a:p>
            <a:r>
              <a:rPr lang="en-US" sz="3200" dirty="0"/>
              <a:t>“Less lethal force” may be used in the following situations:</a:t>
            </a:r>
          </a:p>
          <a:p>
            <a:pPr marL="0" indent="0">
              <a:buNone/>
            </a:pPr>
            <a:r>
              <a:rPr lang="en-US" sz="3200" dirty="0"/>
              <a:t>			</a:t>
            </a:r>
          </a:p>
          <a:p>
            <a:pPr lvl="0"/>
            <a:r>
              <a:rPr lang="en-US" sz="3200" dirty="0" smtClean="0"/>
              <a:t>1. Self-defense</a:t>
            </a:r>
            <a:r>
              <a:rPr lang="en-US" sz="3200" dirty="0"/>
              <a:t>;</a:t>
            </a:r>
          </a:p>
          <a:p>
            <a:pPr marL="0" indent="0">
              <a:buNone/>
            </a:pPr>
            <a:endParaRPr lang="en-US" sz="3200" dirty="0"/>
          </a:p>
          <a:p>
            <a:pPr lvl="0"/>
            <a:r>
              <a:rPr lang="en-US" sz="3200" dirty="0" smtClean="0"/>
              <a:t>2. Defense </a:t>
            </a:r>
            <a:r>
              <a:rPr lang="en-US" sz="3200" dirty="0"/>
              <a:t>of others;</a:t>
            </a:r>
          </a:p>
          <a:p>
            <a:pPr marL="0" indent="0">
              <a:buNone/>
            </a:pPr>
            <a:endParaRPr lang="en-US" sz="3200" dirty="0"/>
          </a:p>
          <a:p>
            <a:pPr lvl="0"/>
            <a:r>
              <a:rPr lang="en-US" sz="3200" dirty="0" smtClean="0"/>
              <a:t>3. Prevention </a:t>
            </a:r>
            <a:r>
              <a:rPr lang="en-US" sz="3200" dirty="0"/>
              <a:t>of self-injurious behavior;</a:t>
            </a:r>
          </a:p>
          <a:p>
            <a:pPr marL="0" indent="0">
              <a:buNone/>
            </a:pPr>
            <a:endParaRPr lang="en-US" dirty="0"/>
          </a:p>
        </p:txBody>
      </p:sp>
    </p:spTree>
    <p:extLst>
      <p:ext uri="{BB962C8B-B14F-4D97-AF65-F5344CB8AC3E}">
        <p14:creationId xmlns:p14="http://schemas.microsoft.com/office/powerpoint/2010/main" val="1489762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405.04 Authorization for the Use of Less Lethal Force</a:t>
            </a:r>
          </a:p>
        </p:txBody>
      </p:sp>
      <p:sp>
        <p:nvSpPr>
          <p:cNvPr id="3" name="Content Placeholder 2"/>
          <p:cNvSpPr>
            <a:spLocks noGrp="1"/>
          </p:cNvSpPr>
          <p:nvPr>
            <p:ph idx="1"/>
          </p:nvPr>
        </p:nvSpPr>
        <p:spPr/>
        <p:txBody>
          <a:bodyPr/>
          <a:lstStyle/>
          <a:p>
            <a:pPr lvl="0"/>
            <a:r>
              <a:rPr lang="en-US" sz="3200" dirty="0" smtClean="0"/>
              <a:t>4. Maintaining </a:t>
            </a:r>
            <a:r>
              <a:rPr lang="en-US" sz="3200" dirty="0"/>
              <a:t>order and control in a facility, including prevention of damage to state property;</a:t>
            </a:r>
          </a:p>
          <a:p>
            <a:pPr marL="0" indent="0">
              <a:buNone/>
            </a:pPr>
            <a:endParaRPr lang="en-US" sz="3200" dirty="0"/>
          </a:p>
          <a:p>
            <a:pPr lvl="0"/>
            <a:r>
              <a:rPr lang="en-US" sz="3200" dirty="0" smtClean="0"/>
              <a:t>5. Prevention </a:t>
            </a:r>
            <a:r>
              <a:rPr lang="en-US" sz="3200" dirty="0"/>
              <a:t>of escape from any security level;</a:t>
            </a:r>
          </a:p>
          <a:p>
            <a:pPr marL="0" indent="0">
              <a:buNone/>
            </a:pPr>
            <a:endParaRPr lang="en-US" sz="3200" dirty="0"/>
          </a:p>
          <a:p>
            <a:pPr lvl="0"/>
            <a:r>
              <a:rPr lang="en-US" sz="3200" dirty="0" smtClean="0"/>
              <a:t>6. Prevention </a:t>
            </a:r>
            <a:r>
              <a:rPr lang="en-US" sz="3200" dirty="0"/>
              <a:t>of the commission of a felony by an inmate;</a:t>
            </a:r>
          </a:p>
          <a:p>
            <a:pPr marL="0" indent="0">
              <a:buNone/>
            </a:pPr>
            <a:endParaRPr lang="en-US" dirty="0"/>
          </a:p>
        </p:txBody>
      </p:sp>
    </p:spTree>
    <p:extLst>
      <p:ext uri="{BB962C8B-B14F-4D97-AF65-F5344CB8AC3E}">
        <p14:creationId xmlns:p14="http://schemas.microsoft.com/office/powerpoint/2010/main" val="3517936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405.05 </a:t>
            </a:r>
            <a:r>
              <a:rPr lang="en-US" dirty="0">
                <a:effectLst>
                  <a:outerShdw blurRad="38100" dist="38100" dir="2700000" algn="tl">
                    <a:srgbClr val="000000">
                      <a:alpha val="43137"/>
                    </a:srgbClr>
                  </a:outerShdw>
                </a:effectLst>
              </a:rPr>
              <a:t>LESS </a:t>
            </a:r>
            <a:r>
              <a:rPr lang="en-US" dirty="0" smtClean="0">
                <a:effectLst>
                  <a:outerShdw blurRad="38100" dist="38100" dir="2700000" algn="tl">
                    <a:srgbClr val="000000">
                      <a:alpha val="43137"/>
                    </a:srgbClr>
                  </a:outerShdw>
                </a:effectLst>
              </a:rPr>
              <a:t>LETHAL </a:t>
            </a:r>
            <a:r>
              <a:rPr lang="en-US" dirty="0">
                <a:effectLst>
                  <a:outerShdw blurRad="38100" dist="38100" dir="2700000" algn="tl">
                    <a:srgbClr val="000000">
                      <a:alpha val="43137"/>
                    </a:srgbClr>
                  </a:outerShdw>
                </a:effectLst>
              </a:rPr>
              <a:t>FORCE</a:t>
            </a:r>
          </a:p>
        </p:txBody>
      </p:sp>
      <p:sp>
        <p:nvSpPr>
          <p:cNvPr id="3" name="Content Placeholder 2"/>
          <p:cNvSpPr>
            <a:spLocks noGrp="1"/>
          </p:cNvSpPr>
          <p:nvPr>
            <p:ph idx="1"/>
          </p:nvPr>
        </p:nvSpPr>
        <p:spPr/>
        <p:txBody>
          <a:bodyPr/>
          <a:lstStyle/>
          <a:p>
            <a:r>
              <a:rPr lang="en-US" dirty="0"/>
              <a:t>1. Physical Force (Hands On) – Physical force is to be used to subdue unruly inmates, to separate inmates fighting</a:t>
            </a:r>
            <a:r>
              <a:rPr lang="en-US" dirty="0" smtClean="0"/>
              <a:t>, and </a:t>
            </a:r>
            <a:r>
              <a:rPr lang="en-US" dirty="0"/>
              <a:t>in defense of self or others. It may also be employed to move inmates who fail to comply with lawful orders. Includes certain self-defense and inmate control techniques or strikes to areas of the body unlikely to result in serious </a:t>
            </a:r>
            <a:r>
              <a:rPr lang="en-US" dirty="0" smtClean="0"/>
              <a:t>physical injury.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52311"/>
            <a:ext cx="3495675" cy="214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93417"/>
            <a:ext cx="3733800" cy="248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759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405.05 </a:t>
            </a:r>
            <a:r>
              <a:rPr lang="en-US" dirty="0">
                <a:effectLst>
                  <a:outerShdw blurRad="38100" dist="38100" dir="2700000" algn="tl">
                    <a:srgbClr val="000000">
                      <a:alpha val="43137"/>
                    </a:srgbClr>
                  </a:outerShdw>
                </a:effectLst>
              </a:rPr>
              <a:t>LESS LETHAL FORCE</a:t>
            </a:r>
          </a:p>
        </p:txBody>
      </p:sp>
      <p:sp>
        <p:nvSpPr>
          <p:cNvPr id="3" name="Content Placeholder 2"/>
          <p:cNvSpPr>
            <a:spLocks noGrp="1"/>
          </p:cNvSpPr>
          <p:nvPr>
            <p:ph idx="1"/>
          </p:nvPr>
        </p:nvSpPr>
        <p:spPr/>
        <p:txBody>
          <a:bodyPr/>
          <a:lstStyle/>
          <a:p>
            <a:pPr lvl="0"/>
            <a:r>
              <a:rPr lang="en-US" dirty="0"/>
              <a:t>2. Chemical / Inflammatory agents may be deployed only by trained and qualified Authorized Personnel. Chemical agents items such as listed below are designed to temporarily immobilize or incapacitate the inmate through temporary discomfort caused by a chemical action.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138" y="3505200"/>
            <a:ext cx="2312861"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05200"/>
            <a:ext cx="4800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485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405.05 LESS LETHAL FORCE</a:t>
            </a:r>
            <a:endParaRPr lang="en-US" dirty="0"/>
          </a:p>
        </p:txBody>
      </p:sp>
      <p:sp>
        <p:nvSpPr>
          <p:cNvPr id="3" name="Content Placeholder 2"/>
          <p:cNvSpPr>
            <a:spLocks noGrp="1"/>
          </p:cNvSpPr>
          <p:nvPr>
            <p:ph idx="1"/>
          </p:nvPr>
        </p:nvSpPr>
        <p:spPr>
          <a:xfrm>
            <a:off x="457200" y="1600200"/>
            <a:ext cx="8229600" cy="3886200"/>
          </a:xfrm>
        </p:spPr>
        <p:txBody>
          <a:bodyPr>
            <a:noAutofit/>
          </a:bodyPr>
          <a:lstStyle/>
          <a:p>
            <a:pPr lvl="0"/>
            <a:r>
              <a:rPr lang="en-US" sz="3600" b="1" dirty="0"/>
              <a:t>CS</a:t>
            </a:r>
            <a:r>
              <a:rPr lang="en-US" sz="3600" dirty="0"/>
              <a:t> - Ortho-</a:t>
            </a:r>
            <a:r>
              <a:rPr lang="en-US" sz="3600" dirty="0" err="1"/>
              <a:t>chlorobenzalmalononitrile</a:t>
            </a:r>
            <a:r>
              <a:rPr lang="en-US" sz="3600" dirty="0"/>
              <a:t> – commonly known as tear gas or </a:t>
            </a:r>
            <a:r>
              <a:rPr lang="en-US" sz="3600" dirty="0" smtClean="0"/>
              <a:t>mace</a:t>
            </a:r>
          </a:p>
          <a:p>
            <a:pPr lvl="0"/>
            <a:endParaRPr lang="en-US" sz="3600" dirty="0"/>
          </a:p>
          <a:p>
            <a:pPr lvl="0"/>
            <a:r>
              <a:rPr lang="en-US" sz="3600" b="1" dirty="0" smtClean="0"/>
              <a:t>OC</a:t>
            </a:r>
            <a:r>
              <a:rPr lang="en-US" sz="3600" dirty="0" smtClean="0"/>
              <a:t> - Oleoresin Capsicum – commonly known as pepper spray</a:t>
            </a:r>
          </a:p>
          <a:p>
            <a:pPr lvl="0"/>
            <a:endParaRPr lang="en-US" sz="3600" dirty="0"/>
          </a:p>
        </p:txBody>
      </p:sp>
    </p:spTree>
    <p:extLst>
      <p:ext uri="{BB962C8B-B14F-4D97-AF65-F5344CB8AC3E}">
        <p14:creationId xmlns:p14="http://schemas.microsoft.com/office/powerpoint/2010/main" val="4149873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405.05 </a:t>
            </a:r>
            <a:r>
              <a:rPr lang="en-US" dirty="0">
                <a:effectLst>
                  <a:outerShdw blurRad="38100" dist="38100" dir="2700000" algn="tl">
                    <a:srgbClr val="000000">
                      <a:alpha val="43137"/>
                    </a:srgbClr>
                  </a:outerShdw>
                </a:effectLst>
              </a:rPr>
              <a:t>LESS LETHAL FORCE</a:t>
            </a:r>
          </a:p>
        </p:txBody>
      </p:sp>
      <p:sp>
        <p:nvSpPr>
          <p:cNvPr id="3" name="Content Placeholder 2"/>
          <p:cNvSpPr>
            <a:spLocks noGrp="1"/>
          </p:cNvSpPr>
          <p:nvPr>
            <p:ph idx="1"/>
          </p:nvPr>
        </p:nvSpPr>
        <p:spPr/>
        <p:txBody>
          <a:bodyPr/>
          <a:lstStyle/>
          <a:p>
            <a:pPr lvl="0"/>
            <a:r>
              <a:rPr lang="en-US" sz="2300" dirty="0" smtClean="0"/>
              <a:t>3. Electronic </a:t>
            </a:r>
            <a:r>
              <a:rPr lang="en-US" sz="2300" dirty="0"/>
              <a:t>Control Devices (ECD), to include items such as a Taser/electronic stun gun, Remote Access Custody Control (RACC) Belt, or electronic shield, are designated to temporarily immobilize or incapacitate an inmate by delivering a non-lethal electronic charge. </a:t>
            </a:r>
            <a:r>
              <a:rPr lang="en-US" sz="2300" u="sng" dirty="0"/>
              <a:t>An ECD may only be deployed by trained and qualified Authorized Personnel</a:t>
            </a:r>
            <a:r>
              <a:rPr lang="en-US" sz="2300" dirty="0"/>
              <a:t>.</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86200"/>
            <a:ext cx="4529666"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86200"/>
            <a:ext cx="3678840"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38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b="1" dirty="0"/>
              <a:t>Authorized Personnel </a:t>
            </a:r>
            <a:r>
              <a:rPr lang="en-US" dirty="0"/>
              <a:t>– A person who has received the prescribed NDOC training in the application of Use of Force equipment or tactics, and whose qualifications are up-to-date.</a:t>
            </a:r>
          </a:p>
          <a:p>
            <a:pPr marL="0" indent="0">
              <a:buNone/>
            </a:pPr>
            <a:endParaRPr lang="en-US" dirty="0"/>
          </a:p>
          <a:p>
            <a:r>
              <a:rPr lang="en-US" b="1" dirty="0"/>
              <a:t>Deadly Force </a:t>
            </a:r>
            <a:r>
              <a:rPr lang="en-US" dirty="0"/>
              <a:t>– Any force which carries a substantial risk that it will result in death or serious physical injury.</a:t>
            </a:r>
          </a:p>
          <a:p>
            <a:pPr marL="0" indent="0">
              <a:buNone/>
            </a:pPr>
            <a:endParaRPr lang="en-US" dirty="0"/>
          </a:p>
          <a:p>
            <a:r>
              <a:rPr lang="en-US" b="1" dirty="0"/>
              <a:t>Excessive Force </a:t>
            </a:r>
            <a:r>
              <a:rPr lang="en-US" dirty="0"/>
              <a:t>– The use of more force than an objective trained and competent correctional peace officer faced with similar facts and circumstances would use to subdue an attacker, overcome resistance, affect custody or gain compliance with a lawful order.</a:t>
            </a:r>
          </a:p>
          <a:p>
            <a:endParaRPr lang="en-US" dirty="0"/>
          </a:p>
          <a:p>
            <a:r>
              <a:rPr lang="en-US" b="1" dirty="0"/>
              <a:t>Force </a:t>
            </a:r>
            <a:r>
              <a:rPr lang="en-US" dirty="0"/>
              <a:t>– Any violence, compulsion, or constraint physically exerted by any means upon or against a person</a:t>
            </a:r>
          </a:p>
        </p:txBody>
      </p:sp>
    </p:spTree>
    <p:extLst>
      <p:ext uri="{BB962C8B-B14F-4D97-AF65-F5344CB8AC3E}">
        <p14:creationId xmlns:p14="http://schemas.microsoft.com/office/powerpoint/2010/main" val="1079435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405.05 </a:t>
            </a:r>
            <a:r>
              <a:rPr lang="en-US" dirty="0">
                <a:effectLst>
                  <a:outerShdw blurRad="38100" dist="38100" dir="2700000" algn="tl">
                    <a:srgbClr val="000000">
                      <a:alpha val="43137"/>
                    </a:srgbClr>
                  </a:outerShdw>
                </a:effectLst>
              </a:rPr>
              <a:t>LESS LETHAL FORCE</a:t>
            </a:r>
          </a:p>
        </p:txBody>
      </p:sp>
      <p:sp>
        <p:nvSpPr>
          <p:cNvPr id="3" name="Content Placeholder 2"/>
          <p:cNvSpPr>
            <a:spLocks noGrp="1"/>
          </p:cNvSpPr>
          <p:nvPr>
            <p:ph idx="1"/>
          </p:nvPr>
        </p:nvSpPr>
        <p:spPr/>
        <p:txBody>
          <a:bodyPr/>
          <a:lstStyle/>
          <a:p>
            <a:pPr lvl="0"/>
            <a:r>
              <a:rPr lang="en-US" sz="2300" dirty="0" smtClean="0"/>
              <a:t>4. </a:t>
            </a:r>
            <a:r>
              <a:rPr lang="en-US" sz="2300" dirty="0"/>
              <a:t>Specialty Impact Devices (SID) Side handle batons or Expandable Baton or similar equipment designed to temporarily incapacitate an inmate by striking or applying a controlled take down of the inmate.  These SID’s may only be used by trained and qualified Authorized Personnel. </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29000"/>
            <a:ext cx="3276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901" y="3547110"/>
            <a:ext cx="4343400" cy="304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4884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405.05 LESS </a:t>
            </a:r>
            <a:r>
              <a:rPr lang="en-US" dirty="0">
                <a:effectLst>
                  <a:outerShdw blurRad="38100" dist="38100" dir="2700000" algn="tl">
                    <a:srgbClr val="000000">
                      <a:alpha val="43137"/>
                    </a:srgbClr>
                  </a:outerShdw>
                </a:effectLst>
              </a:rPr>
              <a:t>LETHAL FORCE</a:t>
            </a:r>
          </a:p>
        </p:txBody>
      </p:sp>
      <p:sp>
        <p:nvSpPr>
          <p:cNvPr id="3" name="Content Placeholder 2"/>
          <p:cNvSpPr>
            <a:spLocks noGrp="1"/>
          </p:cNvSpPr>
          <p:nvPr>
            <p:ph idx="1"/>
          </p:nvPr>
        </p:nvSpPr>
        <p:spPr/>
        <p:txBody>
          <a:bodyPr/>
          <a:lstStyle/>
          <a:p>
            <a:pPr lvl="0"/>
            <a:r>
              <a:rPr lang="en-US" dirty="0" smtClean="0"/>
              <a:t>5.</a:t>
            </a:r>
            <a:r>
              <a:rPr lang="en-US" dirty="0"/>
              <a:t> A 12-gauge shotgun loaded with a blank round, a rubber stinger round and 7.5 birdshot rounds to skip shoot into the inmate(s) striking the inmate(s) in their lower extremities to temporarily incapacitate or immobilize the inmate(s).  Shotguns may only be used by trained and qualified Authorized Personnel.</a:t>
            </a:r>
          </a:p>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354566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38600"/>
            <a:ext cx="374904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5232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405.05 </a:t>
            </a:r>
            <a:r>
              <a:rPr lang="en-US" dirty="0">
                <a:effectLst>
                  <a:outerShdw blurRad="38100" dist="38100" dir="2700000" algn="tl">
                    <a:srgbClr val="000000">
                      <a:alpha val="43137"/>
                    </a:srgbClr>
                  </a:outerShdw>
                </a:effectLst>
              </a:rPr>
              <a:t>LESS LETHAL FORCE</a:t>
            </a:r>
          </a:p>
        </p:txBody>
      </p:sp>
      <p:sp>
        <p:nvSpPr>
          <p:cNvPr id="3" name="Content Placeholder 2"/>
          <p:cNvSpPr>
            <a:spLocks noGrp="1"/>
          </p:cNvSpPr>
          <p:nvPr>
            <p:ph idx="1"/>
          </p:nvPr>
        </p:nvSpPr>
        <p:spPr/>
        <p:txBody>
          <a:bodyPr/>
          <a:lstStyle/>
          <a:p>
            <a:pPr lvl="0"/>
            <a:r>
              <a:rPr lang="en-US" sz="2200" dirty="0" smtClean="0"/>
              <a:t>A. A </a:t>
            </a:r>
            <a:r>
              <a:rPr lang="en-US" sz="2200" dirty="0"/>
              <a:t>12-gauge shotgun loaded with a blank round, a rubber stinger round and 7.5 birdshot rounds to skip shoot into the inmate(s) striking the inmate(s) in their lower extremities to temporarily incapacitate or immobilize the inmate(s).  Shotguns may only be used by trained and qualified Authorized Personnel.</a:t>
            </a:r>
          </a:p>
          <a:p>
            <a:endParaRPr lang="en-US" sz="2000"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81400"/>
            <a:ext cx="33337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086" y="3718553"/>
            <a:ext cx="3629114" cy="271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979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405.05 </a:t>
            </a:r>
            <a:r>
              <a:rPr lang="en-US" dirty="0">
                <a:effectLst>
                  <a:outerShdw blurRad="38100" dist="38100" dir="2700000" algn="tl">
                    <a:srgbClr val="000000">
                      <a:alpha val="43137"/>
                    </a:srgbClr>
                  </a:outerShdw>
                </a:effectLst>
              </a:rPr>
              <a:t>LESS LETHAL FORCE</a:t>
            </a:r>
          </a:p>
        </p:txBody>
      </p:sp>
      <p:sp>
        <p:nvSpPr>
          <p:cNvPr id="3" name="Content Placeholder 2"/>
          <p:cNvSpPr>
            <a:spLocks noGrp="1"/>
          </p:cNvSpPr>
          <p:nvPr>
            <p:ph idx="1"/>
          </p:nvPr>
        </p:nvSpPr>
        <p:spPr>
          <a:xfrm>
            <a:off x="457200" y="1676400"/>
            <a:ext cx="8229600" cy="4876800"/>
          </a:xfrm>
        </p:spPr>
        <p:txBody>
          <a:bodyPr>
            <a:normAutofit lnSpcReduction="10000"/>
          </a:bodyPr>
          <a:lstStyle/>
          <a:p>
            <a:pPr lvl="0"/>
            <a:r>
              <a:rPr lang="en-US" dirty="0" smtClean="0"/>
              <a:t>C. If </a:t>
            </a:r>
            <a:r>
              <a:rPr lang="en-US" dirty="0"/>
              <a:t>the initial warning shot fails to stop the prohibited activity, then a rubber stinger may be discharged skip shot towards the inmates.</a:t>
            </a:r>
          </a:p>
          <a:p>
            <a:pPr marL="0" indent="0">
              <a:buNone/>
            </a:pPr>
            <a:endParaRPr lang="en-US" dirty="0"/>
          </a:p>
          <a:p>
            <a:pPr lvl="0"/>
            <a:r>
              <a:rPr lang="en-US" dirty="0" smtClean="0"/>
              <a:t>D. If </a:t>
            </a:r>
            <a:r>
              <a:rPr lang="en-US" dirty="0"/>
              <a:t>the rubber stinger round fails to stop prohibited activity, then 7.5 bird shot rounds may be skip shot into the ground/floor at the problem inmates. </a:t>
            </a:r>
          </a:p>
          <a:p>
            <a:pPr marL="0" indent="0">
              <a:buNone/>
            </a:pPr>
            <a:endParaRPr lang="en-US" dirty="0"/>
          </a:p>
          <a:p>
            <a:r>
              <a:rPr lang="en-US" b="1" dirty="0">
                <a:solidFill>
                  <a:srgbClr val="FF0000"/>
                </a:solidFill>
              </a:rPr>
              <a:t>Caution: If there is no ability to skip shoot into the ground/floor, then live rounds will NOT be discharged unless the inmate possesses a deadly weapon or serious physical injury and/or death is imminent. In this instance refer to 405.06.</a:t>
            </a:r>
            <a:endParaRPr lang="en-US" dirty="0">
              <a:solidFill>
                <a:srgbClr val="FF0000"/>
              </a:solidFill>
            </a:endParaRPr>
          </a:p>
          <a:p>
            <a:pPr lvl="1"/>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7200"/>
            <a:ext cx="1657579" cy="130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9439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405.05 </a:t>
            </a:r>
            <a:r>
              <a:rPr lang="en-US" dirty="0">
                <a:effectLst>
                  <a:outerShdw blurRad="38100" dist="38100" dir="2700000" algn="tl">
                    <a:srgbClr val="000000">
                      <a:alpha val="43137"/>
                    </a:srgbClr>
                  </a:outerShdw>
                </a:effectLst>
              </a:rPr>
              <a:t>LESS LETHAL FORCE</a:t>
            </a:r>
          </a:p>
        </p:txBody>
      </p:sp>
      <p:sp>
        <p:nvSpPr>
          <p:cNvPr id="3" name="Content Placeholder 2"/>
          <p:cNvSpPr>
            <a:spLocks noGrp="1"/>
          </p:cNvSpPr>
          <p:nvPr>
            <p:ph idx="1"/>
          </p:nvPr>
        </p:nvSpPr>
        <p:spPr/>
        <p:txBody>
          <a:bodyPr>
            <a:normAutofit/>
          </a:bodyPr>
          <a:lstStyle/>
          <a:p>
            <a:pPr lvl="0"/>
            <a:r>
              <a:rPr lang="en-US" sz="3600" dirty="0" smtClean="0"/>
              <a:t>E. The </a:t>
            </a:r>
            <a:r>
              <a:rPr lang="en-US" sz="3600" dirty="0"/>
              <a:t>progression from the warning shot to the rubber stinger round and 7.5 birdshot will be dictated by the level of the threat.</a:t>
            </a:r>
          </a:p>
          <a:p>
            <a:pPr marL="0" indent="0">
              <a:buNone/>
            </a:pPr>
            <a:r>
              <a:rPr lang="en-US" sz="3600" dirty="0"/>
              <a:t> </a:t>
            </a:r>
          </a:p>
          <a:p>
            <a:pPr lvl="2"/>
            <a:r>
              <a:rPr lang="en-US" sz="2800" dirty="0" smtClean="0"/>
              <a:t>1. Firing </a:t>
            </a:r>
            <a:r>
              <a:rPr lang="en-US" sz="2800" dirty="0"/>
              <a:t>of a warning shot: If the conduct or activity does not stop then you can progress to firing of the Rubber Stinger round (skip shot).</a:t>
            </a:r>
          </a:p>
          <a:p>
            <a:endParaRPr lang="en-US" dirty="0"/>
          </a:p>
        </p:txBody>
      </p:sp>
    </p:spTree>
    <p:extLst>
      <p:ext uri="{BB962C8B-B14F-4D97-AF65-F5344CB8AC3E}">
        <p14:creationId xmlns:p14="http://schemas.microsoft.com/office/powerpoint/2010/main" val="2039229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405.05 LESS LETHAL FORCE</a:t>
            </a:r>
            <a:endParaRPr lang="en-US" dirty="0"/>
          </a:p>
        </p:txBody>
      </p:sp>
      <p:sp>
        <p:nvSpPr>
          <p:cNvPr id="3" name="Content Placeholder 2"/>
          <p:cNvSpPr>
            <a:spLocks noGrp="1"/>
          </p:cNvSpPr>
          <p:nvPr>
            <p:ph idx="1"/>
          </p:nvPr>
        </p:nvSpPr>
        <p:spPr/>
        <p:txBody>
          <a:bodyPr/>
          <a:lstStyle/>
          <a:p>
            <a:pPr marL="274320" lvl="1" indent="0">
              <a:buNone/>
            </a:pPr>
            <a:r>
              <a:rPr lang="en-US" sz="2400" dirty="0" smtClean="0"/>
              <a:t>2. If </a:t>
            </a:r>
            <a:r>
              <a:rPr lang="en-US" sz="2400" dirty="0"/>
              <a:t>the threat increases to include;</a:t>
            </a:r>
          </a:p>
          <a:p>
            <a:pPr lvl="2"/>
            <a:r>
              <a:rPr lang="en-US" sz="2000" dirty="0"/>
              <a:t>More than two aggressors involved</a:t>
            </a:r>
          </a:p>
          <a:p>
            <a:pPr lvl="2"/>
            <a:r>
              <a:rPr lang="en-US" sz="2000" dirty="0"/>
              <a:t>Persons being over taken to the point where serious physical injury and/or death is imminent</a:t>
            </a:r>
          </a:p>
          <a:p>
            <a:pPr lvl="2"/>
            <a:r>
              <a:rPr lang="en-US" sz="2000" dirty="0"/>
              <a:t>Groups of inmates forming and being non-compliant</a:t>
            </a:r>
          </a:p>
          <a:p>
            <a:pPr marL="0" indent="0">
              <a:buNone/>
            </a:pPr>
            <a:endParaRPr lang="en-US" sz="2800" dirty="0"/>
          </a:p>
          <a:p>
            <a:pPr lvl="1"/>
            <a:r>
              <a:rPr lang="en-US" sz="2400" dirty="0" smtClean="0"/>
              <a:t>3. You </a:t>
            </a:r>
            <a:r>
              <a:rPr lang="en-US" sz="2400" dirty="0"/>
              <a:t>can then progress to firing of the 7.5 birdshot.  Skip shot only.</a:t>
            </a:r>
          </a:p>
          <a:p>
            <a:pPr marL="0" indent="0">
              <a:buNone/>
            </a:pPr>
            <a:r>
              <a:rPr lang="en-US" sz="2800" dirty="0"/>
              <a:t> </a:t>
            </a:r>
          </a:p>
          <a:p>
            <a:pPr lvl="0"/>
            <a:r>
              <a:rPr lang="en-US" dirty="0" smtClean="0"/>
              <a:t>F. No </a:t>
            </a:r>
            <a:r>
              <a:rPr lang="en-US" dirty="0"/>
              <a:t>less lethal force should be used to stop verbal abuse or other non-threatening behavior.</a:t>
            </a:r>
          </a:p>
          <a:p>
            <a:endParaRPr lang="en-US" dirty="0"/>
          </a:p>
        </p:txBody>
      </p:sp>
    </p:spTree>
    <p:extLst>
      <p:ext uri="{BB962C8B-B14F-4D97-AF65-F5344CB8AC3E}">
        <p14:creationId xmlns:p14="http://schemas.microsoft.com/office/powerpoint/2010/main" val="813537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405.06 </a:t>
            </a:r>
            <a:r>
              <a:rPr lang="en-US" dirty="0">
                <a:effectLst>
                  <a:outerShdw blurRad="38100" dist="38100" dir="2700000" algn="tl">
                    <a:srgbClr val="000000">
                      <a:alpha val="43137"/>
                    </a:srgbClr>
                  </a:outerShdw>
                </a:effectLst>
              </a:rPr>
              <a:t>AUTHORIZATION FOR USE OF DEADLY FORCE</a:t>
            </a:r>
          </a:p>
        </p:txBody>
      </p:sp>
      <p:sp>
        <p:nvSpPr>
          <p:cNvPr id="3" name="Content Placeholder 2"/>
          <p:cNvSpPr>
            <a:spLocks noGrp="1"/>
          </p:cNvSpPr>
          <p:nvPr>
            <p:ph idx="1"/>
          </p:nvPr>
        </p:nvSpPr>
        <p:spPr/>
        <p:txBody>
          <a:bodyPr>
            <a:normAutofit fontScale="62500" lnSpcReduction="20000"/>
          </a:bodyPr>
          <a:lstStyle/>
          <a:p>
            <a:r>
              <a:rPr lang="en-US" sz="4400" dirty="0"/>
              <a:t>Staff  have the obligation and responsibility to exercise discipline, caution, restraint and good judgment when using potentially deadly force. Deadly force may be used upon the reasonable belief that staff life or safety, or the life or safety of another, is in imminent danger of death or serious physical injury, given the totality of the circumstances known to the officer at the time of his/her action. Staff must keep in mind that the use of potentially deadly force presents a danger to the subject and to innocent parties. Only trained and qualified staff are authorized to use deadly force, and only as a last resort. </a:t>
            </a:r>
          </a:p>
        </p:txBody>
      </p:sp>
    </p:spTree>
    <p:extLst>
      <p:ext uri="{BB962C8B-B14F-4D97-AF65-F5344CB8AC3E}">
        <p14:creationId xmlns:p14="http://schemas.microsoft.com/office/powerpoint/2010/main" val="24886857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405.06 AUTHORIZATION FOR USE OF DEADLY FORCE</a:t>
            </a:r>
            <a:endParaRPr lang="en-US" dirty="0"/>
          </a:p>
        </p:txBody>
      </p:sp>
      <p:sp>
        <p:nvSpPr>
          <p:cNvPr id="3" name="Content Placeholder 2"/>
          <p:cNvSpPr>
            <a:spLocks noGrp="1"/>
          </p:cNvSpPr>
          <p:nvPr>
            <p:ph idx="1"/>
          </p:nvPr>
        </p:nvSpPr>
        <p:spPr/>
        <p:txBody>
          <a:bodyPr/>
          <a:lstStyle/>
          <a:p>
            <a:r>
              <a:rPr lang="en-US" sz="3200" dirty="0"/>
              <a:t>Officers should consider other reasonable means of control before resorting to the use of deadly force as time and circumstances safely permit.</a:t>
            </a:r>
          </a:p>
          <a:p>
            <a:pPr marL="0" indent="0">
              <a:buNone/>
            </a:pPr>
            <a:endParaRPr lang="en-US" sz="3200" dirty="0"/>
          </a:p>
          <a:p>
            <a:r>
              <a:rPr lang="en-US" sz="3200" dirty="0"/>
              <a:t>Deadly force is that degree of force which is likely to result in death or serious physical injury. Deadly force may be used only in the following situations:</a:t>
            </a:r>
          </a:p>
          <a:p>
            <a:pPr marL="0" indent="0">
              <a:buNone/>
            </a:pPr>
            <a:endParaRPr lang="en-US" dirty="0"/>
          </a:p>
        </p:txBody>
      </p:sp>
    </p:spTree>
    <p:extLst>
      <p:ext uri="{BB962C8B-B14F-4D97-AF65-F5344CB8AC3E}">
        <p14:creationId xmlns:p14="http://schemas.microsoft.com/office/powerpoint/2010/main" val="849268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405.06 </a:t>
            </a:r>
            <a:r>
              <a:rPr lang="en-US" dirty="0">
                <a:effectLst>
                  <a:outerShdw blurRad="38100" dist="38100" dir="2700000" algn="tl">
                    <a:srgbClr val="000000">
                      <a:alpha val="43137"/>
                    </a:srgbClr>
                  </a:outerShdw>
                </a:effectLst>
              </a:rPr>
              <a:t>AUTHORIZATION FOR USE OF DEADLY FORCE</a:t>
            </a:r>
          </a:p>
        </p:txBody>
      </p:sp>
      <p:sp>
        <p:nvSpPr>
          <p:cNvPr id="3" name="Content Placeholder 2"/>
          <p:cNvSpPr>
            <a:spLocks noGrp="1"/>
          </p:cNvSpPr>
          <p:nvPr>
            <p:ph idx="1"/>
          </p:nvPr>
        </p:nvSpPr>
        <p:spPr/>
        <p:txBody>
          <a:bodyPr>
            <a:normAutofit/>
          </a:bodyPr>
          <a:lstStyle/>
          <a:p>
            <a:r>
              <a:rPr lang="en-US" sz="3200" b="1" dirty="0"/>
              <a:t>1</a:t>
            </a:r>
            <a:r>
              <a:rPr lang="en-US" sz="3200" dirty="0"/>
              <a:t>. To prevent death or serious physical injury to self, other staff, inmates, or other persons who are threatened;</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5418667"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354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405.06 </a:t>
            </a:r>
            <a:r>
              <a:rPr lang="en-US" dirty="0">
                <a:effectLst>
                  <a:outerShdw blurRad="38100" dist="38100" dir="2700000" algn="tl">
                    <a:srgbClr val="000000">
                      <a:alpha val="43137"/>
                    </a:srgbClr>
                  </a:outerShdw>
                </a:effectLst>
              </a:rPr>
              <a:t>AUTHORIZATION FOR USE OF DEADLY FORCE</a:t>
            </a:r>
          </a:p>
        </p:txBody>
      </p:sp>
      <p:sp>
        <p:nvSpPr>
          <p:cNvPr id="3" name="Content Placeholder 2"/>
          <p:cNvSpPr>
            <a:spLocks noGrp="1"/>
          </p:cNvSpPr>
          <p:nvPr>
            <p:ph idx="1"/>
          </p:nvPr>
        </p:nvSpPr>
        <p:spPr/>
        <p:txBody>
          <a:bodyPr>
            <a:normAutofit/>
          </a:bodyPr>
          <a:lstStyle/>
          <a:p>
            <a:r>
              <a:rPr lang="en-US" sz="3200" b="1" dirty="0"/>
              <a:t>2</a:t>
            </a:r>
            <a:r>
              <a:rPr lang="en-US" sz="3200" dirty="0"/>
              <a:t>. To prevent the taking of hostages;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743200"/>
            <a:ext cx="3919036"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529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b="1" dirty="0"/>
              <a:t>Less Lethal Force </a:t>
            </a:r>
            <a:r>
              <a:rPr lang="en-US" dirty="0"/>
              <a:t>– any force that is neither intended nor likely to cause death or serious bodily harm.</a:t>
            </a:r>
          </a:p>
          <a:p>
            <a:pPr marL="0" indent="0">
              <a:buNone/>
            </a:pPr>
            <a:endParaRPr lang="en-US" dirty="0"/>
          </a:p>
          <a:p>
            <a:pPr marL="0" indent="0">
              <a:buNone/>
            </a:pPr>
            <a:r>
              <a:rPr lang="en-US" b="1" dirty="0"/>
              <a:t>Passive Compliance Measures </a:t>
            </a:r>
            <a:r>
              <a:rPr lang="en-US" dirty="0"/>
              <a:t>– Techniques/strategies used by staff to gain compliance/control of an inmate without forcible physical contact</a:t>
            </a:r>
            <a:r>
              <a:rPr lang="en-US" dirty="0" smtClean="0"/>
              <a:t>.</a:t>
            </a:r>
          </a:p>
          <a:p>
            <a:pPr marL="0" indent="0">
              <a:buNone/>
            </a:pPr>
            <a:endParaRPr lang="en-US" dirty="0"/>
          </a:p>
          <a:p>
            <a:pPr marL="0" indent="0">
              <a:buNone/>
            </a:pPr>
            <a:r>
              <a:rPr lang="en-US" b="1" dirty="0"/>
              <a:t>Planned Use of Force </a:t>
            </a:r>
            <a:r>
              <a:rPr lang="en-US" dirty="0"/>
              <a:t>– The Use of Force when time and circumstances allow the opportunity for planning and consultation and approval of the Warden or Administrator Off Duty (AOD)</a:t>
            </a:r>
          </a:p>
        </p:txBody>
      </p:sp>
    </p:spTree>
    <p:extLst>
      <p:ext uri="{BB962C8B-B14F-4D97-AF65-F5344CB8AC3E}">
        <p14:creationId xmlns:p14="http://schemas.microsoft.com/office/powerpoint/2010/main" val="9304414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405.06 </a:t>
            </a:r>
            <a:r>
              <a:rPr lang="en-US" dirty="0">
                <a:effectLst>
                  <a:outerShdw blurRad="38100" dist="38100" dir="2700000" algn="tl">
                    <a:srgbClr val="000000">
                      <a:alpha val="43137"/>
                    </a:srgbClr>
                  </a:outerShdw>
                </a:effectLst>
              </a:rPr>
              <a:t>AUTHORIZATION FOR USE OF DEADLY FORCE</a:t>
            </a:r>
          </a:p>
        </p:txBody>
      </p:sp>
      <p:sp>
        <p:nvSpPr>
          <p:cNvPr id="3" name="Content Placeholder 2"/>
          <p:cNvSpPr>
            <a:spLocks noGrp="1"/>
          </p:cNvSpPr>
          <p:nvPr>
            <p:ph idx="1"/>
          </p:nvPr>
        </p:nvSpPr>
        <p:spPr/>
        <p:txBody>
          <a:bodyPr>
            <a:normAutofit/>
          </a:bodyPr>
          <a:lstStyle/>
          <a:p>
            <a:r>
              <a:rPr lang="en-US" sz="3200" b="1" dirty="0"/>
              <a:t>3</a:t>
            </a:r>
            <a:r>
              <a:rPr lang="en-US" sz="3200" dirty="0"/>
              <a:t>. To prevent the escape of any prisoner from a medium security or higher correctional facility including while being transported or being housed in the community;</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33800"/>
            <a:ext cx="3629025" cy="272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67200"/>
            <a:ext cx="372079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083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405.06 </a:t>
            </a:r>
            <a:r>
              <a:rPr lang="en-US" dirty="0">
                <a:effectLst>
                  <a:outerShdw blurRad="38100" dist="38100" dir="2700000" algn="tl">
                    <a:srgbClr val="000000">
                      <a:alpha val="43137"/>
                    </a:srgbClr>
                  </a:outerShdw>
                </a:effectLst>
              </a:rPr>
              <a:t>AUTHORIZATION FOR USE OF DEADLY FORCE</a:t>
            </a:r>
          </a:p>
        </p:txBody>
      </p:sp>
      <p:sp>
        <p:nvSpPr>
          <p:cNvPr id="3" name="Content Placeholder 2"/>
          <p:cNvSpPr>
            <a:spLocks noGrp="1"/>
          </p:cNvSpPr>
          <p:nvPr>
            <p:ph idx="1"/>
          </p:nvPr>
        </p:nvSpPr>
        <p:spPr/>
        <p:txBody>
          <a:bodyPr>
            <a:normAutofit/>
          </a:bodyPr>
          <a:lstStyle/>
          <a:p>
            <a:r>
              <a:rPr lang="en-US" sz="3200" b="1" dirty="0"/>
              <a:t>4</a:t>
            </a:r>
            <a:r>
              <a:rPr lang="en-US" sz="3200" dirty="0"/>
              <a:t>. To prevent major damage during a disturbance within a facility if it is reasonably believed that the damage may cause death or serious physical injury to any person.</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733800"/>
            <a:ext cx="3581400" cy="286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7031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405.06 </a:t>
            </a:r>
            <a:r>
              <a:rPr lang="en-US" dirty="0">
                <a:effectLst>
                  <a:outerShdw blurRad="38100" dist="38100" dir="2700000" algn="tl">
                    <a:srgbClr val="000000">
                      <a:alpha val="43137"/>
                    </a:srgbClr>
                  </a:outerShdw>
                </a:effectLst>
              </a:rPr>
              <a:t>AUTHORIZATION FOR USE OF DEADLY FORCE</a:t>
            </a:r>
          </a:p>
        </p:txBody>
      </p:sp>
      <p:sp>
        <p:nvSpPr>
          <p:cNvPr id="3" name="Content Placeholder 2"/>
          <p:cNvSpPr>
            <a:spLocks noGrp="1"/>
          </p:cNvSpPr>
          <p:nvPr>
            <p:ph idx="1"/>
          </p:nvPr>
        </p:nvSpPr>
        <p:spPr/>
        <p:txBody>
          <a:bodyPr>
            <a:normAutofit/>
          </a:bodyPr>
          <a:lstStyle/>
          <a:p>
            <a:r>
              <a:rPr lang="en-US" sz="3200" b="1" dirty="0"/>
              <a:t>5</a:t>
            </a:r>
            <a:r>
              <a:rPr lang="en-US" sz="3200" dirty="0"/>
              <a:t>. To prevent inmates from unlocking other inmates (seizure of keys or door controls).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95600"/>
            <a:ext cx="4143375" cy="345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8414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405.06 </a:t>
            </a:r>
            <a:r>
              <a:rPr lang="en-US" dirty="0">
                <a:effectLst>
                  <a:outerShdw blurRad="38100" dist="38100" dir="2700000" algn="tl">
                    <a:srgbClr val="000000">
                      <a:alpha val="43137"/>
                    </a:srgbClr>
                  </a:outerShdw>
                </a:effectLst>
              </a:rPr>
              <a:t>AUTHORIZATION FOR USE OF DEADLY FORCE</a:t>
            </a:r>
          </a:p>
        </p:txBody>
      </p:sp>
      <p:sp>
        <p:nvSpPr>
          <p:cNvPr id="3" name="Content Placeholder 2"/>
          <p:cNvSpPr>
            <a:spLocks noGrp="1"/>
          </p:cNvSpPr>
          <p:nvPr>
            <p:ph idx="1"/>
          </p:nvPr>
        </p:nvSpPr>
        <p:spPr/>
        <p:txBody>
          <a:bodyPr>
            <a:normAutofit/>
          </a:bodyPr>
          <a:lstStyle/>
          <a:p>
            <a:r>
              <a:rPr lang="en-US" sz="3600" b="1" dirty="0"/>
              <a:t>6</a:t>
            </a:r>
            <a:r>
              <a:rPr lang="en-US" sz="3600" dirty="0"/>
              <a:t>. If deadly force is to be used, </a:t>
            </a:r>
            <a:r>
              <a:rPr lang="en-US" sz="3600" dirty="0" smtClean="0"/>
              <a:t>staff </a:t>
            </a:r>
            <a:r>
              <a:rPr lang="en-US" sz="3600" dirty="0"/>
              <a:t>will take reasonable actions under the following guidelines</a:t>
            </a:r>
            <a:r>
              <a:rPr lang="en-US" sz="3600" dirty="0" smtClean="0"/>
              <a:t>:</a:t>
            </a:r>
          </a:p>
          <a:p>
            <a:pPr lvl="1"/>
            <a:r>
              <a:rPr lang="en-US" sz="3200" dirty="0" smtClean="0"/>
              <a:t> </a:t>
            </a:r>
            <a:r>
              <a:rPr lang="en-US" sz="3200" dirty="0"/>
              <a:t>Time permitting a clear, verbal warning order, </a:t>
            </a:r>
            <a:r>
              <a:rPr lang="en-US" sz="3200" dirty="0">
                <a:solidFill>
                  <a:srgbClr val="FF0000"/>
                </a:solidFill>
              </a:rPr>
              <a:t>“stop or I will shoot,” </a:t>
            </a:r>
            <a:r>
              <a:rPr lang="en-US" sz="3200" dirty="0"/>
              <a:t>will be given before each shot is </a:t>
            </a:r>
            <a:r>
              <a:rPr lang="en-US" sz="3200" dirty="0" smtClean="0"/>
              <a:t>discharged.</a:t>
            </a:r>
            <a:endParaRPr lang="en-US" sz="3200" dirty="0"/>
          </a:p>
        </p:txBody>
      </p:sp>
    </p:spTree>
    <p:extLst>
      <p:ext uri="{BB962C8B-B14F-4D97-AF65-F5344CB8AC3E}">
        <p14:creationId xmlns:p14="http://schemas.microsoft.com/office/powerpoint/2010/main" val="6325946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405.06 </a:t>
            </a:r>
            <a:r>
              <a:rPr lang="en-US" dirty="0">
                <a:effectLst>
                  <a:outerShdw blurRad="38100" dist="38100" dir="2700000" algn="tl">
                    <a:srgbClr val="000000">
                      <a:alpha val="43137"/>
                    </a:srgbClr>
                  </a:outerShdw>
                </a:effectLst>
              </a:rPr>
              <a:t>AUTHORIZATION FOR USE OF DEADLY FORCE</a:t>
            </a:r>
          </a:p>
        </p:txBody>
      </p:sp>
      <p:sp>
        <p:nvSpPr>
          <p:cNvPr id="3" name="Content Placeholder 2"/>
          <p:cNvSpPr>
            <a:spLocks noGrp="1"/>
          </p:cNvSpPr>
          <p:nvPr>
            <p:ph idx="1"/>
          </p:nvPr>
        </p:nvSpPr>
        <p:spPr/>
        <p:txBody>
          <a:bodyPr>
            <a:normAutofit fontScale="92500" lnSpcReduction="10000"/>
          </a:bodyPr>
          <a:lstStyle/>
          <a:p>
            <a:pPr lvl="0"/>
            <a:r>
              <a:rPr lang="en-US" dirty="0" smtClean="0"/>
              <a:t>7. When </a:t>
            </a:r>
            <a:r>
              <a:rPr lang="en-US" dirty="0"/>
              <a:t>the use of deadly force is warranted, if time and circumstances permit, a warning shot will be discharged.</a:t>
            </a:r>
          </a:p>
          <a:p>
            <a:pPr marL="0" indent="0">
              <a:buNone/>
            </a:pPr>
            <a:endParaRPr lang="en-US" dirty="0"/>
          </a:p>
          <a:p>
            <a:pPr lvl="1"/>
            <a:r>
              <a:rPr lang="en-US" dirty="0" smtClean="0"/>
              <a:t>A. In </a:t>
            </a:r>
            <a:r>
              <a:rPr lang="en-US" dirty="0"/>
              <a:t>any life-threatening situation where the inmate does possess a deadly weapon or serious physical injury and/or death is imminent, the policy will be to “shoot to stop” by shooting at a vital portion of the body, such as the torso.</a:t>
            </a:r>
          </a:p>
          <a:p>
            <a:pPr marL="0" indent="0">
              <a:buNone/>
            </a:pPr>
            <a:endParaRPr lang="en-US" dirty="0"/>
          </a:p>
          <a:p>
            <a:pPr lvl="1"/>
            <a:r>
              <a:rPr lang="en-US" dirty="0" smtClean="0"/>
              <a:t>B. Every </a:t>
            </a:r>
            <a:r>
              <a:rPr lang="en-US" dirty="0"/>
              <a:t>effort should be made to direct the round into the aggressor and not the victim.</a:t>
            </a:r>
          </a:p>
          <a:p>
            <a:pPr marL="0" indent="0">
              <a:buNone/>
            </a:pPr>
            <a:endParaRPr lang="en-US" dirty="0"/>
          </a:p>
          <a:p>
            <a:pPr lvl="1"/>
            <a:r>
              <a:rPr lang="en-US" dirty="0" smtClean="0"/>
              <a:t>C. If </a:t>
            </a:r>
            <a:r>
              <a:rPr lang="en-US" dirty="0"/>
              <a:t>doubt exists in the officer’s mind as to whether he should discharge the firearm under the circumstances that have been outlined above, the officer should conclude that he SHOULD NOT discharge the firearm.</a:t>
            </a:r>
          </a:p>
          <a:p>
            <a:endParaRPr lang="en-US" dirty="0"/>
          </a:p>
        </p:txBody>
      </p:sp>
    </p:spTree>
    <p:extLst>
      <p:ext uri="{BB962C8B-B14F-4D97-AF65-F5344CB8AC3E}">
        <p14:creationId xmlns:p14="http://schemas.microsoft.com/office/powerpoint/2010/main" val="9673665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405.07 </a:t>
            </a:r>
            <a:r>
              <a:rPr lang="en-US" dirty="0">
                <a:effectLst>
                  <a:outerShdw blurRad="38100" dist="38100" dir="2700000" algn="tl">
                    <a:srgbClr val="000000">
                      <a:alpha val="43137"/>
                    </a:srgbClr>
                  </a:outerShdw>
                </a:effectLst>
              </a:rPr>
              <a:t>DEADLY FORCE</a:t>
            </a:r>
          </a:p>
        </p:txBody>
      </p:sp>
      <p:sp>
        <p:nvSpPr>
          <p:cNvPr id="3" name="Content Placeholder 2"/>
          <p:cNvSpPr>
            <a:spLocks noGrp="1"/>
          </p:cNvSpPr>
          <p:nvPr>
            <p:ph idx="1"/>
          </p:nvPr>
        </p:nvSpPr>
        <p:spPr/>
        <p:txBody>
          <a:bodyPr/>
          <a:lstStyle/>
          <a:p>
            <a:pPr lvl="0"/>
            <a:r>
              <a:rPr lang="en-US" b="1" dirty="0"/>
              <a:t>1</a:t>
            </a:r>
            <a:r>
              <a:rPr lang="en-US" dirty="0"/>
              <a:t>. 12-gauge shotgun loaded with (00) buckshot rounds, or 7.5 birdshot when discharged directly at the inmate(s). </a:t>
            </a:r>
            <a:r>
              <a:rPr lang="en-US" u="sng" dirty="0"/>
              <a:t>May only be used by trained and qualified Authorized Personnel. </a:t>
            </a:r>
            <a:endParaRPr lang="en-US" dirty="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05201"/>
            <a:ext cx="3724275" cy="263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05200"/>
            <a:ext cx="4003597" cy="263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4494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405.07 </a:t>
            </a:r>
            <a:r>
              <a:rPr lang="en-US" dirty="0">
                <a:effectLst>
                  <a:outerShdw blurRad="38100" dist="38100" dir="2700000" algn="tl">
                    <a:srgbClr val="000000">
                      <a:alpha val="43137"/>
                    </a:srgbClr>
                  </a:outerShdw>
                </a:effectLst>
              </a:rPr>
              <a:t>DEADLY FORCE</a:t>
            </a:r>
          </a:p>
        </p:txBody>
      </p:sp>
      <p:sp>
        <p:nvSpPr>
          <p:cNvPr id="3" name="Content Placeholder 2"/>
          <p:cNvSpPr>
            <a:spLocks noGrp="1"/>
          </p:cNvSpPr>
          <p:nvPr>
            <p:ph idx="1"/>
          </p:nvPr>
        </p:nvSpPr>
        <p:spPr/>
        <p:txBody>
          <a:bodyPr/>
          <a:lstStyle/>
          <a:p>
            <a:pPr lvl="0"/>
            <a:r>
              <a:rPr lang="en-US" b="1" dirty="0"/>
              <a:t>2</a:t>
            </a:r>
            <a:r>
              <a:rPr lang="en-US" dirty="0"/>
              <a:t>. Mini 14 .223 caliber rifle loaded with 55 grain soft point rounds.  </a:t>
            </a:r>
            <a:r>
              <a:rPr lang="en-US" u="sng" dirty="0"/>
              <a:t>May only be used by trained and qualified Authorized Personnel. </a:t>
            </a:r>
            <a:endParaRPr lang="en-US" dirty="0"/>
          </a:p>
          <a:p>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6600"/>
            <a:ext cx="78581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010" y="4572000"/>
            <a:ext cx="4455189" cy="204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2281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405.07 </a:t>
            </a:r>
            <a:r>
              <a:rPr lang="en-US" dirty="0">
                <a:effectLst>
                  <a:outerShdw blurRad="38100" dist="38100" dir="2700000" algn="tl">
                    <a:srgbClr val="000000">
                      <a:alpha val="43137"/>
                    </a:srgbClr>
                  </a:outerShdw>
                </a:effectLst>
              </a:rPr>
              <a:t>DEADLY FORCE</a:t>
            </a:r>
          </a:p>
        </p:txBody>
      </p:sp>
      <p:sp>
        <p:nvSpPr>
          <p:cNvPr id="3" name="Content Placeholder 2"/>
          <p:cNvSpPr>
            <a:spLocks noGrp="1"/>
          </p:cNvSpPr>
          <p:nvPr>
            <p:ph idx="1"/>
          </p:nvPr>
        </p:nvSpPr>
        <p:spPr/>
        <p:txBody>
          <a:bodyPr/>
          <a:lstStyle/>
          <a:p>
            <a:pPr lvl="0"/>
            <a:r>
              <a:rPr lang="en-US" b="1" dirty="0"/>
              <a:t>3</a:t>
            </a:r>
            <a:r>
              <a:rPr lang="en-US" dirty="0" smtClean="0"/>
              <a:t>. </a:t>
            </a:r>
            <a:r>
              <a:rPr lang="en-US" dirty="0"/>
              <a:t>.40 caliber Glock semi-automatic hand gun loaded with hollow point 165 to 180 grain round – approved through FBI protocols/specifications.  </a:t>
            </a:r>
            <a:r>
              <a:rPr lang="en-US" u="sng" dirty="0"/>
              <a:t>May only be used by trained and qualified Authorized Personnel.</a:t>
            </a:r>
            <a:endParaRPr lang="en-US" dirty="0"/>
          </a:p>
          <a:p>
            <a:r>
              <a:rPr lang="en-US" dirty="0" smtClean="0"/>
              <a:t> </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81400"/>
            <a:ext cx="3786743"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576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3346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405.07 </a:t>
            </a:r>
            <a:r>
              <a:rPr lang="en-US" dirty="0">
                <a:effectLst>
                  <a:outerShdw blurRad="38100" dist="38100" dir="2700000" algn="tl">
                    <a:srgbClr val="000000">
                      <a:alpha val="43137"/>
                    </a:srgbClr>
                  </a:outerShdw>
                </a:effectLst>
              </a:rPr>
              <a:t>DEADLY FORCE</a:t>
            </a:r>
          </a:p>
        </p:txBody>
      </p:sp>
      <p:sp>
        <p:nvSpPr>
          <p:cNvPr id="3" name="Content Placeholder 2"/>
          <p:cNvSpPr>
            <a:spLocks noGrp="1"/>
          </p:cNvSpPr>
          <p:nvPr>
            <p:ph idx="1"/>
          </p:nvPr>
        </p:nvSpPr>
        <p:spPr/>
        <p:txBody>
          <a:bodyPr/>
          <a:lstStyle/>
          <a:p>
            <a:pPr lvl="0"/>
            <a:r>
              <a:rPr lang="en-US" b="1" dirty="0"/>
              <a:t>4</a:t>
            </a:r>
            <a:r>
              <a:rPr lang="en-US" dirty="0"/>
              <a:t>. Specialized weapons may be authorized for emergency situations with approval from the Director/designee.  </a:t>
            </a:r>
            <a:r>
              <a:rPr lang="en-US" u="sng" dirty="0"/>
              <a:t>May only be used by trained and qualified Authorized Personnel.</a:t>
            </a:r>
            <a:r>
              <a:rPr lang="en-US" dirty="0"/>
              <a:t> Refer to Administrative Regulation (AR) 412 Armory Weapons and Control, for descriptions of authorized weapons, munitions and less lethal equipment.</a:t>
            </a:r>
          </a:p>
          <a:p>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3892735"/>
            <a:ext cx="4876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95800"/>
            <a:ext cx="2590800" cy="179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959535"/>
            <a:ext cx="2209800" cy="189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5990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405.08 </a:t>
            </a:r>
            <a:r>
              <a:rPr lang="en-US" dirty="0">
                <a:effectLst>
                  <a:outerShdw blurRad="38100" dist="38100" dir="2700000" algn="tl">
                    <a:srgbClr val="000000">
                      <a:alpha val="43137"/>
                    </a:srgbClr>
                  </a:outerShdw>
                </a:effectLst>
              </a:rPr>
              <a:t>ESCAPE FROM SECURED PERIMETER</a:t>
            </a:r>
          </a:p>
        </p:txBody>
      </p:sp>
      <p:sp>
        <p:nvSpPr>
          <p:cNvPr id="3" name="Content Placeholder 2"/>
          <p:cNvSpPr>
            <a:spLocks noGrp="1"/>
          </p:cNvSpPr>
          <p:nvPr>
            <p:ph idx="1"/>
          </p:nvPr>
        </p:nvSpPr>
        <p:spPr/>
        <p:txBody>
          <a:bodyPr/>
          <a:lstStyle/>
          <a:p>
            <a:pPr lvl="0"/>
            <a:r>
              <a:rPr lang="en-US" b="1" dirty="0"/>
              <a:t>1</a:t>
            </a:r>
            <a:r>
              <a:rPr lang="en-US" dirty="0"/>
              <a:t>. If possible, prior to using firearms, attempts should be made to apprehend or physically restrain an escapee or an attempted escapee.</a:t>
            </a:r>
          </a:p>
          <a:p>
            <a:pPr lvl="0"/>
            <a:r>
              <a:rPr lang="en-US" b="1" dirty="0" smtClean="0"/>
              <a:t>2</a:t>
            </a:r>
            <a:r>
              <a:rPr lang="en-US" dirty="0"/>
              <a:t>. If an officer observes an inmate located within the "No Man's Land," an immediate alarm will be sounded to initiate a response then the following command in a loud and firm voice, will be given, "Stop or I will shoot."  If the inmate fails to stop and no other means of stopping the inmate is available, then the officer may fire a warning shot as outlined in this procedure.  </a:t>
            </a:r>
          </a:p>
          <a:p>
            <a:endParaRPr lang="en-US" dirty="0"/>
          </a:p>
        </p:txBody>
      </p:sp>
    </p:spTree>
    <p:extLst>
      <p:ext uri="{BB962C8B-B14F-4D97-AF65-F5344CB8AC3E}">
        <p14:creationId xmlns:p14="http://schemas.microsoft.com/office/powerpoint/2010/main" val="950996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b="1" dirty="0"/>
              <a:t>Physical Force (Hands On) </a:t>
            </a:r>
            <a:r>
              <a:rPr lang="en-US" dirty="0"/>
              <a:t>– The use of hands, other parts of the body, objects, instruments, chemical devices, firearms, or other physical methods for the purpose of overcoming the resistance to lawful authority.</a:t>
            </a:r>
          </a:p>
          <a:p>
            <a:pPr marL="0" indent="0">
              <a:buNone/>
            </a:pPr>
            <a:r>
              <a:rPr lang="en-US" dirty="0"/>
              <a:t> </a:t>
            </a:r>
          </a:p>
          <a:p>
            <a:r>
              <a:rPr lang="en-US" b="1" dirty="0"/>
              <a:t>Reasonable Force </a:t>
            </a:r>
            <a:r>
              <a:rPr lang="en-US" dirty="0"/>
              <a:t>– That force which is objectively reasonable based on the totality of the circumstances and the facts known to the officer at the time to subdue an attacker, overcome resistance, affect custody, or gain compliance with a lawful order. </a:t>
            </a:r>
          </a:p>
          <a:p>
            <a:endParaRPr lang="en-US" dirty="0"/>
          </a:p>
          <a:p>
            <a:r>
              <a:rPr lang="en-US" b="1" dirty="0"/>
              <a:t>Show of Force </a:t>
            </a:r>
            <a:r>
              <a:rPr lang="en-US" dirty="0"/>
              <a:t>– Movement of appropriate staff and/or equipment/weapon to an incident site for the purpose of convincing an inmate that adequate staff and measures are available and will be used to successfully resolve the situation.</a:t>
            </a:r>
          </a:p>
          <a:p>
            <a:pPr marL="0" indent="0">
              <a:buNone/>
            </a:pPr>
            <a:endParaRPr lang="en-US" dirty="0"/>
          </a:p>
          <a:p>
            <a:r>
              <a:rPr lang="en-US" b="1" dirty="0"/>
              <a:t>Skip Shot </a:t>
            </a:r>
            <a:r>
              <a:rPr lang="en-US" dirty="0"/>
              <a:t>– A live round (rubber or bird-shot) discharged from a 12gauge shotgun that is fired at the ground one to two yards in front of the intended inmate so that the individual live rounds skip off the ground/floor striking the intended inmate(s) lower extremities.</a:t>
            </a:r>
          </a:p>
          <a:p>
            <a:endParaRPr lang="en-US" dirty="0"/>
          </a:p>
        </p:txBody>
      </p:sp>
    </p:spTree>
    <p:extLst>
      <p:ext uri="{BB962C8B-B14F-4D97-AF65-F5344CB8AC3E}">
        <p14:creationId xmlns:p14="http://schemas.microsoft.com/office/powerpoint/2010/main" val="27458196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405.08 </a:t>
            </a:r>
            <a:r>
              <a:rPr lang="en-US" dirty="0">
                <a:effectLst>
                  <a:outerShdw blurRad="38100" dist="38100" dir="2700000" algn="tl">
                    <a:srgbClr val="000000">
                      <a:alpha val="43137"/>
                    </a:srgbClr>
                  </a:outerShdw>
                </a:effectLst>
              </a:rPr>
              <a:t>ESCAPE FROM SECURED PERIMETER</a:t>
            </a:r>
          </a:p>
        </p:txBody>
      </p:sp>
      <p:sp>
        <p:nvSpPr>
          <p:cNvPr id="3" name="Content Placeholder 2"/>
          <p:cNvSpPr>
            <a:spLocks noGrp="1"/>
          </p:cNvSpPr>
          <p:nvPr>
            <p:ph idx="1"/>
          </p:nvPr>
        </p:nvSpPr>
        <p:spPr/>
        <p:txBody>
          <a:bodyPr/>
          <a:lstStyle/>
          <a:p>
            <a:pPr lvl="0"/>
            <a:r>
              <a:rPr lang="en-US" b="1" dirty="0" smtClean="0"/>
              <a:t>3. </a:t>
            </a:r>
            <a:r>
              <a:rPr lang="en-US" dirty="0" smtClean="0"/>
              <a:t>If </a:t>
            </a:r>
            <a:r>
              <a:rPr lang="en-US" dirty="0"/>
              <a:t>the inmate continues toward the inner perimeter fence, after verbal warnings and a warning shot has been discharged, additional warning shots may be discharged near the escaping inmate in an effort to gain compliance. The officer must exercise care to prevent a possible ricochet of the warning shots. (Wardens will designate in operations procedures where warning shots will be discharged.)</a:t>
            </a:r>
          </a:p>
          <a:p>
            <a:endParaRPr lang="en-US" dirty="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267200"/>
            <a:ext cx="5410200" cy="238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9537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405.08 </a:t>
            </a:r>
            <a:r>
              <a:rPr lang="en-US" dirty="0">
                <a:effectLst>
                  <a:outerShdw blurRad="38100" dist="38100" dir="2700000" algn="tl">
                    <a:srgbClr val="000000">
                      <a:alpha val="43137"/>
                    </a:srgbClr>
                  </a:outerShdw>
                </a:effectLst>
              </a:rPr>
              <a:t>ESCAPE FROM SECURED PERIMETER</a:t>
            </a:r>
          </a:p>
        </p:txBody>
      </p:sp>
      <p:sp>
        <p:nvSpPr>
          <p:cNvPr id="3" name="Content Placeholder 2"/>
          <p:cNvSpPr>
            <a:spLocks noGrp="1"/>
          </p:cNvSpPr>
          <p:nvPr>
            <p:ph idx="1"/>
          </p:nvPr>
        </p:nvSpPr>
        <p:spPr/>
        <p:txBody>
          <a:bodyPr>
            <a:normAutofit fontScale="92500"/>
          </a:bodyPr>
          <a:lstStyle/>
          <a:p>
            <a:pPr lvl="0"/>
            <a:r>
              <a:rPr lang="en-US" b="1" dirty="0" smtClean="0"/>
              <a:t>4. </a:t>
            </a:r>
            <a:r>
              <a:rPr lang="en-US" dirty="0"/>
              <a:t>Once an inmate has begun going over, under, or through the inner perimeter fence, (that is, feet have left the ground or crawling under or through), the following will be done:</a:t>
            </a:r>
          </a:p>
          <a:p>
            <a:pPr marL="0" indent="0">
              <a:buNone/>
            </a:pPr>
            <a:r>
              <a:rPr lang="en-US" dirty="0"/>
              <a:t> </a:t>
            </a:r>
          </a:p>
          <a:p>
            <a:pPr lvl="1"/>
            <a:r>
              <a:rPr lang="en-US" dirty="0" smtClean="0"/>
              <a:t>A. The </a:t>
            </a:r>
            <a:r>
              <a:rPr lang="en-US" dirty="0"/>
              <a:t>officer, after firing a warning shot, will “shoot to stop.”  </a:t>
            </a:r>
          </a:p>
          <a:p>
            <a:pPr marL="0" indent="0">
              <a:buNone/>
            </a:pPr>
            <a:endParaRPr lang="en-US" dirty="0"/>
          </a:p>
          <a:p>
            <a:pPr lvl="1"/>
            <a:r>
              <a:rPr lang="en-US" dirty="0" smtClean="0"/>
              <a:t>B. The </a:t>
            </a:r>
            <a:r>
              <a:rPr lang="en-US" dirty="0"/>
              <a:t>officer will choose which firearm to use based on distance and conditions surrounding the incident.  The perimeter towers have both 12 gauge shotguns with .00 buckshot and .223 Mini-14 rifles designed for greater distance and accuracy.</a:t>
            </a:r>
          </a:p>
          <a:p>
            <a:pPr marL="0" indent="0">
              <a:buNone/>
            </a:pPr>
            <a:endParaRPr lang="en-US" dirty="0"/>
          </a:p>
          <a:p>
            <a:pPr lvl="1"/>
            <a:r>
              <a:rPr lang="en-US" dirty="0"/>
              <a:t>Effective ranges:  </a:t>
            </a:r>
          </a:p>
          <a:p>
            <a:pPr lvl="2"/>
            <a:r>
              <a:rPr lang="en-US" dirty="0"/>
              <a:t>.223 caliber round  -  up to 1000 yards</a:t>
            </a:r>
          </a:p>
          <a:p>
            <a:pPr lvl="2"/>
            <a:r>
              <a:rPr lang="en-US" dirty="0"/>
              <a:t>00 buckshot -    up to 150 yards</a:t>
            </a:r>
          </a:p>
        </p:txBody>
      </p:sp>
    </p:spTree>
    <p:extLst>
      <p:ext uri="{BB962C8B-B14F-4D97-AF65-F5344CB8AC3E}">
        <p14:creationId xmlns:p14="http://schemas.microsoft.com/office/powerpoint/2010/main" val="33168020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405.08 </a:t>
            </a:r>
            <a:r>
              <a:rPr lang="en-US" dirty="0">
                <a:effectLst>
                  <a:outerShdw blurRad="38100" dist="38100" dir="2700000" algn="tl">
                    <a:srgbClr val="000000">
                      <a:alpha val="43137"/>
                    </a:srgbClr>
                  </a:outerShdw>
                </a:effectLst>
              </a:rPr>
              <a:t>ESCAPE FROM SECURED PERIMETER</a:t>
            </a:r>
          </a:p>
        </p:txBody>
      </p:sp>
      <p:sp>
        <p:nvSpPr>
          <p:cNvPr id="3" name="Content Placeholder 2"/>
          <p:cNvSpPr>
            <a:spLocks noGrp="1"/>
          </p:cNvSpPr>
          <p:nvPr>
            <p:ph idx="1"/>
          </p:nvPr>
        </p:nvSpPr>
        <p:spPr/>
        <p:txBody>
          <a:bodyPr/>
          <a:lstStyle/>
          <a:p>
            <a:pPr lvl="0"/>
            <a:r>
              <a:rPr lang="en-US" b="1" dirty="0"/>
              <a:t>5</a:t>
            </a:r>
            <a:r>
              <a:rPr lang="en-US" b="1" dirty="0" smtClean="0"/>
              <a:t>.</a:t>
            </a:r>
            <a:r>
              <a:rPr lang="en-US" dirty="0"/>
              <a:t> </a:t>
            </a:r>
            <a:r>
              <a:rPr lang="en-US" sz="2800" dirty="0"/>
              <a:t>Should the situation arise in which the inmate attempting to escape is not noticed until after clear­ing the inner perimeter fence, the officer will fire one (1) warning shot if, in their opinion, there is still sufficient time to be able to “shoot to stop” before the inmate could clear the outer perimeter fence.  If there is not enough time for a warning shot after the inmate has cleared the inner fence, then shots may be discharged directly at the escaping inmates to shoot to stop.</a:t>
            </a:r>
          </a:p>
          <a:p>
            <a:endParaRPr lang="en-US" dirty="0"/>
          </a:p>
        </p:txBody>
      </p:sp>
    </p:spTree>
    <p:extLst>
      <p:ext uri="{BB962C8B-B14F-4D97-AF65-F5344CB8AC3E}">
        <p14:creationId xmlns:p14="http://schemas.microsoft.com/office/powerpoint/2010/main" val="2232871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405.09 </a:t>
            </a:r>
            <a:r>
              <a:rPr lang="en-US" dirty="0">
                <a:effectLst>
                  <a:outerShdw blurRad="38100" dist="38100" dir="2700000" algn="tl">
                    <a:srgbClr val="000000">
                      <a:alpha val="43137"/>
                    </a:srgbClr>
                  </a:outerShdw>
                </a:effectLst>
              </a:rPr>
              <a:t>USE OF FORCE IN THE COMMUNITY</a:t>
            </a:r>
          </a:p>
        </p:txBody>
      </p:sp>
      <p:sp>
        <p:nvSpPr>
          <p:cNvPr id="3" name="Content Placeholder 2"/>
          <p:cNvSpPr>
            <a:spLocks noGrp="1"/>
          </p:cNvSpPr>
          <p:nvPr>
            <p:ph idx="1"/>
          </p:nvPr>
        </p:nvSpPr>
        <p:spPr/>
        <p:txBody>
          <a:bodyPr>
            <a:normAutofit lnSpcReduction="10000"/>
          </a:bodyPr>
          <a:lstStyle/>
          <a:p>
            <a:pPr lvl="0"/>
            <a:r>
              <a:rPr lang="en-US" sz="2800" b="1" dirty="0"/>
              <a:t>1. </a:t>
            </a:r>
            <a:r>
              <a:rPr lang="en-US" sz="2800" dirty="0"/>
              <a:t>There are numerous situations that call for Department personnel to provide escort and security functions in the community. Inmates may be transported to outside medical facilities, between institutions/facilities, into courtrooms for judicial proceedings or to a variety of other locations. Use of Force in the community calls for exercising extreme caution and for making careful judgments. The level of force utilized in any particular situation MUST be based largely on the physical surroundings and the proximity of civilians.</a:t>
            </a:r>
          </a:p>
          <a:p>
            <a:endParaRPr lang="en-US" dirty="0"/>
          </a:p>
        </p:txBody>
      </p:sp>
    </p:spTree>
    <p:extLst>
      <p:ext uri="{BB962C8B-B14F-4D97-AF65-F5344CB8AC3E}">
        <p14:creationId xmlns:p14="http://schemas.microsoft.com/office/powerpoint/2010/main" val="18090459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405.09 </a:t>
            </a:r>
            <a:r>
              <a:rPr lang="en-US" dirty="0">
                <a:effectLst>
                  <a:outerShdw blurRad="38100" dist="38100" dir="2700000" algn="tl">
                    <a:srgbClr val="000000">
                      <a:alpha val="43137"/>
                    </a:srgbClr>
                  </a:outerShdw>
                </a:effectLst>
              </a:rPr>
              <a:t>USE OF FORCE IN THE COMMUNITY</a:t>
            </a:r>
          </a:p>
        </p:txBody>
      </p:sp>
      <p:sp>
        <p:nvSpPr>
          <p:cNvPr id="3" name="Content Placeholder 2"/>
          <p:cNvSpPr>
            <a:spLocks noGrp="1"/>
          </p:cNvSpPr>
          <p:nvPr>
            <p:ph idx="1"/>
          </p:nvPr>
        </p:nvSpPr>
        <p:spPr/>
        <p:txBody>
          <a:bodyPr>
            <a:normAutofit lnSpcReduction="10000"/>
          </a:bodyPr>
          <a:lstStyle/>
          <a:p>
            <a:pPr lvl="0"/>
            <a:r>
              <a:rPr lang="en-US" b="1" dirty="0"/>
              <a:t>2</a:t>
            </a:r>
            <a:r>
              <a:rPr lang="en-US" b="1" dirty="0" smtClean="0"/>
              <a:t>. </a:t>
            </a:r>
            <a:r>
              <a:rPr lang="en-US" dirty="0"/>
              <a:t>The physical surroundings and proximity to civilians MUST be considered when an inmate is escaping during transport in an outside setting and if deadly force is necessary to prevent the inmate from escaping.  If, in the best judgment of the transporting officer(s), it is deemed necessary to fire shots at the inmate escaping into the community, all shots will be directed at the inmates’ torso with the intent to completely stop the escape.</a:t>
            </a:r>
          </a:p>
          <a:p>
            <a:pPr marL="0" indent="0">
              <a:buNone/>
            </a:pPr>
            <a:endParaRPr lang="en-US" dirty="0"/>
          </a:p>
          <a:p>
            <a:pPr lvl="0"/>
            <a:r>
              <a:rPr lang="en-US" b="1" dirty="0"/>
              <a:t>3</a:t>
            </a:r>
            <a:r>
              <a:rPr lang="en-US" b="1" dirty="0" smtClean="0"/>
              <a:t>. </a:t>
            </a:r>
            <a:r>
              <a:rPr lang="en-US" dirty="0" smtClean="0"/>
              <a:t>Officers </a:t>
            </a:r>
            <a:r>
              <a:rPr lang="en-US" dirty="0"/>
              <a:t>are required to cooperate with local law enforcement officials in any unusual or emergency situation involving inmates under the custody of the Department of Corrections.</a:t>
            </a:r>
          </a:p>
          <a:p>
            <a:endParaRPr lang="en-US" dirty="0"/>
          </a:p>
        </p:txBody>
      </p:sp>
    </p:spTree>
    <p:extLst>
      <p:ext uri="{BB962C8B-B14F-4D97-AF65-F5344CB8AC3E}">
        <p14:creationId xmlns:p14="http://schemas.microsoft.com/office/powerpoint/2010/main" val="26179776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405.10 Medical Care After Use of Force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a:t>A</a:t>
            </a:r>
            <a:r>
              <a:rPr lang="en-US" dirty="0"/>
              <a:t>.</a:t>
            </a:r>
            <a:r>
              <a:rPr lang="en-US" b="1" dirty="0"/>
              <a:t>  </a:t>
            </a:r>
            <a:r>
              <a:rPr lang="en-US" dirty="0"/>
              <a:t>Medical care which includes medical treatment and examinations will be conducted by institutional medical staff when a Use of Force incident has occurred.  When order has been restored, the inmate(s) who has been subjected to any Use of Force will be examined by medical staff and provided medical care proportionate to the individual’s injuries sustained. This examination will be documented utilizing the Unusual Occurrence Report form DOC 2514.  All refusals of medical treatment will be documented and included in the Use of Force incident files utilizing the Refusal of Medical Treatment form DOC 2523. </a:t>
            </a:r>
          </a:p>
          <a:p>
            <a:endParaRPr lang="en-US" dirty="0"/>
          </a:p>
        </p:txBody>
      </p:sp>
    </p:spTree>
    <p:extLst>
      <p:ext uri="{BB962C8B-B14F-4D97-AF65-F5344CB8AC3E}">
        <p14:creationId xmlns:p14="http://schemas.microsoft.com/office/powerpoint/2010/main" val="35361022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405.10 Medical Care After Use of Force</a:t>
            </a:r>
          </a:p>
        </p:txBody>
      </p:sp>
      <p:sp>
        <p:nvSpPr>
          <p:cNvPr id="3" name="Content Placeholder 2"/>
          <p:cNvSpPr>
            <a:spLocks noGrp="1"/>
          </p:cNvSpPr>
          <p:nvPr>
            <p:ph idx="1"/>
          </p:nvPr>
        </p:nvSpPr>
        <p:spPr/>
        <p:txBody>
          <a:bodyPr/>
          <a:lstStyle/>
          <a:p>
            <a:r>
              <a:rPr lang="en-US" sz="3200" b="1" dirty="0" smtClean="0"/>
              <a:t>B</a:t>
            </a:r>
            <a:r>
              <a:rPr lang="en-US" sz="3600" b="1" dirty="0" smtClean="0"/>
              <a:t>. </a:t>
            </a:r>
            <a:r>
              <a:rPr lang="en-US" sz="3200" dirty="0" smtClean="0"/>
              <a:t>Any </a:t>
            </a:r>
            <a:r>
              <a:rPr lang="en-US" sz="3200" dirty="0"/>
              <a:t>staff member involved in the Use of Force sustaining injuries will be examined by NDOC medical staff and will provide emergency medical care proportionate to the individual’s injuries prior to transport to an appropriate healthcare facility.  This examination will be documented utilizing the Unusual Occurrence Report form DOC 2514.  </a:t>
            </a:r>
          </a:p>
          <a:p>
            <a:endParaRPr lang="en-US" dirty="0"/>
          </a:p>
        </p:txBody>
      </p:sp>
    </p:spTree>
    <p:extLst>
      <p:ext uri="{BB962C8B-B14F-4D97-AF65-F5344CB8AC3E}">
        <p14:creationId xmlns:p14="http://schemas.microsoft.com/office/powerpoint/2010/main" val="7163434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405.11 Reporting of Use of Force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dirty="0"/>
              <a:t>In all cases the reporting of Uses of Force MUST be accomplished as soon as practical after the incident and before leaving the institution or going off duty.  Any Use of Force will be reported to the shift supervisors who will ensure, once order has been restored and the involved inmate(s) are placed in secure housing, that written reports from all staff involved are completed.  This includes custody officers, institutional staff, medical staff, volunteers or any persons that witnessed the Use of Force.</a:t>
            </a:r>
          </a:p>
          <a:p>
            <a:pPr marL="0" indent="0">
              <a:buNone/>
            </a:pPr>
            <a:endParaRPr lang="en-US" dirty="0"/>
          </a:p>
        </p:txBody>
      </p:sp>
    </p:spTree>
    <p:extLst>
      <p:ext uri="{BB962C8B-B14F-4D97-AF65-F5344CB8AC3E}">
        <p14:creationId xmlns:p14="http://schemas.microsoft.com/office/powerpoint/2010/main" val="9522952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405.11 </a:t>
            </a:r>
            <a:r>
              <a:rPr lang="en-US" dirty="0">
                <a:effectLst>
                  <a:outerShdw blurRad="38100" dist="38100" dir="2700000" algn="tl">
                    <a:srgbClr val="000000">
                      <a:alpha val="43137"/>
                    </a:srgbClr>
                  </a:outerShdw>
                </a:effectLst>
              </a:rPr>
              <a:t>REPORTING OF USE OF FORCE</a:t>
            </a:r>
          </a:p>
        </p:txBody>
      </p:sp>
      <p:sp>
        <p:nvSpPr>
          <p:cNvPr id="3" name="Content Placeholder 2"/>
          <p:cNvSpPr>
            <a:spLocks noGrp="1"/>
          </p:cNvSpPr>
          <p:nvPr>
            <p:ph idx="1"/>
          </p:nvPr>
        </p:nvSpPr>
        <p:spPr/>
        <p:txBody>
          <a:bodyPr/>
          <a:lstStyle/>
          <a:p>
            <a:pPr lvl="0"/>
            <a:r>
              <a:rPr lang="en-US" b="1" dirty="0" smtClean="0"/>
              <a:t>1. </a:t>
            </a:r>
            <a:r>
              <a:rPr lang="en-US" dirty="0" smtClean="0"/>
              <a:t>These </a:t>
            </a:r>
            <a:r>
              <a:rPr lang="en-US" dirty="0"/>
              <a:t>reports will be entered into the Nevada Offender Tracking Information System (NOTIS) for review by the appropriate supervisors.</a:t>
            </a:r>
          </a:p>
          <a:p>
            <a:pPr marL="0" indent="0">
              <a:buNone/>
            </a:pPr>
            <a:r>
              <a:rPr lang="en-US" dirty="0"/>
              <a:t> </a:t>
            </a:r>
          </a:p>
          <a:p>
            <a:pPr lvl="1"/>
            <a:r>
              <a:rPr lang="en-US" dirty="0" smtClean="0"/>
              <a:t>A. All </a:t>
            </a:r>
            <a:r>
              <a:rPr lang="en-US" dirty="0"/>
              <a:t>relevant and supporting documentation and information associated with the Use of Force will be contained within the NOTIS Incident Report (IR</a:t>
            </a:r>
            <a:r>
              <a:rPr lang="en-US" dirty="0" smtClean="0"/>
              <a:t>).</a:t>
            </a:r>
          </a:p>
          <a:p>
            <a:pPr lvl="1"/>
            <a:r>
              <a:rPr lang="en-US" dirty="0" smtClean="0"/>
              <a:t>B. All </a:t>
            </a:r>
            <a:r>
              <a:rPr lang="en-US" dirty="0"/>
              <a:t>relevant incident questions, inmate involvement questions, and staff involvement questions will be completed within </a:t>
            </a:r>
            <a:r>
              <a:rPr lang="en-US" dirty="0" smtClean="0"/>
              <a:t>NOTIS.</a:t>
            </a:r>
          </a:p>
          <a:p>
            <a:pPr lvl="1"/>
            <a:endParaRPr lang="en-US" b="1" dirty="0"/>
          </a:p>
          <a:p>
            <a:pPr lvl="1"/>
            <a:r>
              <a:rPr lang="en-US" sz="2400" b="1" dirty="0" smtClean="0"/>
              <a:t>2</a:t>
            </a:r>
            <a:r>
              <a:rPr lang="en-US" b="1" dirty="0" smtClean="0"/>
              <a:t>. </a:t>
            </a:r>
            <a:r>
              <a:rPr lang="en-US" dirty="0" smtClean="0"/>
              <a:t>Verbal </a:t>
            </a:r>
            <a:r>
              <a:rPr lang="en-US" dirty="0"/>
              <a:t>notification of the Use of Force will be made via the chain of command to the Warden. The Warden will notify the Deputy Director of Operations.</a:t>
            </a:r>
          </a:p>
          <a:p>
            <a:pPr marL="274320" lvl="1" indent="0">
              <a:buNone/>
            </a:pPr>
            <a:endParaRPr lang="en-US" dirty="0"/>
          </a:p>
          <a:p>
            <a:endParaRPr lang="en-US" dirty="0"/>
          </a:p>
        </p:txBody>
      </p:sp>
    </p:spTree>
    <p:extLst>
      <p:ext uri="{BB962C8B-B14F-4D97-AF65-F5344CB8AC3E}">
        <p14:creationId xmlns:p14="http://schemas.microsoft.com/office/powerpoint/2010/main" val="27678915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405.11 </a:t>
            </a:r>
            <a:r>
              <a:rPr lang="en-US" dirty="0">
                <a:effectLst>
                  <a:outerShdw blurRad="38100" dist="38100" dir="2700000" algn="tl">
                    <a:srgbClr val="000000">
                      <a:alpha val="43137"/>
                    </a:srgbClr>
                  </a:outerShdw>
                </a:effectLst>
              </a:rPr>
              <a:t>REPORTING OF USE OF FORCE</a:t>
            </a:r>
          </a:p>
        </p:txBody>
      </p:sp>
      <p:sp>
        <p:nvSpPr>
          <p:cNvPr id="3" name="Content Placeholder 2"/>
          <p:cNvSpPr>
            <a:spLocks noGrp="1"/>
          </p:cNvSpPr>
          <p:nvPr>
            <p:ph idx="1"/>
          </p:nvPr>
        </p:nvSpPr>
        <p:spPr/>
        <p:txBody>
          <a:bodyPr>
            <a:normAutofit/>
          </a:bodyPr>
          <a:lstStyle/>
          <a:p>
            <a:r>
              <a:rPr lang="en-US" b="1" dirty="0"/>
              <a:t>3</a:t>
            </a:r>
            <a:r>
              <a:rPr lang="en-US" dirty="0"/>
              <a:t>. An email will be generated by the shift supervisor, notifying institutional/facility administration, the Deputy Director of Operations, and the Inspector General of the IR number and Use of Force for instances that involve, (the below referenced list includes but is not limited to the following uses of force that must be reported):</a:t>
            </a:r>
          </a:p>
          <a:p>
            <a:pPr lvl="1"/>
            <a:r>
              <a:rPr lang="en-US" b="1" dirty="0"/>
              <a:t>A</a:t>
            </a:r>
            <a:r>
              <a:rPr lang="en-US" dirty="0"/>
              <a:t>. Discharge of a firearm for any reason other than training;</a:t>
            </a:r>
          </a:p>
          <a:p>
            <a:pPr lvl="1"/>
            <a:r>
              <a:rPr lang="en-US" dirty="0"/>
              <a:t>B. Any use of force that results in an injury to staff or an inmate;</a:t>
            </a:r>
          </a:p>
          <a:p>
            <a:pPr lvl="1"/>
            <a:r>
              <a:rPr lang="en-US" dirty="0"/>
              <a:t>C. Any use of force that results in an allegation or grievance claiming an injury;</a:t>
            </a:r>
          </a:p>
          <a:p>
            <a:pPr lvl="1"/>
            <a:r>
              <a:rPr lang="en-US" dirty="0"/>
              <a:t>D. Any complaint, grievance or indication of an unnecessary or excessive use of force; or</a:t>
            </a:r>
          </a:p>
          <a:p>
            <a:pPr lvl="1"/>
            <a:r>
              <a:rPr lang="en-US" dirty="0"/>
              <a:t>E. Planned use of force that results in any of the above.</a:t>
            </a:r>
          </a:p>
        </p:txBody>
      </p:sp>
    </p:spTree>
    <p:extLst>
      <p:ext uri="{BB962C8B-B14F-4D97-AF65-F5344CB8AC3E}">
        <p14:creationId xmlns:p14="http://schemas.microsoft.com/office/powerpoint/2010/main" val="2083379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a:t>Spontaneous Use of Force </a:t>
            </a:r>
            <a:r>
              <a:rPr lang="en-US" dirty="0"/>
              <a:t>– Actions that staff may immediately take in response to an emergency situation.</a:t>
            </a:r>
          </a:p>
          <a:p>
            <a:pPr marL="0" indent="0">
              <a:buNone/>
            </a:pPr>
            <a:endParaRPr lang="en-US" dirty="0"/>
          </a:p>
          <a:p>
            <a:r>
              <a:rPr lang="en-US" b="1" dirty="0"/>
              <a:t>Use of Force </a:t>
            </a:r>
            <a:r>
              <a:rPr lang="en-US" dirty="0"/>
              <a:t>– The application of progressive levels of force to gain control of an inmate up to and including deadly force.  This does not include those situations in which security restraints are used in a standard manner for arrest, escort or transport.  (Use of Force will be limited to the minimal amount of force necessary to control the situation.)</a:t>
            </a:r>
          </a:p>
          <a:p>
            <a:endParaRPr lang="en-US" dirty="0"/>
          </a:p>
        </p:txBody>
      </p:sp>
    </p:spTree>
    <p:extLst>
      <p:ext uri="{BB962C8B-B14F-4D97-AF65-F5344CB8AC3E}">
        <p14:creationId xmlns:p14="http://schemas.microsoft.com/office/powerpoint/2010/main" val="2838868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405.12 </a:t>
            </a:r>
            <a:r>
              <a:rPr lang="en-US" dirty="0">
                <a:effectLst>
                  <a:outerShdw blurRad="38100" dist="38100" dir="2700000" algn="tl">
                    <a:srgbClr val="000000">
                      <a:alpha val="43137"/>
                    </a:srgbClr>
                  </a:outerShdw>
                </a:effectLst>
              </a:rPr>
              <a:t>USE OF FORCE INCIDENT REVIEWS</a:t>
            </a:r>
          </a:p>
        </p:txBody>
      </p:sp>
      <p:sp>
        <p:nvSpPr>
          <p:cNvPr id="3" name="Content Placeholder 2"/>
          <p:cNvSpPr>
            <a:spLocks noGrp="1"/>
          </p:cNvSpPr>
          <p:nvPr>
            <p:ph idx="1"/>
          </p:nvPr>
        </p:nvSpPr>
        <p:spPr/>
        <p:txBody>
          <a:bodyPr/>
          <a:lstStyle/>
          <a:p>
            <a:r>
              <a:rPr lang="en-US" b="1" dirty="0"/>
              <a:t>1</a:t>
            </a:r>
            <a:r>
              <a:rPr lang="en-US" dirty="0"/>
              <a:t>. Any use of force suspected to be excessive or unnecessary will be immediately referred to and assigned to the Inspector General for investigation.</a:t>
            </a:r>
          </a:p>
          <a:p>
            <a:r>
              <a:rPr lang="en-US" b="1" dirty="0"/>
              <a:t>2</a:t>
            </a:r>
            <a:r>
              <a:rPr lang="en-US" dirty="0"/>
              <a:t>. Any use of less lethal force will result in a Use of Force Review panel convening </a:t>
            </a:r>
            <a:r>
              <a:rPr lang="en-US"/>
              <a:t>within </a:t>
            </a:r>
            <a:r>
              <a:rPr lang="en-US" smtClean="0"/>
              <a:t>ten (10) </a:t>
            </a:r>
            <a:r>
              <a:rPr lang="en-US" dirty="0"/>
              <a:t>days from the use of force. The review panel will be comprised of staff not directly involved in the incident to ensure a fair and impartial review</a:t>
            </a:r>
            <a:r>
              <a:rPr lang="en-US" dirty="0" smtClean="0"/>
              <a:t>.</a:t>
            </a:r>
          </a:p>
          <a:p>
            <a:r>
              <a:rPr lang="en-US" b="1" dirty="0"/>
              <a:t>3</a:t>
            </a:r>
            <a:r>
              <a:rPr lang="en-US" dirty="0"/>
              <a:t>. At a minimum the review panel will consist of:</a:t>
            </a:r>
          </a:p>
          <a:p>
            <a:pPr lvl="1"/>
            <a:r>
              <a:rPr lang="en-US" dirty="0"/>
              <a:t>A. An Associate Warden from the institution involved.</a:t>
            </a:r>
          </a:p>
          <a:p>
            <a:pPr lvl="1"/>
            <a:r>
              <a:rPr lang="en-US" dirty="0"/>
              <a:t>B. An institutional command staff at a level of authority of a Correctional Lieutenant or above, from the institution involved.</a:t>
            </a:r>
          </a:p>
          <a:p>
            <a:endParaRPr lang="en-US" dirty="0"/>
          </a:p>
        </p:txBody>
      </p:sp>
    </p:spTree>
    <p:extLst>
      <p:ext uri="{BB962C8B-B14F-4D97-AF65-F5344CB8AC3E}">
        <p14:creationId xmlns:p14="http://schemas.microsoft.com/office/powerpoint/2010/main" val="23112839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405.12 </a:t>
            </a:r>
            <a:r>
              <a:rPr lang="en-US" dirty="0">
                <a:effectLst>
                  <a:outerShdw blurRad="38100" dist="38100" dir="2700000" algn="tl">
                    <a:srgbClr val="000000">
                      <a:alpha val="43137"/>
                    </a:srgbClr>
                  </a:outerShdw>
                </a:effectLst>
              </a:rPr>
              <a:t>USE OF FORCE INCIDENT REVIEWS</a:t>
            </a:r>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b="1" dirty="0"/>
              <a:t>4</a:t>
            </a:r>
            <a:r>
              <a:rPr lang="en-US" dirty="0"/>
              <a:t>. The review panel will review all information, reports, all video footage, and any other pertinent information or documents that are or will become available. </a:t>
            </a:r>
          </a:p>
          <a:p>
            <a:endParaRPr lang="en-US" dirty="0"/>
          </a:p>
          <a:p>
            <a:r>
              <a:rPr lang="en-US" b="1" dirty="0"/>
              <a:t>5</a:t>
            </a:r>
            <a:r>
              <a:rPr lang="en-US" dirty="0"/>
              <a:t>. The review panel will review the actions of all staff members and inmate(s) involved in the use of force incident, including those actions leading up to the use of force, taking into account any Nevada Offender Tracking Information System (NOTIS) incident reports surrounding the time frame of the use of force, especially involving </a:t>
            </a:r>
            <a:r>
              <a:rPr lang="en-US" dirty="0" smtClean="0"/>
              <a:t>the </a:t>
            </a:r>
            <a:r>
              <a:rPr lang="en-US" dirty="0"/>
              <a:t>staff member that used the force and the inmate that had the force used upon their person. </a:t>
            </a:r>
          </a:p>
          <a:p>
            <a:pPr lvl="1"/>
            <a:endParaRPr lang="en-US" dirty="0"/>
          </a:p>
        </p:txBody>
      </p:sp>
    </p:spTree>
    <p:extLst>
      <p:ext uri="{BB962C8B-B14F-4D97-AF65-F5344CB8AC3E}">
        <p14:creationId xmlns:p14="http://schemas.microsoft.com/office/powerpoint/2010/main" val="28033663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405.12 </a:t>
            </a:r>
            <a:r>
              <a:rPr lang="en-US" dirty="0">
                <a:effectLst>
                  <a:outerShdw blurRad="38100" dist="38100" dir="2700000" algn="tl">
                    <a:srgbClr val="000000">
                      <a:alpha val="43137"/>
                    </a:srgbClr>
                  </a:outerShdw>
                </a:effectLst>
              </a:rPr>
              <a:t>USE OF FORCE INCIDENT REVIEWS</a:t>
            </a:r>
          </a:p>
        </p:txBody>
      </p:sp>
      <p:sp>
        <p:nvSpPr>
          <p:cNvPr id="3" name="Content Placeholder 2"/>
          <p:cNvSpPr>
            <a:spLocks noGrp="1"/>
          </p:cNvSpPr>
          <p:nvPr>
            <p:ph idx="1"/>
          </p:nvPr>
        </p:nvSpPr>
        <p:spPr/>
        <p:txBody>
          <a:bodyPr>
            <a:normAutofit/>
          </a:bodyPr>
          <a:lstStyle/>
          <a:p>
            <a:pPr lvl="0"/>
            <a:r>
              <a:rPr lang="en-US" b="1" dirty="0" smtClean="0"/>
              <a:t>6. </a:t>
            </a:r>
            <a:r>
              <a:rPr lang="en-US" dirty="0"/>
              <a:t>The review panel will conduct in person, recorded interviews of all staff and inmate(s) involved in the Use of Force. Should the panel, as part of the review, desire to question/interview an employee involved in the use of force, the panel will conduct all interviews in accordance with department disciplinary procedures, as well as relevant provisions of NRS chapter 284 and 289. The panel does not have the authority to recommend discipline.</a:t>
            </a:r>
          </a:p>
          <a:p>
            <a:endParaRPr lang="en-US" b="1" dirty="0"/>
          </a:p>
        </p:txBody>
      </p:sp>
    </p:spTree>
    <p:extLst>
      <p:ext uri="{BB962C8B-B14F-4D97-AF65-F5344CB8AC3E}">
        <p14:creationId xmlns:p14="http://schemas.microsoft.com/office/powerpoint/2010/main" val="24579591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405.12 USE OF FORCE INCIDENT REVIEWS</a:t>
            </a:r>
            <a:endParaRPr lang="en-US" dirty="0"/>
          </a:p>
        </p:txBody>
      </p:sp>
      <p:sp>
        <p:nvSpPr>
          <p:cNvPr id="3" name="Content Placeholder 2"/>
          <p:cNvSpPr>
            <a:spLocks noGrp="1"/>
          </p:cNvSpPr>
          <p:nvPr>
            <p:ph idx="1"/>
          </p:nvPr>
        </p:nvSpPr>
        <p:spPr/>
        <p:txBody>
          <a:bodyPr>
            <a:normAutofit fontScale="92500"/>
          </a:bodyPr>
          <a:lstStyle/>
          <a:p>
            <a:pPr lvl="0"/>
            <a:r>
              <a:rPr lang="en-US" b="1" dirty="0" smtClean="0"/>
              <a:t>7. </a:t>
            </a:r>
            <a:r>
              <a:rPr lang="en-US" dirty="0"/>
              <a:t>The review panel will evaluate the Use of Force incident and prepare a written report on its evaluation and determination to the Warden, the Deputy Director of Operations and Inspector General within ten (10) days from commencement of the Use of Force review, to </a:t>
            </a:r>
            <a:r>
              <a:rPr lang="en-US" dirty="0" smtClean="0"/>
              <a:t>include:</a:t>
            </a:r>
          </a:p>
          <a:p>
            <a:pPr lvl="1"/>
            <a:r>
              <a:rPr lang="en-US" dirty="0" smtClean="0"/>
              <a:t>A. Was </a:t>
            </a:r>
            <a:r>
              <a:rPr lang="en-US" dirty="0"/>
              <a:t>the Use of Force justified; </a:t>
            </a:r>
          </a:p>
          <a:p>
            <a:endParaRPr lang="en-US" dirty="0"/>
          </a:p>
          <a:p>
            <a:pPr lvl="1"/>
            <a:r>
              <a:rPr lang="en-US" dirty="0" smtClean="0"/>
              <a:t>B. Was </a:t>
            </a:r>
            <a:r>
              <a:rPr lang="en-US" dirty="0"/>
              <a:t>the Use of Force within policy, procedures and training of the Department;</a:t>
            </a:r>
          </a:p>
          <a:p>
            <a:pPr marL="0" indent="0">
              <a:buNone/>
            </a:pPr>
            <a:r>
              <a:rPr lang="en-US" dirty="0"/>
              <a:t> </a:t>
            </a:r>
          </a:p>
          <a:p>
            <a:pPr lvl="1"/>
            <a:r>
              <a:rPr lang="en-US" dirty="0" smtClean="0"/>
              <a:t>C. Could </a:t>
            </a:r>
            <a:r>
              <a:rPr lang="en-US" dirty="0"/>
              <a:t>the Use of Force have been prevented;</a:t>
            </a:r>
          </a:p>
          <a:p>
            <a:pPr marL="0" indent="0">
              <a:buNone/>
            </a:pPr>
            <a:r>
              <a:rPr lang="en-US" dirty="0"/>
              <a:t> </a:t>
            </a:r>
          </a:p>
          <a:p>
            <a:pPr lvl="1"/>
            <a:r>
              <a:rPr lang="en-US" dirty="0" smtClean="0"/>
              <a:t>D. Could </a:t>
            </a:r>
            <a:r>
              <a:rPr lang="en-US" dirty="0"/>
              <a:t>this type of Use of Force be prevented in the future;</a:t>
            </a:r>
          </a:p>
          <a:p>
            <a:endParaRPr lang="en-US" b="1" dirty="0"/>
          </a:p>
        </p:txBody>
      </p:sp>
    </p:spTree>
    <p:extLst>
      <p:ext uri="{BB962C8B-B14F-4D97-AF65-F5344CB8AC3E}">
        <p14:creationId xmlns:p14="http://schemas.microsoft.com/office/powerpoint/2010/main" val="1890957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405.12 USE OF FORCE INCIDENT REVIEWS</a:t>
            </a:r>
            <a:endParaRPr lang="en-US" dirty="0"/>
          </a:p>
        </p:txBody>
      </p:sp>
      <p:sp>
        <p:nvSpPr>
          <p:cNvPr id="3" name="Content Placeholder 2"/>
          <p:cNvSpPr>
            <a:spLocks noGrp="1"/>
          </p:cNvSpPr>
          <p:nvPr>
            <p:ph idx="1"/>
          </p:nvPr>
        </p:nvSpPr>
        <p:spPr/>
        <p:txBody>
          <a:bodyPr/>
          <a:lstStyle/>
          <a:p>
            <a:pPr lvl="1"/>
            <a:r>
              <a:rPr lang="en-US" dirty="0" smtClean="0"/>
              <a:t>E.</a:t>
            </a:r>
            <a:r>
              <a:rPr lang="en-US" dirty="0"/>
              <a:t> Any referral for investigation for possible disciplinary action for staff member(s) involved in the Use of Force.</a:t>
            </a:r>
          </a:p>
          <a:p>
            <a:endParaRPr lang="en-US" dirty="0"/>
          </a:p>
          <a:p>
            <a:pPr lvl="1"/>
            <a:r>
              <a:rPr lang="en-US" dirty="0" smtClean="0"/>
              <a:t>F. Any </a:t>
            </a:r>
            <a:r>
              <a:rPr lang="en-US" dirty="0"/>
              <a:t>recommended corrective action for staff member(s) involved in the use of </a:t>
            </a:r>
            <a:r>
              <a:rPr lang="en-US" dirty="0" smtClean="0"/>
              <a:t>force.</a:t>
            </a:r>
          </a:p>
          <a:p>
            <a:pPr lvl="1"/>
            <a:endParaRPr lang="en-US" dirty="0"/>
          </a:p>
          <a:p>
            <a:pPr lvl="1"/>
            <a:r>
              <a:rPr lang="en-US" dirty="0" smtClean="0"/>
              <a:t>G. Any </a:t>
            </a:r>
            <a:r>
              <a:rPr lang="en-US" dirty="0"/>
              <a:t>recommendation for any staff member that acted with distinction in the Use of Force; and</a:t>
            </a:r>
          </a:p>
          <a:p>
            <a:endParaRPr lang="en-US" dirty="0"/>
          </a:p>
          <a:p>
            <a:pPr lvl="1"/>
            <a:r>
              <a:rPr lang="en-US" dirty="0" smtClean="0"/>
              <a:t>H. Any </a:t>
            </a:r>
            <a:r>
              <a:rPr lang="en-US" dirty="0"/>
              <a:t>recommended changes or enhancements to policy, procedure, or training related to this Use of Force.</a:t>
            </a:r>
          </a:p>
          <a:p>
            <a:pPr lvl="1"/>
            <a:endParaRPr lang="en-US" dirty="0"/>
          </a:p>
        </p:txBody>
      </p:sp>
    </p:spTree>
    <p:extLst>
      <p:ext uri="{BB962C8B-B14F-4D97-AF65-F5344CB8AC3E}">
        <p14:creationId xmlns:p14="http://schemas.microsoft.com/office/powerpoint/2010/main" val="3561715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405.13 </a:t>
            </a:r>
            <a:r>
              <a:rPr lang="en-US" dirty="0">
                <a:effectLst>
                  <a:outerShdw blurRad="38100" dist="38100" dir="2700000" algn="tl">
                    <a:srgbClr val="000000">
                      <a:alpha val="43137"/>
                    </a:srgbClr>
                  </a:outerShdw>
                </a:effectLst>
              </a:rPr>
              <a:t>SERIOUS USE OF FORCE INCIDENT REVIEWS</a:t>
            </a:r>
          </a:p>
        </p:txBody>
      </p:sp>
      <p:sp>
        <p:nvSpPr>
          <p:cNvPr id="3" name="Content Placeholder 2"/>
          <p:cNvSpPr>
            <a:spLocks noGrp="1"/>
          </p:cNvSpPr>
          <p:nvPr>
            <p:ph idx="1"/>
          </p:nvPr>
        </p:nvSpPr>
        <p:spPr/>
        <p:txBody>
          <a:bodyPr/>
          <a:lstStyle/>
          <a:p>
            <a:pPr lvl="0"/>
            <a:r>
              <a:rPr lang="en-US" b="1" dirty="0"/>
              <a:t>1</a:t>
            </a:r>
            <a:r>
              <a:rPr lang="en-US" dirty="0"/>
              <a:t>. Any Use of Force suspected to be excessive or unnecessary will be immediately referred to and assigned to the Inspector General for investigation.  In these circumstances the Use of Force Incident Review will not be completed.</a:t>
            </a:r>
          </a:p>
          <a:p>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505200"/>
            <a:ext cx="3962400" cy="296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9242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405.13 SERIOUS USE OF FORCE INCIDENT REVIEWS</a:t>
            </a:r>
            <a:endParaRPr lang="en-US" dirty="0"/>
          </a:p>
        </p:txBody>
      </p:sp>
      <p:sp>
        <p:nvSpPr>
          <p:cNvPr id="3" name="Content Placeholder 2"/>
          <p:cNvSpPr>
            <a:spLocks noGrp="1"/>
          </p:cNvSpPr>
          <p:nvPr>
            <p:ph idx="1"/>
          </p:nvPr>
        </p:nvSpPr>
        <p:spPr/>
        <p:txBody>
          <a:bodyPr/>
          <a:lstStyle/>
          <a:p>
            <a:pPr lvl="0"/>
            <a:r>
              <a:rPr lang="en-US" b="1" dirty="0" smtClean="0"/>
              <a:t>2. </a:t>
            </a:r>
            <a:r>
              <a:rPr lang="en-US" dirty="0" smtClean="0"/>
              <a:t>Any </a:t>
            </a:r>
            <a:r>
              <a:rPr lang="en-US" dirty="0"/>
              <a:t>use of deadly force or less lethal force causing serious physical injury will result in convening a Serious Incident Review Panel within fifteen (15) days from the Use of Force. The review panel will be comprised of staff not directly involved in the incident to ensure a fair and impartial review.</a:t>
            </a:r>
          </a:p>
          <a:p>
            <a:endParaRPr lang="en-US" dirty="0"/>
          </a:p>
        </p:txBody>
      </p:sp>
    </p:spTree>
    <p:extLst>
      <p:ext uri="{BB962C8B-B14F-4D97-AF65-F5344CB8AC3E}">
        <p14:creationId xmlns:p14="http://schemas.microsoft.com/office/powerpoint/2010/main" val="36273173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405.13 </a:t>
            </a:r>
            <a:r>
              <a:rPr lang="en-US" dirty="0">
                <a:effectLst>
                  <a:outerShdw blurRad="38100" dist="38100" dir="2700000" algn="tl">
                    <a:srgbClr val="000000">
                      <a:alpha val="43137"/>
                    </a:srgbClr>
                  </a:outerShdw>
                </a:effectLst>
              </a:rPr>
              <a:t>SERIOUS USE OF FORCE INCIDENT REVIEWS</a:t>
            </a:r>
          </a:p>
        </p:txBody>
      </p:sp>
      <p:sp>
        <p:nvSpPr>
          <p:cNvPr id="3" name="Content Placeholder 2"/>
          <p:cNvSpPr>
            <a:spLocks noGrp="1"/>
          </p:cNvSpPr>
          <p:nvPr>
            <p:ph idx="1"/>
          </p:nvPr>
        </p:nvSpPr>
        <p:spPr/>
        <p:txBody>
          <a:bodyPr>
            <a:noAutofit/>
          </a:bodyPr>
          <a:lstStyle/>
          <a:p>
            <a:r>
              <a:rPr lang="en-US" sz="3200" b="1" dirty="0"/>
              <a:t>3</a:t>
            </a:r>
            <a:r>
              <a:rPr lang="en-US" sz="3200" dirty="0" smtClean="0"/>
              <a:t>. </a:t>
            </a:r>
            <a:r>
              <a:rPr lang="en-US" sz="3200" dirty="0"/>
              <a:t>At a minimum the review panel will consist of</a:t>
            </a:r>
            <a:r>
              <a:rPr lang="en-US" sz="3200" dirty="0" smtClean="0"/>
              <a:t>:	</a:t>
            </a:r>
            <a:endParaRPr lang="en-US" sz="3200" dirty="0"/>
          </a:p>
          <a:p>
            <a:pPr lvl="1"/>
            <a:r>
              <a:rPr lang="en-US" sz="2800" b="1" dirty="0"/>
              <a:t>A</a:t>
            </a:r>
            <a:r>
              <a:rPr lang="en-US" sz="2800" dirty="0"/>
              <a:t>. A Warden and/or an Associate Warden from an institution where the use of force did not occur;</a:t>
            </a:r>
          </a:p>
          <a:p>
            <a:pPr lvl="1"/>
            <a:r>
              <a:rPr lang="en-US" sz="2800" b="1" dirty="0"/>
              <a:t>B</a:t>
            </a:r>
            <a:r>
              <a:rPr lang="en-US" sz="2800" dirty="0"/>
              <a:t>. An Investigator or Supervisory Investigator from the Inspector General’s Office;</a:t>
            </a:r>
          </a:p>
          <a:p>
            <a:pPr lvl="1"/>
            <a:r>
              <a:rPr lang="en-US" sz="2800" b="1" dirty="0"/>
              <a:t>C</a:t>
            </a:r>
            <a:r>
              <a:rPr lang="en-US" sz="2800" dirty="0"/>
              <a:t>. An institutional command staff at a level of authority of a Correctional Lieutenant or above, from an institution where the use of force did not occur.</a:t>
            </a:r>
          </a:p>
        </p:txBody>
      </p:sp>
    </p:spTree>
    <p:extLst>
      <p:ext uri="{BB962C8B-B14F-4D97-AF65-F5344CB8AC3E}">
        <p14:creationId xmlns:p14="http://schemas.microsoft.com/office/powerpoint/2010/main" val="24544401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405.13 </a:t>
            </a:r>
            <a:r>
              <a:rPr lang="en-US" dirty="0">
                <a:effectLst>
                  <a:outerShdw blurRad="38100" dist="38100" dir="2700000" algn="tl">
                    <a:srgbClr val="000000">
                      <a:alpha val="43137"/>
                    </a:srgbClr>
                  </a:outerShdw>
                </a:effectLst>
              </a:rPr>
              <a:t>SERIOUS USE OF FORCE INCIDENT REVIEWS</a:t>
            </a:r>
          </a:p>
        </p:txBody>
      </p:sp>
      <p:sp>
        <p:nvSpPr>
          <p:cNvPr id="3" name="Content Placeholder 2"/>
          <p:cNvSpPr>
            <a:spLocks noGrp="1"/>
          </p:cNvSpPr>
          <p:nvPr>
            <p:ph idx="1"/>
          </p:nvPr>
        </p:nvSpPr>
        <p:spPr/>
        <p:txBody>
          <a:bodyPr/>
          <a:lstStyle/>
          <a:p>
            <a:r>
              <a:rPr lang="en-US" b="1" dirty="0"/>
              <a:t>4</a:t>
            </a:r>
            <a:r>
              <a:rPr lang="en-US" dirty="0" smtClean="0"/>
              <a:t>. </a:t>
            </a:r>
            <a:r>
              <a:rPr lang="en-US" dirty="0"/>
              <a:t>The review panel will review all information, reports, all video footage, and any other pertinent information or documents that are or will become available.</a:t>
            </a:r>
          </a:p>
          <a:p>
            <a:r>
              <a:rPr lang="en-US" b="1" dirty="0"/>
              <a:t>5</a:t>
            </a:r>
            <a:r>
              <a:rPr lang="en-US" dirty="0" smtClean="0"/>
              <a:t>. </a:t>
            </a:r>
            <a:r>
              <a:rPr lang="en-US" dirty="0"/>
              <a:t>The review panel will review the actions of all staff members and inmate(s) involved in the use of force incident, including those actions leading up to the use of force, taking into account any Nevada Offender Tracking Information System (NOTIS) incident reports surrounding the time frame of the use of force, especially involving the staff member that used the force and the inmate that had the force used upon their person.</a:t>
            </a:r>
          </a:p>
        </p:txBody>
      </p:sp>
    </p:spTree>
    <p:extLst>
      <p:ext uri="{BB962C8B-B14F-4D97-AF65-F5344CB8AC3E}">
        <p14:creationId xmlns:p14="http://schemas.microsoft.com/office/powerpoint/2010/main" val="26651446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405.13 </a:t>
            </a:r>
            <a:r>
              <a:rPr lang="en-US" dirty="0">
                <a:effectLst>
                  <a:outerShdw blurRad="38100" dist="38100" dir="2700000" algn="tl">
                    <a:srgbClr val="000000">
                      <a:alpha val="43137"/>
                    </a:srgbClr>
                  </a:outerShdw>
                </a:effectLst>
              </a:rPr>
              <a:t>SERIOUS USE OF FORCE INCIDENT REVIEWS</a:t>
            </a:r>
          </a:p>
        </p:txBody>
      </p:sp>
      <p:sp>
        <p:nvSpPr>
          <p:cNvPr id="3" name="Content Placeholder 2"/>
          <p:cNvSpPr>
            <a:spLocks noGrp="1"/>
          </p:cNvSpPr>
          <p:nvPr>
            <p:ph idx="1"/>
          </p:nvPr>
        </p:nvSpPr>
        <p:spPr/>
        <p:txBody>
          <a:bodyPr/>
          <a:lstStyle/>
          <a:p>
            <a:pPr lvl="0"/>
            <a:r>
              <a:rPr lang="en-US" b="1" dirty="0"/>
              <a:t>6</a:t>
            </a:r>
            <a:r>
              <a:rPr lang="en-US" dirty="0" smtClean="0"/>
              <a:t>.</a:t>
            </a:r>
            <a:r>
              <a:rPr lang="en-US" dirty="0"/>
              <a:t> The review panel will conduct in person, recorded interviews of all staff and inmate(s) involved in the Use of Force.  When the panel, questions/interviews a staff member involved in the Use of Force the panel will conduct all interviews in accordance with department disciplinary procedures, as well as relevant provisions of NRS chapter 284 and 289. The panel does not have the authority to recommend discipline.</a:t>
            </a:r>
          </a:p>
          <a:p>
            <a:endParaRPr lang="en-US" dirty="0"/>
          </a:p>
        </p:txBody>
      </p:sp>
    </p:spTree>
    <p:extLst>
      <p:ext uri="{BB962C8B-B14F-4D97-AF65-F5344CB8AC3E}">
        <p14:creationId xmlns:p14="http://schemas.microsoft.com/office/powerpoint/2010/main" val="717886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Use of Force Against a “Threat”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a:t>In Tennessee v. Garner and Graham v. Conner the Supreme Court stated an officer must consider the “Immediate Threat” to the officer or others when using force.</a:t>
            </a:r>
          </a:p>
          <a:p>
            <a:r>
              <a:rPr lang="en-US" dirty="0"/>
              <a:t>In training, we want to instill in the officer that he/she is only justified in using force if the suspect/inmate is a “Threat” or “Immediate Threat” to the officer or others.</a:t>
            </a:r>
          </a:p>
          <a:p>
            <a:r>
              <a:rPr lang="en-US" dirty="0"/>
              <a:t>In a trial, we want to inform the jury that officers are trained to refer to the suspect/inmate as the “Threat” to condition the officer only to use force on a suspect/inmate when the suspect or inmate is a threat to the officer or others.</a:t>
            </a:r>
          </a:p>
          <a:p>
            <a:endParaRPr lang="en-US" dirty="0"/>
          </a:p>
        </p:txBody>
      </p:sp>
    </p:spTree>
    <p:extLst>
      <p:ext uri="{BB962C8B-B14F-4D97-AF65-F5344CB8AC3E}">
        <p14:creationId xmlns:p14="http://schemas.microsoft.com/office/powerpoint/2010/main" val="16856533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405.13 </a:t>
            </a:r>
            <a:r>
              <a:rPr lang="en-US" dirty="0">
                <a:effectLst>
                  <a:outerShdw blurRad="38100" dist="38100" dir="2700000" algn="tl">
                    <a:srgbClr val="000000">
                      <a:alpha val="43137"/>
                    </a:srgbClr>
                  </a:outerShdw>
                </a:effectLst>
              </a:rPr>
              <a:t>SERIOUS USE OF FORCE INCIDENT REVIEWS</a:t>
            </a:r>
          </a:p>
        </p:txBody>
      </p:sp>
      <p:sp>
        <p:nvSpPr>
          <p:cNvPr id="3" name="Content Placeholder 2"/>
          <p:cNvSpPr>
            <a:spLocks noGrp="1"/>
          </p:cNvSpPr>
          <p:nvPr>
            <p:ph idx="1"/>
          </p:nvPr>
        </p:nvSpPr>
        <p:spPr/>
        <p:txBody>
          <a:bodyPr>
            <a:normAutofit fontScale="85000" lnSpcReduction="20000"/>
          </a:bodyPr>
          <a:lstStyle/>
          <a:p>
            <a:pPr lvl="0"/>
            <a:r>
              <a:rPr lang="en-US" dirty="0" smtClean="0"/>
              <a:t>A. The </a:t>
            </a:r>
            <a:r>
              <a:rPr lang="en-US" dirty="0"/>
              <a:t>written notice will provide the names of the assigned staff members to the review panel;</a:t>
            </a:r>
          </a:p>
          <a:p>
            <a:pPr marL="0" indent="0">
              <a:buNone/>
            </a:pPr>
            <a:r>
              <a:rPr lang="en-US" dirty="0"/>
              <a:t> </a:t>
            </a:r>
          </a:p>
          <a:p>
            <a:pPr lvl="0"/>
            <a:r>
              <a:rPr lang="en-US" dirty="0" smtClean="0"/>
              <a:t>B. The </a:t>
            </a:r>
            <a:r>
              <a:rPr lang="en-US" dirty="0"/>
              <a:t>written notice will identify the NOTIS Incident Number for the Use of Force incident;</a:t>
            </a:r>
          </a:p>
          <a:p>
            <a:pPr marL="0" indent="0">
              <a:buNone/>
            </a:pPr>
            <a:endParaRPr lang="en-US" dirty="0"/>
          </a:p>
          <a:p>
            <a:pPr lvl="0"/>
            <a:r>
              <a:rPr lang="en-US" dirty="0" smtClean="0"/>
              <a:t>C. The </a:t>
            </a:r>
            <a:r>
              <a:rPr lang="en-US" dirty="0"/>
              <a:t>written notice will identify the date, time and location of the interview;</a:t>
            </a:r>
          </a:p>
          <a:p>
            <a:pPr marL="0" indent="0">
              <a:buNone/>
            </a:pPr>
            <a:endParaRPr lang="en-US" dirty="0"/>
          </a:p>
          <a:p>
            <a:pPr lvl="0"/>
            <a:r>
              <a:rPr lang="en-US" dirty="0" smtClean="0"/>
              <a:t>D. The </a:t>
            </a:r>
            <a:r>
              <a:rPr lang="en-US" dirty="0"/>
              <a:t>review panel will ask questions and gather information related to the specific Use of Force, the inmate(s) involvement and any historical information related to the interaction between the involved staff member and the involved inmate(s); </a:t>
            </a:r>
          </a:p>
          <a:p>
            <a:pPr marL="0" indent="0">
              <a:buNone/>
            </a:pPr>
            <a:endParaRPr lang="en-US" dirty="0"/>
          </a:p>
          <a:p>
            <a:pPr lvl="0"/>
            <a:r>
              <a:rPr lang="en-US" dirty="0" smtClean="0"/>
              <a:t>E. The </a:t>
            </a:r>
            <a:r>
              <a:rPr lang="en-US" dirty="0"/>
              <a:t>written notice will provide the Notice of Confidentiality applied to the Use of Force Review.</a:t>
            </a:r>
          </a:p>
        </p:txBody>
      </p:sp>
    </p:spTree>
    <p:extLst>
      <p:ext uri="{BB962C8B-B14F-4D97-AF65-F5344CB8AC3E}">
        <p14:creationId xmlns:p14="http://schemas.microsoft.com/office/powerpoint/2010/main" val="28404493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405.13 </a:t>
            </a:r>
            <a:r>
              <a:rPr lang="en-US" dirty="0">
                <a:effectLst>
                  <a:outerShdw blurRad="38100" dist="38100" dir="2700000" algn="tl">
                    <a:srgbClr val="000000">
                      <a:alpha val="43137"/>
                    </a:srgbClr>
                  </a:outerShdw>
                </a:effectLst>
              </a:rPr>
              <a:t>SERIOUS USE OF FORCE INCIDENT REVIEWS</a:t>
            </a:r>
          </a:p>
        </p:txBody>
      </p:sp>
      <p:sp>
        <p:nvSpPr>
          <p:cNvPr id="3" name="Content Placeholder 2"/>
          <p:cNvSpPr>
            <a:spLocks noGrp="1"/>
          </p:cNvSpPr>
          <p:nvPr>
            <p:ph idx="1"/>
          </p:nvPr>
        </p:nvSpPr>
        <p:spPr/>
        <p:txBody>
          <a:bodyPr>
            <a:normAutofit/>
          </a:bodyPr>
          <a:lstStyle/>
          <a:p>
            <a:pPr lvl="0"/>
            <a:r>
              <a:rPr lang="en-US" b="1" dirty="0" smtClean="0"/>
              <a:t>7. </a:t>
            </a:r>
            <a:r>
              <a:rPr lang="en-US" dirty="0"/>
              <a:t>The review panel will evaluate the Use of Force incident and prepare a written report on its evaluation and determination to the Director and the Deputy Director of Operations within thirty (30) days from commencement of the Use of Force review, to include:</a:t>
            </a:r>
          </a:p>
          <a:p>
            <a:pPr lvl="1"/>
            <a:r>
              <a:rPr lang="en-US" dirty="0" smtClean="0"/>
              <a:t>A. Was </a:t>
            </a:r>
            <a:r>
              <a:rPr lang="en-US" dirty="0"/>
              <a:t>the Use of Force justified; </a:t>
            </a:r>
          </a:p>
          <a:p>
            <a:pPr marL="0" indent="0">
              <a:buNone/>
            </a:pPr>
            <a:endParaRPr lang="en-US" dirty="0"/>
          </a:p>
          <a:p>
            <a:pPr lvl="1"/>
            <a:r>
              <a:rPr lang="en-US" dirty="0" smtClean="0"/>
              <a:t>B. Was </a:t>
            </a:r>
            <a:r>
              <a:rPr lang="en-US" dirty="0"/>
              <a:t>the Use of Force within policy, procedures and training of the 	Department;</a:t>
            </a:r>
          </a:p>
          <a:p>
            <a:pPr marL="0" indent="0">
              <a:buNone/>
            </a:pPr>
            <a:endParaRPr lang="en-US" dirty="0"/>
          </a:p>
          <a:p>
            <a:pPr lvl="1"/>
            <a:r>
              <a:rPr lang="en-US" dirty="0" smtClean="0"/>
              <a:t>C. Could </a:t>
            </a:r>
            <a:r>
              <a:rPr lang="en-US" dirty="0"/>
              <a:t>the Use of Force have been prevented;</a:t>
            </a:r>
          </a:p>
          <a:p>
            <a:pPr marL="0" indent="0">
              <a:buNone/>
            </a:pPr>
            <a:endParaRPr lang="en-US" dirty="0"/>
          </a:p>
          <a:p>
            <a:pPr lvl="1"/>
            <a:endParaRPr lang="en-US" b="1" dirty="0"/>
          </a:p>
          <a:p>
            <a:endParaRPr lang="en-US" dirty="0"/>
          </a:p>
        </p:txBody>
      </p:sp>
    </p:spTree>
    <p:extLst>
      <p:ext uri="{BB962C8B-B14F-4D97-AF65-F5344CB8AC3E}">
        <p14:creationId xmlns:p14="http://schemas.microsoft.com/office/powerpoint/2010/main" val="26916308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405.13 </a:t>
            </a:r>
            <a:r>
              <a:rPr lang="en-US" dirty="0">
                <a:effectLst>
                  <a:outerShdw blurRad="38100" dist="38100" dir="2700000" algn="tl">
                    <a:srgbClr val="000000">
                      <a:alpha val="43137"/>
                    </a:srgbClr>
                  </a:outerShdw>
                </a:effectLst>
              </a:rPr>
              <a:t>SERIOUS USE OF FORCE INCIDENT REVIEWS</a:t>
            </a:r>
          </a:p>
        </p:txBody>
      </p:sp>
      <p:sp>
        <p:nvSpPr>
          <p:cNvPr id="3" name="Content Placeholder 2"/>
          <p:cNvSpPr>
            <a:spLocks noGrp="1"/>
          </p:cNvSpPr>
          <p:nvPr>
            <p:ph idx="1"/>
          </p:nvPr>
        </p:nvSpPr>
        <p:spPr/>
        <p:txBody>
          <a:bodyPr>
            <a:normAutofit/>
          </a:bodyPr>
          <a:lstStyle/>
          <a:p>
            <a:pPr lvl="1"/>
            <a:r>
              <a:rPr lang="en-US" dirty="0" smtClean="0"/>
              <a:t>D. Could </a:t>
            </a:r>
            <a:r>
              <a:rPr lang="en-US" dirty="0"/>
              <a:t>this type of Use of Force be prevented in the future;</a:t>
            </a:r>
          </a:p>
          <a:p>
            <a:pPr marL="0" indent="0">
              <a:buNone/>
            </a:pPr>
            <a:endParaRPr lang="en-US" dirty="0"/>
          </a:p>
          <a:p>
            <a:pPr lvl="1"/>
            <a:r>
              <a:rPr lang="en-US" dirty="0" smtClean="0"/>
              <a:t>E. Any </a:t>
            </a:r>
            <a:r>
              <a:rPr lang="en-US" dirty="0"/>
              <a:t>referral for investigation for possible disciplinary action for staff member(s) involved in the Use of Force.</a:t>
            </a:r>
          </a:p>
          <a:p>
            <a:pPr marL="0" indent="0">
              <a:buNone/>
            </a:pPr>
            <a:endParaRPr lang="en-US" dirty="0"/>
          </a:p>
          <a:p>
            <a:pPr lvl="1"/>
            <a:r>
              <a:rPr lang="en-US" dirty="0" smtClean="0"/>
              <a:t>F. Any </a:t>
            </a:r>
            <a:r>
              <a:rPr lang="en-US" dirty="0"/>
              <a:t>referral for investigation for possible corrective action for staff member(s) involved in the Use of Force.</a:t>
            </a:r>
          </a:p>
          <a:p>
            <a:pPr marL="0" indent="0">
              <a:buNone/>
            </a:pPr>
            <a:endParaRPr lang="en-US" dirty="0"/>
          </a:p>
          <a:p>
            <a:pPr lvl="1"/>
            <a:r>
              <a:rPr lang="en-US" dirty="0" smtClean="0"/>
              <a:t>G. Any </a:t>
            </a:r>
            <a:r>
              <a:rPr lang="en-US" dirty="0"/>
              <a:t>recommendation for any staff member that acted with distinction in the Use of Force; and</a:t>
            </a:r>
          </a:p>
          <a:p>
            <a:pPr marL="0" indent="0">
              <a:buNone/>
            </a:pPr>
            <a:endParaRPr lang="en-US" dirty="0"/>
          </a:p>
          <a:p>
            <a:pPr lvl="1"/>
            <a:r>
              <a:rPr lang="en-US" dirty="0" smtClean="0"/>
              <a:t>H. Any </a:t>
            </a:r>
            <a:r>
              <a:rPr lang="en-US" dirty="0"/>
              <a:t>recommended changes or enhancements to policy, procedure, or training related to this Use of Force.</a:t>
            </a:r>
          </a:p>
          <a:p>
            <a:endParaRPr lang="en-US" dirty="0"/>
          </a:p>
        </p:txBody>
      </p:sp>
    </p:spTree>
    <p:extLst>
      <p:ext uri="{BB962C8B-B14F-4D97-AF65-F5344CB8AC3E}">
        <p14:creationId xmlns:p14="http://schemas.microsoft.com/office/powerpoint/2010/main" val="5003802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405.13 </a:t>
            </a:r>
            <a:r>
              <a:rPr lang="en-US" dirty="0">
                <a:effectLst>
                  <a:outerShdw blurRad="38100" dist="38100" dir="2700000" algn="tl">
                    <a:srgbClr val="000000">
                      <a:alpha val="43137"/>
                    </a:srgbClr>
                  </a:outerShdw>
                </a:effectLst>
              </a:rPr>
              <a:t>SERIOUS USE OF FORCE INCIDENT REVIEWS</a:t>
            </a:r>
          </a:p>
        </p:txBody>
      </p:sp>
      <p:sp>
        <p:nvSpPr>
          <p:cNvPr id="3" name="Content Placeholder 2"/>
          <p:cNvSpPr>
            <a:spLocks noGrp="1"/>
          </p:cNvSpPr>
          <p:nvPr>
            <p:ph idx="1"/>
          </p:nvPr>
        </p:nvSpPr>
        <p:spPr/>
        <p:txBody>
          <a:bodyPr>
            <a:normAutofit/>
          </a:bodyPr>
          <a:lstStyle/>
          <a:p>
            <a:pPr lvl="0"/>
            <a:r>
              <a:rPr lang="en-US" b="1" dirty="0" smtClean="0"/>
              <a:t>8. </a:t>
            </a:r>
            <a:r>
              <a:rPr lang="en-US" dirty="0" smtClean="0"/>
              <a:t>Any </a:t>
            </a:r>
            <a:r>
              <a:rPr lang="en-US" dirty="0"/>
              <a:t>recommended corrective action being applied to a staff member will be reported to the appointing authority via a memorandum that outlines the reason for the corrective action.  A corrective action is not deemed a discipline.</a:t>
            </a:r>
          </a:p>
          <a:p>
            <a:pPr lvl="0"/>
            <a:r>
              <a:rPr lang="en-US" b="1" dirty="0" smtClean="0"/>
              <a:t>9. </a:t>
            </a:r>
            <a:r>
              <a:rPr lang="en-US" dirty="0" smtClean="0"/>
              <a:t>Any </a:t>
            </a:r>
            <a:r>
              <a:rPr lang="en-US" dirty="0"/>
              <a:t>findings that recommend disciplinary action be taken against a staff member will be referred to the Inspector General and Director for their review and appropriate response; response may include, but not be limited to official assignment for Administrative Investigation.</a:t>
            </a:r>
          </a:p>
          <a:p>
            <a:endParaRPr lang="en-US" dirty="0"/>
          </a:p>
        </p:txBody>
      </p:sp>
    </p:spTree>
    <p:extLst>
      <p:ext uri="{BB962C8B-B14F-4D97-AF65-F5344CB8AC3E}">
        <p14:creationId xmlns:p14="http://schemas.microsoft.com/office/powerpoint/2010/main" val="41762201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405.13 SERIOUS USE OF FORCE INCIDENT REVIEWS</a:t>
            </a:r>
            <a:endParaRPr lang="en-US" dirty="0"/>
          </a:p>
        </p:txBody>
      </p:sp>
      <p:sp>
        <p:nvSpPr>
          <p:cNvPr id="3" name="Content Placeholder 2"/>
          <p:cNvSpPr>
            <a:spLocks noGrp="1"/>
          </p:cNvSpPr>
          <p:nvPr>
            <p:ph idx="1"/>
          </p:nvPr>
        </p:nvSpPr>
        <p:spPr/>
        <p:txBody>
          <a:bodyPr/>
          <a:lstStyle/>
          <a:p>
            <a:pPr lvl="0"/>
            <a:r>
              <a:rPr lang="en-US" b="1" dirty="0" smtClean="0"/>
              <a:t>10. </a:t>
            </a:r>
            <a:r>
              <a:rPr lang="en-US" dirty="0"/>
              <a:t>Any findings that recommend a change or enhancement to a policy, procedure, or training will be sent to the Director and Deputy Director of Operations</a:t>
            </a:r>
            <a:r>
              <a:rPr lang="en-US" dirty="0" smtClean="0"/>
              <a:t>.</a:t>
            </a:r>
          </a:p>
          <a:p>
            <a:pPr lvl="0"/>
            <a:endParaRPr lang="en-US" dirty="0"/>
          </a:p>
          <a:p>
            <a:pPr marL="0" lvl="0" indent="0">
              <a:buNone/>
            </a:pPr>
            <a:endParaRPr lang="en-US" dirty="0"/>
          </a:p>
          <a:p>
            <a:pPr marL="0" indent="0">
              <a:buNone/>
            </a:pPr>
            <a:endParaRPr lang="en-US" dirty="0"/>
          </a:p>
          <a:p>
            <a:pPr lvl="0"/>
            <a:r>
              <a:rPr lang="en-US" b="1" dirty="0" smtClean="0"/>
              <a:t>11. </a:t>
            </a:r>
            <a:r>
              <a:rPr lang="en-US" dirty="0" smtClean="0"/>
              <a:t>Any </a:t>
            </a:r>
            <a:r>
              <a:rPr lang="en-US" dirty="0"/>
              <a:t>findings that identifies that a staff member acted with distinction in the Use of Force will be sent to the Director and Deputy Director of Operations.</a:t>
            </a:r>
          </a:p>
          <a:p>
            <a:pPr marL="0" indent="0">
              <a:buNone/>
            </a:pPr>
            <a:endParaRPr lang="en-US" dirty="0"/>
          </a:p>
          <a:p>
            <a:endParaRPr lang="en-US" b="1" dirty="0"/>
          </a:p>
        </p:txBody>
      </p:sp>
    </p:spTree>
    <p:extLst>
      <p:ext uri="{BB962C8B-B14F-4D97-AF65-F5344CB8AC3E}">
        <p14:creationId xmlns:p14="http://schemas.microsoft.com/office/powerpoint/2010/main" val="32211444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405.13 SERIOUS USE OF FORCE INCIDENT REVIEWS</a:t>
            </a:r>
            <a:endParaRPr lang="en-US" dirty="0"/>
          </a:p>
        </p:txBody>
      </p:sp>
      <p:sp>
        <p:nvSpPr>
          <p:cNvPr id="3" name="Content Placeholder 2"/>
          <p:cNvSpPr>
            <a:spLocks noGrp="1"/>
          </p:cNvSpPr>
          <p:nvPr>
            <p:ph idx="1"/>
          </p:nvPr>
        </p:nvSpPr>
        <p:spPr/>
        <p:txBody>
          <a:bodyPr/>
          <a:lstStyle/>
          <a:p>
            <a:pPr lvl="0"/>
            <a:r>
              <a:rPr lang="en-US" b="1" dirty="0" smtClean="0"/>
              <a:t>12. </a:t>
            </a:r>
            <a:r>
              <a:rPr lang="en-US" dirty="0"/>
              <a:t>The review panel report and its contents are confidential and not subject to dissemination except by order of the Director, Inspector General, or lawful court order.</a:t>
            </a:r>
          </a:p>
          <a:p>
            <a:pPr marL="0" indent="0">
              <a:buNone/>
            </a:pPr>
            <a:r>
              <a:rPr lang="en-US" dirty="0"/>
              <a:t> </a:t>
            </a:r>
          </a:p>
          <a:p>
            <a:pPr lvl="0"/>
            <a:r>
              <a:rPr lang="en-US" b="1" dirty="0" smtClean="0"/>
              <a:t>13. </a:t>
            </a:r>
            <a:r>
              <a:rPr lang="en-US" dirty="0" smtClean="0"/>
              <a:t>The </a:t>
            </a:r>
            <a:r>
              <a:rPr lang="en-US" dirty="0"/>
              <a:t>Inspector General’s Office will track all Use of Force reviews to insure timely completeness. The Inspector General’s Office will prepare and submit to the Director’s executive team, an annual report that details the number of Uses of Force that were reviewed and the total of the outcomes for each of the categories reviewed</a:t>
            </a:r>
          </a:p>
          <a:p>
            <a:pPr marL="0" indent="0">
              <a:buNone/>
            </a:pPr>
            <a:endParaRPr lang="en-US" dirty="0"/>
          </a:p>
          <a:p>
            <a:endParaRPr lang="en-US" b="1" dirty="0"/>
          </a:p>
        </p:txBody>
      </p:sp>
    </p:spTree>
    <p:extLst>
      <p:ext uri="{BB962C8B-B14F-4D97-AF65-F5344CB8AC3E}">
        <p14:creationId xmlns:p14="http://schemas.microsoft.com/office/powerpoint/2010/main" val="915634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405.14 </a:t>
            </a:r>
            <a:r>
              <a:rPr lang="en-US" dirty="0">
                <a:effectLst>
                  <a:outerShdw blurRad="38100" dist="38100" dir="2700000" algn="tl">
                    <a:srgbClr val="000000">
                      <a:alpha val="43137"/>
                    </a:srgbClr>
                  </a:outerShdw>
                </a:effectLst>
              </a:rPr>
              <a:t>OFFICER INVOLVED SHOOTING INVESTIGATIONS</a:t>
            </a:r>
          </a:p>
        </p:txBody>
      </p:sp>
      <p:sp>
        <p:nvSpPr>
          <p:cNvPr id="3" name="Content Placeholder 2"/>
          <p:cNvSpPr>
            <a:spLocks noGrp="1"/>
          </p:cNvSpPr>
          <p:nvPr>
            <p:ph idx="1"/>
          </p:nvPr>
        </p:nvSpPr>
        <p:spPr/>
        <p:txBody>
          <a:bodyPr/>
          <a:lstStyle/>
          <a:p>
            <a:r>
              <a:rPr lang="en-US" b="1" dirty="0"/>
              <a:t>1</a:t>
            </a:r>
            <a:r>
              <a:rPr lang="en-US" dirty="0"/>
              <a:t>. All uses of force that involve the discharge of a firearm, excluding blank rounds, will result in an Officer Involved Shooting (OIS) investigation being done by an investigator(s) of the Inspector General’s Office (IG) unless; </a:t>
            </a:r>
            <a:endParaRPr lang="en-US" dirty="0" smtClean="0"/>
          </a:p>
          <a:p>
            <a:pPr lvl="1"/>
            <a:r>
              <a:rPr lang="en-US" dirty="0" smtClean="0"/>
              <a:t>A</a:t>
            </a:r>
            <a:r>
              <a:rPr lang="en-US" dirty="0"/>
              <a:t>. A death occurs that is the result of the discharged round, at which time an outside law enforcement investigating body will be called in for response and investigation;</a:t>
            </a:r>
          </a:p>
          <a:p>
            <a:pPr lvl="1"/>
            <a:r>
              <a:rPr lang="en-US" dirty="0"/>
              <a:t>B. Director or Inspector General determines that the matter is or may be a conflict of interest to the Department.</a:t>
            </a:r>
          </a:p>
        </p:txBody>
      </p:sp>
    </p:spTree>
    <p:extLst>
      <p:ext uri="{BB962C8B-B14F-4D97-AF65-F5344CB8AC3E}">
        <p14:creationId xmlns:p14="http://schemas.microsoft.com/office/powerpoint/2010/main" val="6126988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effectLst>
                  <a:outerShdw blurRad="38100" dist="38100" dir="2700000" algn="tl">
                    <a:srgbClr val="000000">
                      <a:alpha val="43137"/>
                    </a:srgbClr>
                  </a:outerShdw>
                </a:effectLst>
              </a:rPr>
              <a:t>405.14 </a:t>
            </a:r>
            <a:r>
              <a:rPr lang="en-US" dirty="0">
                <a:effectLst>
                  <a:outerShdw blurRad="38100" dist="38100" dir="2700000" algn="tl">
                    <a:srgbClr val="000000">
                      <a:alpha val="43137"/>
                    </a:srgbClr>
                  </a:outerShdw>
                </a:effectLst>
              </a:rPr>
              <a:t>OFFICER INVOLVED SHOOTING INVESTIGATIONS</a:t>
            </a:r>
          </a:p>
        </p:txBody>
      </p:sp>
      <p:sp>
        <p:nvSpPr>
          <p:cNvPr id="3" name="Content Placeholder 2"/>
          <p:cNvSpPr>
            <a:spLocks noGrp="1"/>
          </p:cNvSpPr>
          <p:nvPr>
            <p:ph idx="1"/>
          </p:nvPr>
        </p:nvSpPr>
        <p:spPr/>
        <p:txBody>
          <a:bodyPr/>
          <a:lstStyle/>
          <a:p>
            <a:r>
              <a:rPr lang="en-US" b="1" dirty="0"/>
              <a:t>2</a:t>
            </a:r>
            <a:r>
              <a:rPr lang="en-US" dirty="0"/>
              <a:t>. The processes and procedures used in conjunction with an OIS investigation and the subsequent report format will be contained within the confidential I.G. manual.</a:t>
            </a:r>
          </a:p>
          <a:p>
            <a:r>
              <a:rPr lang="en-US" b="1" dirty="0"/>
              <a:t>3</a:t>
            </a:r>
            <a:r>
              <a:rPr lang="en-US" dirty="0"/>
              <a:t>. All OIS investigations are confidential and not subject to dissemination without the authorization of the Director, Inspector General, and Board of Prison Commissioner’s or in conjunction with lawfully issued court order.</a:t>
            </a:r>
          </a:p>
          <a:p>
            <a:r>
              <a:rPr lang="en-US" b="1" dirty="0"/>
              <a:t>4</a:t>
            </a:r>
            <a:r>
              <a:rPr lang="en-US" dirty="0"/>
              <a:t>. The OIS report will be e-mailed to the Director, Deputy Director of Operations and the Inspector General/designee. Once approved, this report will be made available to the Use of Force Review Panels.</a:t>
            </a:r>
          </a:p>
        </p:txBody>
      </p:sp>
    </p:spTree>
    <p:extLst>
      <p:ext uri="{BB962C8B-B14F-4D97-AF65-F5344CB8AC3E}">
        <p14:creationId xmlns:p14="http://schemas.microsoft.com/office/powerpoint/2010/main" val="3166342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990600"/>
          </a:xfrm>
        </p:spPr>
        <p:txBody>
          <a:bodyPr/>
          <a:lstStyle/>
          <a:p>
            <a:pPr algn="ctr"/>
            <a:r>
              <a:rPr lang="en-US" dirty="0" smtClean="0"/>
              <a:t>USE OF FORCE SCENARIOS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90227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dirty="0"/>
              <a:t>Officer is working on a gun rail, one his duties include watching the Inmates on the recreation yard.</a:t>
            </a:r>
          </a:p>
          <a:p>
            <a:r>
              <a:rPr lang="en-US" dirty="0"/>
              <a:t>Officer sees two Inmates rush another Inmate on the yard punching him.  </a:t>
            </a:r>
          </a:p>
          <a:p>
            <a:r>
              <a:rPr lang="en-US" dirty="0"/>
              <a:t>There is no other Officer in the vicinity of the fighting Inmates.</a:t>
            </a:r>
          </a:p>
          <a:p>
            <a:r>
              <a:rPr lang="en-US" dirty="0"/>
              <a:t>Officer yells at the Inmates to stop and get down on the ground.</a:t>
            </a:r>
          </a:p>
          <a:p>
            <a:r>
              <a:rPr lang="en-US" dirty="0"/>
              <a:t>Inmates ignore his orders and continue to assault the Inmate.  </a:t>
            </a:r>
          </a:p>
          <a:p>
            <a:r>
              <a:rPr lang="en-US" dirty="0"/>
              <a:t>Officer again gives the verbal order to stop and get down or he will shot.</a:t>
            </a:r>
          </a:p>
          <a:p>
            <a:r>
              <a:rPr lang="en-US" dirty="0"/>
              <a:t>Inmates ignore his orders and continue to assault the Inmate.  </a:t>
            </a:r>
          </a:p>
          <a:p>
            <a:r>
              <a:rPr lang="en-US" dirty="0"/>
              <a:t>Officer fire the blank round into the air, one of the aggressors stops and gets down.  The Inmate being assaulted runs from the one aggressor who has not stopped assaulting him yet.  </a:t>
            </a:r>
          </a:p>
          <a:p>
            <a:r>
              <a:rPr lang="en-US" dirty="0"/>
              <a:t>The one aggressor gives chase and continues the assault him in a new location.</a:t>
            </a:r>
          </a:p>
          <a:p>
            <a:r>
              <a:rPr lang="en-US" dirty="0"/>
              <a:t>Officer fire a second time, firing a skip shot with the stinger (rubber) round in the direction of the disturbance.</a:t>
            </a:r>
          </a:p>
          <a:p>
            <a:r>
              <a:rPr lang="en-US" dirty="0"/>
              <a:t>The aggressor was hit with the rubber pellets and stops his attack and get down on the ground as ordered.</a:t>
            </a:r>
          </a:p>
          <a:p>
            <a:endParaRPr lang="en-US" dirty="0"/>
          </a:p>
        </p:txBody>
      </p:sp>
    </p:spTree>
    <p:extLst>
      <p:ext uri="{BB962C8B-B14F-4D97-AF65-F5344CB8AC3E}">
        <p14:creationId xmlns:p14="http://schemas.microsoft.com/office/powerpoint/2010/main" val="1657853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10162</TotalTime>
  <Words>15297</Words>
  <Application>Microsoft Office PowerPoint</Application>
  <PresentationFormat>On-screen Show (4:3)</PresentationFormat>
  <Paragraphs>953</Paragraphs>
  <Slides>128</Slides>
  <Notes>95</Notes>
  <HiddenSlides>0</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Clarity</vt:lpstr>
      <vt:lpstr>USE of Force </vt:lpstr>
      <vt:lpstr>Preamble to Use of Force</vt:lpstr>
      <vt:lpstr>Purpose of Course</vt:lpstr>
      <vt:lpstr>Responsibility</vt:lpstr>
      <vt:lpstr>Definitions</vt:lpstr>
      <vt:lpstr>Definitions</vt:lpstr>
      <vt:lpstr>Definitions</vt:lpstr>
      <vt:lpstr>Definitions</vt:lpstr>
      <vt:lpstr>Use of Force Against a “Threat” </vt:lpstr>
      <vt:lpstr>Threat Defined </vt:lpstr>
      <vt:lpstr>Definitions</vt:lpstr>
      <vt:lpstr>Liability</vt:lpstr>
      <vt:lpstr>Nevada Law</vt:lpstr>
      <vt:lpstr>PowerPoint Presentation</vt:lpstr>
      <vt:lpstr>Title 18 United States Code Deprivation of Rights Under the Color of Law</vt:lpstr>
      <vt:lpstr>Title 18 United States Code Deprivation of Rights Under the Color of Law</vt:lpstr>
      <vt:lpstr>Graham vs Conner (Objective Reasonableness Standard)</vt:lpstr>
      <vt:lpstr>Force</vt:lpstr>
      <vt:lpstr>Elements of Force</vt:lpstr>
      <vt:lpstr>Ability or Apparent Ability</vt:lpstr>
      <vt:lpstr>Opportunity</vt:lpstr>
      <vt:lpstr>Jeopardy / Danger</vt:lpstr>
      <vt:lpstr>Imminent Jeopardy / Danger</vt:lpstr>
      <vt:lpstr>Preclusion</vt:lpstr>
      <vt:lpstr>405.01 – Use of Force General Provisions</vt:lpstr>
      <vt:lpstr>405.01 – Use of Force General Provisions</vt:lpstr>
      <vt:lpstr>405.01 – Use of Force General Provisions</vt:lpstr>
      <vt:lpstr>405.02 STAFF TRAINING INVOLVING USE OF FORCE </vt:lpstr>
      <vt:lpstr>405.02 STAFF TRAINING INVOLVING USE OF FORCE </vt:lpstr>
      <vt:lpstr>405.03 When Force May Be Used</vt:lpstr>
      <vt:lpstr>405.03 When Force May Be Used</vt:lpstr>
      <vt:lpstr>405.03 When Force May Be Used</vt:lpstr>
      <vt:lpstr>405.03 When Force May Be Used</vt:lpstr>
      <vt:lpstr>405.03 When Force May Be Used</vt:lpstr>
      <vt:lpstr>405.03 When Force May Be Used</vt:lpstr>
      <vt:lpstr>405.03 When Force May Be Used</vt:lpstr>
      <vt:lpstr>405.03 When Force May Be Used</vt:lpstr>
      <vt:lpstr>405.03 When Force May Be Used</vt:lpstr>
      <vt:lpstr>405.03 When Force May Be Used</vt:lpstr>
      <vt:lpstr>405.03 When Force May Be Used</vt:lpstr>
      <vt:lpstr>405.03 When Force May Be Used</vt:lpstr>
      <vt:lpstr>405.03 When Force May Be Used</vt:lpstr>
      <vt:lpstr>405.03 When Force May Be Used</vt:lpstr>
      <vt:lpstr>405.04 Authorization for the Use of Less Lethal Force</vt:lpstr>
      <vt:lpstr>405.04 Authorization for the Use of Less Lethal Force</vt:lpstr>
      <vt:lpstr>405.05 LESS LETHAL FORCE</vt:lpstr>
      <vt:lpstr>405.05 LESS LETHAL FORCE</vt:lpstr>
      <vt:lpstr>405.05 LESS LETHAL FORCE</vt:lpstr>
      <vt:lpstr>405.05 LESS LETHAL FORCE</vt:lpstr>
      <vt:lpstr>405.05 LESS LETHAL FORCE</vt:lpstr>
      <vt:lpstr>405.05 LESS LETHAL FORCE</vt:lpstr>
      <vt:lpstr>405.05 LESS LETHAL FORCE</vt:lpstr>
      <vt:lpstr>405.05 LESS LETHAL FORCE</vt:lpstr>
      <vt:lpstr>405.05 LESS LETHAL FORCE</vt:lpstr>
      <vt:lpstr>405.05 LESS LETHAL FORCE</vt:lpstr>
      <vt:lpstr>405.06 AUTHORIZATION FOR USE OF DEADLY FORCE</vt:lpstr>
      <vt:lpstr>405.06 AUTHORIZATION FOR USE OF DEADLY FORCE</vt:lpstr>
      <vt:lpstr>405.06 AUTHORIZATION FOR USE OF DEADLY FORCE</vt:lpstr>
      <vt:lpstr>405.06 AUTHORIZATION FOR USE OF DEADLY FORCE</vt:lpstr>
      <vt:lpstr>405.06 AUTHORIZATION FOR USE OF DEADLY FORCE</vt:lpstr>
      <vt:lpstr>405.06 AUTHORIZATION FOR USE OF DEADLY FORCE</vt:lpstr>
      <vt:lpstr>405.06 AUTHORIZATION FOR USE OF DEADLY FORCE</vt:lpstr>
      <vt:lpstr>405.06 AUTHORIZATION FOR USE OF DEADLY FORCE</vt:lpstr>
      <vt:lpstr>405.06 AUTHORIZATION FOR USE OF DEADLY FORCE</vt:lpstr>
      <vt:lpstr>405.07 DEADLY FORCE</vt:lpstr>
      <vt:lpstr>405.07 DEADLY FORCE</vt:lpstr>
      <vt:lpstr>405.07 DEADLY FORCE</vt:lpstr>
      <vt:lpstr>405.07 DEADLY FORCE</vt:lpstr>
      <vt:lpstr>405.08 ESCAPE FROM SECURED PERIMETER</vt:lpstr>
      <vt:lpstr>405.08 ESCAPE FROM SECURED PERIMETER</vt:lpstr>
      <vt:lpstr>405.08 ESCAPE FROM SECURED PERIMETER</vt:lpstr>
      <vt:lpstr>405.08 ESCAPE FROM SECURED PERIMETER</vt:lpstr>
      <vt:lpstr>405.09 USE OF FORCE IN THE COMMUNITY</vt:lpstr>
      <vt:lpstr>405.09 USE OF FORCE IN THE COMMUNITY</vt:lpstr>
      <vt:lpstr>405.10 Medical Care After Use of Force</vt:lpstr>
      <vt:lpstr>405.10 Medical Care After Use of Force</vt:lpstr>
      <vt:lpstr>405.11 Reporting of Use of Force</vt:lpstr>
      <vt:lpstr>405.11 REPORTING OF USE OF FORCE</vt:lpstr>
      <vt:lpstr>405.11 REPORTING OF USE OF FORCE</vt:lpstr>
      <vt:lpstr>405.12 USE OF FORCE INCIDENT REVIEWS</vt:lpstr>
      <vt:lpstr>405.12 USE OF FORCE INCIDENT REVIEWS</vt:lpstr>
      <vt:lpstr>405.12 USE OF FORCE INCIDENT REVIEWS</vt:lpstr>
      <vt:lpstr>405.12 USE OF FORCE INCIDENT REVIEWS</vt:lpstr>
      <vt:lpstr>405.12 USE OF FORCE INCIDENT REVIEWS</vt:lpstr>
      <vt:lpstr>405.13 SERIOUS USE OF FORCE INCIDENT REVIEWS</vt:lpstr>
      <vt:lpstr>405.13 SERIOUS USE OF FORCE INCIDENT REVIEWS</vt:lpstr>
      <vt:lpstr>405.13 SERIOUS USE OF FORCE INCIDENT REVIEWS</vt:lpstr>
      <vt:lpstr>405.13 SERIOUS USE OF FORCE INCIDENT REVIEWS</vt:lpstr>
      <vt:lpstr>405.13 SERIOUS USE OF FORCE INCIDENT REVIEWS</vt:lpstr>
      <vt:lpstr>405.13 SERIOUS USE OF FORCE INCIDENT REVIEWS</vt:lpstr>
      <vt:lpstr>405.13 SERIOUS USE OF FORCE INCIDENT REVIEWS</vt:lpstr>
      <vt:lpstr>405.13 SERIOUS USE OF FORCE INCIDENT REVIEWS</vt:lpstr>
      <vt:lpstr>405.13 SERIOUS USE OF FORCE INCIDENT REVIEWS</vt:lpstr>
      <vt:lpstr>405.13 SERIOUS USE OF FORCE INCIDENT REVIEWS</vt:lpstr>
      <vt:lpstr>405.13 SERIOUS USE OF FORCE INCIDENT REVIEWS</vt:lpstr>
      <vt:lpstr>405.14 OFFICER INVOLVED SHOOTING INVESTIGATIONS</vt:lpstr>
      <vt:lpstr>405.14 OFFICER INVOLVED SHOOTING INVESTIGATIONS</vt:lpstr>
      <vt:lpstr>USE OF FORCE SCENARIOS</vt:lpstr>
      <vt:lpstr>SCENARIO 1</vt:lpstr>
      <vt:lpstr>SCENARIO 1 RESPONSES</vt:lpstr>
      <vt:lpstr>SCENARIO 1 RESPONSES</vt:lpstr>
      <vt:lpstr>SCENARIO 2</vt:lpstr>
      <vt:lpstr>SCENARIO 2 RESPONSES</vt:lpstr>
      <vt:lpstr>SCENARIO 2 RESPONSES</vt:lpstr>
      <vt:lpstr>SCENARIO 2 RESPONSES</vt:lpstr>
      <vt:lpstr>SCENARIO 3</vt:lpstr>
      <vt:lpstr>SCENARIO 3</vt:lpstr>
      <vt:lpstr>SCENARIO 4</vt:lpstr>
      <vt:lpstr>SCENARIO 4 RESPONSES</vt:lpstr>
      <vt:lpstr>SCENARIO 4 I/R REPORT</vt:lpstr>
      <vt:lpstr>SCENARIO 4 I/R REPORT</vt:lpstr>
      <vt:lpstr>SCENARIO 4 I/R REPORT</vt:lpstr>
      <vt:lpstr>SCENARIO 5</vt:lpstr>
      <vt:lpstr>SCENARIO 5 RESPONSES</vt:lpstr>
      <vt:lpstr>SCENARIO 6</vt:lpstr>
      <vt:lpstr>SCENARIO 7</vt:lpstr>
      <vt:lpstr>SCEANRIO 8</vt:lpstr>
      <vt:lpstr>SCENARIO 9</vt:lpstr>
      <vt:lpstr>SCENARIO 10</vt:lpstr>
      <vt:lpstr>SCEANRIO 11</vt:lpstr>
      <vt:lpstr>SCENARIO 12</vt:lpstr>
      <vt:lpstr>SCENARIO 13</vt:lpstr>
      <vt:lpstr>SCENARIO 14</vt:lpstr>
      <vt:lpstr>SCENARIO 15</vt:lpstr>
      <vt:lpstr>SCEANRIO 16</vt:lpstr>
      <vt:lpstr>SCEANRIO 17</vt:lpstr>
      <vt:lpstr>COMMON SENSE</vt:lpstr>
      <vt:lpstr>QUESTIONS</vt:lpstr>
    </vt:vector>
  </TitlesOfParts>
  <Company>State Of Nevada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Force</dc:title>
  <dc:creator>Michael  McBroom</dc:creator>
  <cp:lastModifiedBy>Gary Rosenfeld</cp:lastModifiedBy>
  <cp:revision>64</cp:revision>
  <dcterms:created xsi:type="dcterms:W3CDTF">2016-01-26T19:09:02Z</dcterms:created>
  <dcterms:modified xsi:type="dcterms:W3CDTF">2016-03-10T14:03:50Z</dcterms:modified>
</cp:coreProperties>
</file>