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256" r:id="rId2"/>
    <p:sldId id="257" r:id="rId3"/>
    <p:sldId id="258" r:id="rId4"/>
    <p:sldId id="259" r:id="rId5"/>
    <p:sldId id="260" r:id="rId6"/>
    <p:sldId id="283" r:id="rId7"/>
    <p:sldId id="261" r:id="rId8"/>
    <p:sldId id="272" r:id="rId9"/>
    <p:sldId id="271" r:id="rId10"/>
    <p:sldId id="269" r:id="rId11"/>
    <p:sldId id="273" r:id="rId12"/>
    <p:sldId id="270" r:id="rId13"/>
    <p:sldId id="262" r:id="rId14"/>
    <p:sldId id="263" r:id="rId15"/>
    <p:sldId id="282" r:id="rId16"/>
    <p:sldId id="274" r:id="rId17"/>
    <p:sldId id="264" r:id="rId18"/>
    <p:sldId id="275" r:id="rId19"/>
    <p:sldId id="276" r:id="rId20"/>
    <p:sldId id="278" r:id="rId21"/>
    <p:sldId id="277" r:id="rId22"/>
    <p:sldId id="266" r:id="rId23"/>
    <p:sldId id="280" r:id="rId24"/>
    <p:sldId id="267" r:id="rId25"/>
    <p:sldId id="268" r:id="rId26"/>
    <p:sldId id="281" r:id="rId27"/>
    <p:sldId id="27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77289" autoAdjust="0"/>
  </p:normalViewPr>
  <p:slideViewPr>
    <p:cSldViewPr>
      <p:cViewPr varScale="1">
        <p:scale>
          <a:sx n="85" d="100"/>
          <a:sy n="85" d="100"/>
        </p:scale>
        <p:origin x="-72" y="-7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F1EE37-2502-403D-83A7-56D54178570A}" type="datetimeFigureOut">
              <a:rPr lang="en-US" smtClean="0"/>
              <a:t>5/19/2015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6F8A35-4E99-433A-9A1F-57D84BA4250C}" type="slidenum">
              <a:rPr lang="en-US" smtClean="0"/>
              <a:t>‹#›</a:t>
            </a:fld>
            <a:endParaRPr lang="en-US"/>
          </a:p>
        </p:txBody>
      </p:sp>
    </p:spTree>
    <p:extLst>
      <p:ext uri="{BB962C8B-B14F-4D97-AF65-F5344CB8AC3E}">
        <p14:creationId xmlns:p14="http://schemas.microsoft.com/office/powerpoint/2010/main" val="1986485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and introductions.</a:t>
            </a:r>
            <a:endParaRPr lang="en-US" dirty="0"/>
          </a:p>
        </p:txBody>
      </p:sp>
      <p:sp>
        <p:nvSpPr>
          <p:cNvPr id="4" name="Slide Number Placeholder 3"/>
          <p:cNvSpPr>
            <a:spLocks noGrp="1"/>
          </p:cNvSpPr>
          <p:nvPr>
            <p:ph type="sldNum" sz="quarter" idx="10"/>
          </p:nvPr>
        </p:nvSpPr>
        <p:spPr/>
        <p:txBody>
          <a:bodyPr/>
          <a:lstStyle/>
          <a:p>
            <a:fld id="{8D6F8A35-4E99-433A-9A1F-57D84BA4250C}" type="slidenum">
              <a:rPr lang="en-US" smtClean="0"/>
              <a:t>1</a:t>
            </a:fld>
            <a:endParaRPr lang="en-US"/>
          </a:p>
        </p:txBody>
      </p:sp>
    </p:spTree>
    <p:extLst>
      <p:ext uri="{BB962C8B-B14F-4D97-AF65-F5344CB8AC3E}">
        <p14:creationId xmlns:p14="http://schemas.microsoft.com/office/powerpoint/2010/main" val="2170924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Movie background: </a:t>
            </a:r>
            <a:r>
              <a:rPr lang="en-US" i="1" dirty="0" smtClean="0"/>
              <a:t>Anatomy</a:t>
            </a:r>
            <a:r>
              <a:rPr lang="en-US" i="1" baseline="0" dirty="0" smtClean="0"/>
              <a:t> of a Murder </a:t>
            </a:r>
            <a:r>
              <a:rPr lang="en-US" i="0" baseline="0" dirty="0" smtClean="0"/>
              <a:t> is a crime drama starring Jimmy Stewart, some think it the finest trial movie ever made. Stewart plays small-town lawyer Paul </a:t>
            </a:r>
            <a:r>
              <a:rPr lang="en-US" i="0" baseline="0" dirty="0" err="1" smtClean="0"/>
              <a:t>Biegler</a:t>
            </a:r>
            <a:r>
              <a:rPr lang="en-US" i="0" baseline="0" dirty="0" smtClean="0"/>
              <a:t>, who is retained to defend a US Army Lieutenant who has been arrested for murdering an innkeeper named Barney Quill.  The Lieutenant does not deny the murder, but claims that Quill raped his wife.</a:t>
            </a:r>
          </a:p>
          <a:p>
            <a:endParaRPr lang="en-US" i="0" baseline="0" dirty="0" smtClean="0"/>
          </a:p>
          <a:p>
            <a:r>
              <a:rPr lang="en-US" i="0" baseline="0" dirty="0" smtClean="0"/>
              <a:t>Movie clip: in this scene, the defense attorney (played by Stewart) meets with the Lieutenant to discuss possible defenses. Watch how Stewart’s character walks right to the very edge of ethical representation during their conversation and be ready to discuss whether you think this is just good lawyering or whether he crosses the line into unethical conduct.</a:t>
            </a:r>
          </a:p>
          <a:p>
            <a:endParaRPr lang="en-US" i="0" baseline="0" dirty="0" smtClean="0"/>
          </a:p>
          <a:p>
            <a:r>
              <a:rPr lang="en-US" i="0" baseline="0" dirty="0" smtClean="0"/>
              <a:t>Small group discussion: is this zealous, brilliant lawyering or did Stewart cross the line into unethical conduct (witness coaching/misrepresentation)? Why?</a:t>
            </a:r>
            <a:endParaRPr lang="en-US" dirty="0"/>
          </a:p>
        </p:txBody>
      </p:sp>
      <p:sp>
        <p:nvSpPr>
          <p:cNvPr id="4" name="Slide Number Placeholder 3"/>
          <p:cNvSpPr>
            <a:spLocks noGrp="1"/>
          </p:cNvSpPr>
          <p:nvPr>
            <p:ph type="sldNum" sz="quarter" idx="10"/>
          </p:nvPr>
        </p:nvSpPr>
        <p:spPr/>
        <p:txBody>
          <a:bodyPr/>
          <a:lstStyle/>
          <a:p>
            <a:fld id="{8D6F8A35-4E99-433A-9A1F-57D84BA4250C}" type="slidenum">
              <a:rPr lang="en-US" smtClean="0"/>
              <a:t>12</a:t>
            </a:fld>
            <a:endParaRPr lang="en-US"/>
          </a:p>
        </p:txBody>
      </p:sp>
    </p:spTree>
    <p:extLst>
      <p:ext uri="{BB962C8B-B14F-4D97-AF65-F5344CB8AC3E}">
        <p14:creationId xmlns:p14="http://schemas.microsoft.com/office/powerpoint/2010/main" val="805167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Image: Judge Susan Johnson, 8</a:t>
            </a:r>
            <a:r>
              <a:rPr lang="en-US" altLang="en-US" baseline="30000" dirty="0" smtClean="0"/>
              <a:t>th</a:t>
            </a:r>
            <a:r>
              <a:rPr lang="en-US" altLang="en-US" dirty="0" smtClean="0"/>
              <a:t> judicial district court judge.</a:t>
            </a:r>
          </a:p>
          <a:p>
            <a:endParaRPr lang="en-US" altLang="en-US" dirty="0" smtClean="0"/>
          </a:p>
          <a:p>
            <a:r>
              <a:rPr lang="en-US" altLang="en-US" dirty="0" smtClean="0"/>
              <a:t>Preside and maintain order: think of an umpire who calls “balls” and “strikes.”</a:t>
            </a:r>
          </a:p>
          <a:p>
            <a:endParaRPr lang="en-US" dirty="0"/>
          </a:p>
        </p:txBody>
      </p:sp>
      <p:sp>
        <p:nvSpPr>
          <p:cNvPr id="4" name="Slide Number Placeholder 3"/>
          <p:cNvSpPr>
            <a:spLocks noGrp="1"/>
          </p:cNvSpPr>
          <p:nvPr>
            <p:ph type="sldNum" sz="quarter" idx="10"/>
          </p:nvPr>
        </p:nvSpPr>
        <p:spPr/>
        <p:txBody>
          <a:bodyPr/>
          <a:lstStyle/>
          <a:p>
            <a:fld id="{8D6F8A35-4E99-433A-9A1F-57D84BA4250C}" type="slidenum">
              <a:rPr lang="en-US" smtClean="0"/>
              <a:t>13</a:t>
            </a:fld>
            <a:endParaRPr lang="en-US"/>
          </a:p>
        </p:txBody>
      </p:sp>
    </p:spTree>
    <p:extLst>
      <p:ext uri="{BB962C8B-B14F-4D97-AF65-F5344CB8AC3E}">
        <p14:creationId xmlns:p14="http://schemas.microsoft.com/office/powerpoint/2010/main" val="1377133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NDOC graduation?</a:t>
            </a:r>
          </a:p>
          <a:p>
            <a:endParaRPr lang="en-US" dirty="0" smtClean="0"/>
          </a:p>
        </p:txBody>
      </p:sp>
      <p:sp>
        <p:nvSpPr>
          <p:cNvPr id="4" name="Slide Number Placeholder 3"/>
          <p:cNvSpPr>
            <a:spLocks noGrp="1"/>
          </p:cNvSpPr>
          <p:nvPr>
            <p:ph type="sldNum" sz="quarter" idx="10"/>
          </p:nvPr>
        </p:nvSpPr>
        <p:spPr/>
        <p:txBody>
          <a:bodyPr/>
          <a:lstStyle/>
          <a:p>
            <a:fld id="{8D6F8A35-4E99-433A-9A1F-57D84BA4250C}" type="slidenum">
              <a:rPr lang="en-US" smtClean="0"/>
              <a:t>14</a:t>
            </a:fld>
            <a:endParaRPr lang="en-US"/>
          </a:p>
        </p:txBody>
      </p:sp>
    </p:spTree>
    <p:extLst>
      <p:ext uri="{BB962C8B-B14F-4D97-AF65-F5344CB8AC3E}">
        <p14:creationId xmlns:p14="http://schemas.microsoft.com/office/powerpoint/2010/main" val="3770716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a:t>
            </a:r>
            <a:r>
              <a:rPr lang="en-US" baseline="0" dirty="0" smtClean="0"/>
              <a:t> unhelpful flowchart showing steps in the criminal justice system.</a:t>
            </a:r>
          </a:p>
          <a:p>
            <a:endParaRPr lang="en-US" baseline="0" dirty="0" smtClean="0"/>
          </a:p>
          <a:p>
            <a:r>
              <a:rPr lang="en-US" baseline="0" dirty="0" smtClean="0"/>
              <a:t>To better understand how the system works, think about the as being composed of three phases: the pre-trial phase, the trial phase, and the post-trial phase.</a:t>
            </a:r>
            <a:endParaRPr lang="en-US" dirty="0"/>
          </a:p>
        </p:txBody>
      </p:sp>
      <p:sp>
        <p:nvSpPr>
          <p:cNvPr id="4" name="Slide Number Placeholder 3"/>
          <p:cNvSpPr>
            <a:spLocks noGrp="1"/>
          </p:cNvSpPr>
          <p:nvPr>
            <p:ph type="sldNum" sz="quarter" idx="10"/>
          </p:nvPr>
        </p:nvSpPr>
        <p:spPr/>
        <p:txBody>
          <a:bodyPr/>
          <a:lstStyle/>
          <a:p>
            <a:fld id="{8D6F8A35-4E99-433A-9A1F-57D84BA4250C}" type="slidenum">
              <a:rPr lang="en-US" smtClean="0"/>
              <a:t>17</a:t>
            </a:fld>
            <a:endParaRPr lang="en-US"/>
          </a:p>
        </p:txBody>
      </p:sp>
    </p:spTree>
    <p:extLst>
      <p:ext uri="{BB962C8B-B14F-4D97-AF65-F5344CB8AC3E}">
        <p14:creationId xmlns:p14="http://schemas.microsoft.com/office/powerpoint/2010/main" val="329942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Charging</a:t>
            </a:r>
            <a:r>
              <a:rPr lang="en-US" baseline="0" dirty="0" smtClean="0"/>
              <a:t> document: criminal information (based on affidavit probable cause) or indictment (grand jury proceeding).</a:t>
            </a:r>
          </a:p>
          <a:p>
            <a:endParaRPr lang="en-US" baseline="0" dirty="0" smtClean="0"/>
          </a:p>
          <a:p>
            <a:r>
              <a:rPr lang="en-US" baseline="0" dirty="0" smtClean="0"/>
              <a:t>Initial appearance: confirm identity, discuss bail (dangerousness and flight risk factors). Generally required within 72 hours of arrest. NRS 171.178.</a:t>
            </a:r>
          </a:p>
          <a:p>
            <a:endParaRPr lang="en-US" baseline="0" dirty="0" smtClean="0"/>
          </a:p>
          <a:p>
            <a:r>
              <a:rPr lang="en-US" baseline="0" dirty="0" smtClean="0"/>
              <a:t>Arraignment: formal reading of a criminal charging document to the defendant, entry of plea of guilty/not guilty.</a:t>
            </a:r>
          </a:p>
          <a:p>
            <a:endParaRPr lang="en-US" baseline="0" dirty="0" smtClean="0"/>
          </a:p>
          <a:p>
            <a:r>
              <a:rPr lang="en-US" baseline="0" dirty="0" smtClean="0"/>
              <a:t>Preliminary hearing: mini-trial in which the prosecution must prove that there is enough evidence to require a trial (probable cause to believe that the crime was committed by the defendant).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Does the State ever bring criminal charges against inmates? (Yes) Review: who is responsible for prosecuting inmate crimes? (AG)</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Discussion: how might a correctional officer or prison staff member be involved in these pre-trial steps in the criminal justice system?</a:t>
            </a:r>
          </a:p>
          <a:p>
            <a:endParaRPr lang="en-US" dirty="0"/>
          </a:p>
        </p:txBody>
      </p:sp>
      <p:sp>
        <p:nvSpPr>
          <p:cNvPr id="4" name="Slide Number Placeholder 3"/>
          <p:cNvSpPr>
            <a:spLocks noGrp="1"/>
          </p:cNvSpPr>
          <p:nvPr>
            <p:ph type="sldNum" sz="quarter" idx="10"/>
          </p:nvPr>
        </p:nvSpPr>
        <p:spPr/>
        <p:txBody>
          <a:bodyPr/>
          <a:lstStyle/>
          <a:p>
            <a:fld id="{8D6F8A35-4E99-433A-9A1F-57D84BA4250C}" type="slidenum">
              <a:rPr lang="en-US" smtClean="0"/>
              <a:t>18</a:t>
            </a:fld>
            <a:endParaRPr lang="en-US"/>
          </a:p>
        </p:txBody>
      </p:sp>
    </p:spTree>
    <p:extLst>
      <p:ext uri="{BB962C8B-B14F-4D97-AF65-F5344CB8AC3E}">
        <p14:creationId xmlns:p14="http://schemas.microsoft.com/office/powerpoint/2010/main" val="150444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Applicability: NDOC</a:t>
            </a:r>
            <a:r>
              <a:rPr lang="en-US" baseline="0" dirty="0" smtClean="0"/>
              <a:t> employee could be called as a witness at trial, asked to testify concerning observations or prison policy.</a:t>
            </a:r>
          </a:p>
          <a:p>
            <a:endParaRPr lang="en-US" baseline="0" dirty="0" smtClean="0"/>
          </a:p>
          <a:p>
            <a:endParaRPr lang="en-US" baseline="0" dirty="0" smtClean="0"/>
          </a:p>
          <a:p>
            <a:endParaRPr lang="en-US" baseline="0" dirty="0" smtClean="0"/>
          </a:p>
          <a:p>
            <a:r>
              <a:rPr lang="en-US" baseline="0" dirty="0" smtClean="0"/>
              <a:t>12 jurors in criminal trial conducted by district court, verdict must be unanimous.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D6F8A35-4E99-433A-9A1F-57D84BA4250C}" type="slidenum">
              <a:rPr lang="en-US" smtClean="0"/>
              <a:t>19</a:t>
            </a:fld>
            <a:endParaRPr lang="en-US"/>
          </a:p>
        </p:txBody>
      </p:sp>
    </p:spTree>
    <p:extLst>
      <p:ext uri="{BB962C8B-B14F-4D97-AF65-F5344CB8AC3E}">
        <p14:creationId xmlns:p14="http://schemas.microsoft.com/office/powerpoint/2010/main" val="2142063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Michelle Taylor sentencing background: in 2008,</a:t>
            </a:r>
            <a:r>
              <a:rPr lang="en-US" baseline="0" dirty="0" smtClean="0"/>
              <a:t> </a:t>
            </a:r>
            <a:r>
              <a:rPr lang="en-US" dirty="0" smtClean="0"/>
              <a:t>13-year-old male victim visited Taylor’s residence with a younger sibling. Taylor</a:t>
            </a:r>
            <a:r>
              <a:rPr lang="en-US" baseline="0" dirty="0" smtClean="0"/>
              <a:t> and the children’s mother were co-workers at a casino in Jackpot, NV, near the NV-ID border. State presented evidence to establish that during the visit, the younger sibling remained in the living room watching television while the victim went into Taylor’s bedroom to play a video game with her. Instead of playing the game however, Taylor straddled the victim, removed her sweatshirt, placed the victim’s hand on her breast, and asked him to have sex with her. The victim replied that he wanted to wait until he was older before engaging in sex, got his little brother, and ran home. Taylor’s defense was that she had been drinking heavily that day and that she would never have made a sexual advance toward the victim because she is only attracted to adults. Taylor was later charged and convicted of lewdness with a minor under the age of 14 and sentenced to life in prison with the possibility of parole after 10 years.</a:t>
            </a:r>
          </a:p>
          <a:p>
            <a:endParaRPr lang="en-US" baseline="0" dirty="0" smtClean="0"/>
          </a:p>
          <a:p>
            <a:r>
              <a:rPr lang="en-US" baseline="0" dirty="0" smtClean="0"/>
              <a:t>Video clip/small group discussion: listen to the defense attorney’s argument and be ready to tell me 1) whether you think it was effective, and 2) whether the judge should have been able to exercise discretion in this case. Note video was posted by a group that opposes NV’s mandatory sentencing scheme, includes related commentary.</a:t>
            </a:r>
          </a:p>
          <a:p>
            <a:endParaRPr lang="en-US" baseline="0" dirty="0" smtClean="0"/>
          </a:p>
          <a:p>
            <a:r>
              <a:rPr lang="en-US" baseline="0" dirty="0" smtClean="0"/>
              <a:t>Issues: proportionality between offense and punishment, defense attorney’s disorganized but passionate delivery, lack of discretion in sentencing, gender as a consideration in sentencing.</a:t>
            </a:r>
            <a:endParaRPr lang="en-US" dirty="0"/>
          </a:p>
        </p:txBody>
      </p:sp>
      <p:sp>
        <p:nvSpPr>
          <p:cNvPr id="4" name="Slide Number Placeholder 3"/>
          <p:cNvSpPr>
            <a:spLocks noGrp="1"/>
          </p:cNvSpPr>
          <p:nvPr>
            <p:ph type="sldNum" sz="quarter" idx="10"/>
          </p:nvPr>
        </p:nvSpPr>
        <p:spPr/>
        <p:txBody>
          <a:bodyPr/>
          <a:lstStyle/>
          <a:p>
            <a:fld id="{8D6F8A35-4E99-433A-9A1F-57D84BA4250C}" type="slidenum">
              <a:rPr lang="en-US" smtClean="0"/>
              <a:t>20</a:t>
            </a:fld>
            <a:endParaRPr lang="en-US"/>
          </a:p>
        </p:txBody>
      </p:sp>
    </p:spTree>
    <p:extLst>
      <p:ext uri="{BB962C8B-B14F-4D97-AF65-F5344CB8AC3E}">
        <p14:creationId xmlns:p14="http://schemas.microsoft.com/office/powerpoint/2010/main" val="3216695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Probation defined: court-ordered sanction that</a:t>
            </a:r>
            <a:r>
              <a:rPr lang="en-US" baseline="0" dirty="0" smtClean="0"/>
              <a:t> allows a convicted offender to remain in the community under the supervision of a Probation Officer. Conditions of supervision often include fines, restitution, community service, educational programs, counseling, drug tests, etc.</a:t>
            </a:r>
          </a:p>
          <a:p>
            <a:endParaRPr lang="en-US" baseline="0" dirty="0" smtClean="0"/>
          </a:p>
          <a:p>
            <a:r>
              <a:rPr lang="en-US" baseline="0" dirty="0" smtClean="0"/>
              <a:t>Appeals: offender may appeal conviction to Nevada courts and also to Federal courts, make take a decade or longer before reaching a conclusion.</a:t>
            </a:r>
          </a:p>
          <a:p>
            <a:endParaRPr lang="en-US" baseline="0" dirty="0" smtClean="0"/>
          </a:p>
          <a:p>
            <a:r>
              <a:rPr lang="en-US" baseline="0" dirty="0" smtClean="0"/>
              <a:t>Parole defined: release of a prisoner whose maximum term has not expired on condition of sustained lawful behavior monitored by Parole Officer (must have served minimum sentence and have been found </a:t>
            </a:r>
          </a:p>
          <a:p>
            <a:endParaRPr lang="en-US" baseline="0" dirty="0" smtClean="0"/>
          </a:p>
          <a:p>
            <a:r>
              <a:rPr lang="en-US" baseline="0" dirty="0" smtClean="0"/>
              <a:t>Either probation or parole may be revoked if offender violates conditions of supervised release.</a:t>
            </a:r>
            <a:endParaRPr lang="en-US" dirty="0"/>
          </a:p>
        </p:txBody>
      </p:sp>
      <p:sp>
        <p:nvSpPr>
          <p:cNvPr id="4" name="Slide Number Placeholder 3"/>
          <p:cNvSpPr>
            <a:spLocks noGrp="1"/>
          </p:cNvSpPr>
          <p:nvPr>
            <p:ph type="sldNum" sz="quarter" idx="10"/>
          </p:nvPr>
        </p:nvSpPr>
        <p:spPr/>
        <p:txBody>
          <a:bodyPr/>
          <a:lstStyle/>
          <a:p>
            <a:fld id="{8D6F8A35-4E99-433A-9A1F-57D84BA4250C}" type="slidenum">
              <a:rPr lang="en-US" smtClean="0"/>
              <a:t>21</a:t>
            </a:fld>
            <a:endParaRPr lang="en-US"/>
          </a:p>
        </p:txBody>
      </p:sp>
    </p:spTree>
    <p:extLst>
      <p:ext uri="{BB962C8B-B14F-4D97-AF65-F5344CB8AC3E}">
        <p14:creationId xmlns:p14="http://schemas.microsoft.com/office/powerpoint/2010/main" val="2533431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Image: the Regional Justice Center in downtown Las Vegas.</a:t>
            </a:r>
          </a:p>
          <a:p>
            <a:endParaRPr lang="en-US" altLang="en-US" dirty="0" smtClean="0"/>
          </a:p>
          <a:p>
            <a:r>
              <a:rPr lang="en-US" altLang="en-US" dirty="0" smtClean="0"/>
              <a:t>Justice court: small claims (money damages for $7,500 or less); parties often are not represented by an attorney; a little crazy, disorganized. Justice</a:t>
            </a:r>
            <a:r>
              <a:rPr lang="en-US" altLang="en-US" baseline="0" dirty="0" smtClean="0"/>
              <a:t> courts hear claims related to loss or destruction of inmate property. Also handle misdemeanor criminal cases and preliminary hearings for gross misdemeanor and felony cases.</a:t>
            </a:r>
            <a:endParaRPr lang="en-US" altLang="en-US" dirty="0" smtClean="0"/>
          </a:p>
          <a:p>
            <a:endParaRPr lang="en-US" altLang="en-US" dirty="0" smtClean="0"/>
          </a:p>
          <a:p>
            <a:r>
              <a:rPr lang="en-US" altLang="en-US" dirty="0" smtClean="0"/>
              <a:t>District court: court of general </a:t>
            </a:r>
            <a:r>
              <a:rPr lang="en-US" altLang="en-US" dirty="0" err="1" smtClean="0"/>
              <a:t>jx</a:t>
            </a:r>
            <a:r>
              <a:rPr lang="en-US" altLang="en-US" dirty="0" smtClean="0"/>
              <a:t> (sue for money, sue for specific performance, sue for injunction), trial court for both civil and criminal matters. Inmates</a:t>
            </a:r>
            <a:r>
              <a:rPr lang="en-US" altLang="en-US" baseline="0" dirty="0" smtClean="0"/>
              <a:t> may file cases against prison staff alleging violations of their constitutional rights in district court.</a:t>
            </a:r>
            <a:endParaRPr lang="en-US" altLang="en-US" dirty="0" smtClean="0"/>
          </a:p>
          <a:p>
            <a:endParaRPr lang="en-US" altLang="en-US" dirty="0" smtClean="0"/>
          </a:p>
          <a:p>
            <a:r>
              <a:rPr lang="en-US" altLang="en-US" dirty="0" smtClean="0"/>
              <a:t>Intermediate appellate court: just started this year, hears appeals from district court, tries to determine whether district court made a mistake that affected the outcome.</a:t>
            </a:r>
          </a:p>
          <a:p>
            <a:endParaRPr lang="en-US" altLang="en-US" dirty="0" smtClean="0"/>
          </a:p>
          <a:p>
            <a:r>
              <a:rPr lang="en-US" altLang="en-US" dirty="0" smtClean="0"/>
              <a:t>Supreme Court: highest state court, hears cases that have special importance because</a:t>
            </a:r>
            <a:r>
              <a:rPr lang="en-US" altLang="en-US" baseline="0" dirty="0" smtClean="0"/>
              <a:t> of a novel issue or wide applicability.</a:t>
            </a:r>
            <a:r>
              <a:rPr lang="en-US" altLang="en-US" dirty="0" smtClean="0"/>
              <a:t> </a:t>
            </a:r>
          </a:p>
          <a:p>
            <a:endParaRPr lang="en-US" dirty="0"/>
          </a:p>
        </p:txBody>
      </p:sp>
      <p:sp>
        <p:nvSpPr>
          <p:cNvPr id="4" name="Slide Number Placeholder 3"/>
          <p:cNvSpPr>
            <a:spLocks noGrp="1"/>
          </p:cNvSpPr>
          <p:nvPr>
            <p:ph type="sldNum" sz="quarter" idx="10"/>
          </p:nvPr>
        </p:nvSpPr>
        <p:spPr/>
        <p:txBody>
          <a:bodyPr/>
          <a:lstStyle/>
          <a:p>
            <a:fld id="{8D6F8A35-4E99-433A-9A1F-57D84BA4250C}" type="slidenum">
              <a:rPr lang="en-US" smtClean="0"/>
              <a:t>22</a:t>
            </a:fld>
            <a:endParaRPr lang="en-US"/>
          </a:p>
        </p:txBody>
      </p:sp>
    </p:spTree>
    <p:extLst>
      <p:ext uri="{BB962C8B-B14F-4D97-AF65-F5344CB8AC3E}">
        <p14:creationId xmlns:p14="http://schemas.microsoft.com/office/powerpoint/2010/main" val="1022464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Lloyd George federal</a:t>
            </a:r>
            <a:r>
              <a:rPr lang="en-US" baseline="0" dirty="0" smtClean="0"/>
              <a:t> courthouse in downtown Las Vegas.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District court: court of general jurisdiction over federal causes of action, inmates may file </a:t>
            </a:r>
            <a:r>
              <a:rPr lang="en-US" altLang="en-US" baseline="0" dirty="0" smtClean="0"/>
              <a:t>cases against prison staff alleging violations of their constitutional rights in federal district court.</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8D6F8A35-4E99-433A-9A1F-57D84BA4250C}" type="slidenum">
              <a:rPr lang="en-US" smtClean="0"/>
              <a:t>23</a:t>
            </a:fld>
            <a:endParaRPr lang="en-US"/>
          </a:p>
        </p:txBody>
      </p:sp>
    </p:spTree>
    <p:extLst>
      <p:ext uri="{BB962C8B-B14F-4D97-AF65-F5344CB8AC3E}">
        <p14:creationId xmlns:p14="http://schemas.microsoft.com/office/powerpoint/2010/main" val="3025944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Lady justice: represents America’s legal system, each object is a symbol of some part of that system.</a:t>
            </a:r>
          </a:p>
          <a:p>
            <a:endParaRPr lang="en-US" altLang="en-US" dirty="0" smtClean="0"/>
          </a:p>
          <a:p>
            <a:r>
              <a:rPr lang="en-US" altLang="en-US" dirty="0" smtClean="0"/>
              <a:t>Scales: adversarial system (contrast with scientific method, learning from authority), weighing evidence.</a:t>
            </a:r>
          </a:p>
          <a:p>
            <a:endParaRPr lang="en-US" altLang="en-US" dirty="0" smtClean="0"/>
          </a:p>
          <a:p>
            <a:r>
              <a:rPr lang="en-US" altLang="en-US" dirty="0" smtClean="0"/>
              <a:t>Blindfold: objectivity, fairness (equality under the law, no favoritism).</a:t>
            </a:r>
          </a:p>
          <a:p>
            <a:endParaRPr lang="en-US" altLang="en-US" dirty="0" smtClean="0"/>
          </a:p>
          <a:p>
            <a:r>
              <a:rPr lang="en-US" altLang="en-US" dirty="0" smtClean="0"/>
              <a:t>Sword: power to enforce the law (courts have power to punish those who break the rules).</a:t>
            </a:r>
          </a:p>
        </p:txBody>
      </p:sp>
      <p:sp>
        <p:nvSpPr>
          <p:cNvPr id="4" name="Slide Number Placeholder 3"/>
          <p:cNvSpPr>
            <a:spLocks noGrp="1"/>
          </p:cNvSpPr>
          <p:nvPr>
            <p:ph type="sldNum" sz="quarter" idx="10"/>
          </p:nvPr>
        </p:nvSpPr>
        <p:spPr/>
        <p:txBody>
          <a:bodyPr/>
          <a:lstStyle/>
          <a:p>
            <a:fld id="{8D6F8A35-4E99-433A-9A1F-57D84BA4250C}" type="slidenum">
              <a:rPr lang="en-US" smtClean="0"/>
              <a:t>2</a:t>
            </a:fld>
            <a:endParaRPr lang="en-US"/>
          </a:p>
        </p:txBody>
      </p:sp>
    </p:spTree>
    <p:extLst>
      <p:ext uri="{BB962C8B-B14F-4D97-AF65-F5344CB8AC3E}">
        <p14:creationId xmlns:p14="http://schemas.microsoft.com/office/powerpoint/2010/main" val="482442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Principal to a crime:</a:t>
            </a:r>
            <a:r>
              <a:rPr lang="en-US" baseline="0" dirty="0" smtClean="0"/>
              <a:t> anyone who directly commits an act constituting the offends or assists in its commission whether present or absent. NRS 195.020.</a:t>
            </a:r>
          </a:p>
          <a:p>
            <a:endParaRPr lang="en-US" baseline="0" dirty="0" smtClean="0"/>
          </a:p>
          <a:p>
            <a:r>
              <a:rPr lang="en-US" baseline="0" dirty="0" smtClean="0"/>
              <a:t>Accessories to a crime: after commission of a felony, anyone who destroys evidence or harbors offender with intent that offender avoid arrest. Excludes spouses and domestic partners. NRS 195.030.</a:t>
            </a:r>
            <a:endParaRPr lang="en-US" dirty="0"/>
          </a:p>
        </p:txBody>
      </p:sp>
      <p:sp>
        <p:nvSpPr>
          <p:cNvPr id="4" name="Slide Number Placeholder 3"/>
          <p:cNvSpPr>
            <a:spLocks noGrp="1"/>
          </p:cNvSpPr>
          <p:nvPr>
            <p:ph type="sldNum" sz="quarter" idx="10"/>
          </p:nvPr>
        </p:nvSpPr>
        <p:spPr/>
        <p:txBody>
          <a:bodyPr/>
          <a:lstStyle/>
          <a:p>
            <a:fld id="{8D6F8A35-4E99-433A-9A1F-57D84BA4250C}" type="slidenum">
              <a:rPr lang="en-US" smtClean="0"/>
              <a:t>24</a:t>
            </a:fld>
            <a:endParaRPr lang="en-US"/>
          </a:p>
        </p:txBody>
      </p:sp>
    </p:spTree>
    <p:extLst>
      <p:ext uri="{BB962C8B-B14F-4D97-AF65-F5344CB8AC3E}">
        <p14:creationId xmlns:p14="http://schemas.microsoft.com/office/powerpoint/2010/main" val="869895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Deterrence: seeks to discourage offender from committing future crimes (incapacitation), discourage others who see consequences of offending.</a:t>
            </a:r>
          </a:p>
          <a:p>
            <a:endParaRPr lang="en-US" dirty="0" smtClean="0"/>
          </a:p>
          <a:p>
            <a:r>
              <a:rPr lang="en-US" dirty="0" smtClean="0"/>
              <a:t>Retribution: seeks to punish offenders for past crimes</a:t>
            </a:r>
            <a:r>
              <a:rPr lang="en-US" baseline="0" dirty="0" smtClean="0"/>
              <a:t> regardless of whether punishment is beneficial for society; fairness requires that offender must endure punishment to nullify unfair advantage gained by breaking the law; punishment is recognition of the offender’s status as a moral being (demand your right to be punished</a:t>
            </a:r>
            <a:r>
              <a:rPr lang="en-US" i="0" baseline="0" dirty="0" smtClean="0"/>
              <a:t>!).</a:t>
            </a:r>
          </a:p>
          <a:p>
            <a:endParaRPr lang="en-US" dirty="0" smtClean="0"/>
          </a:p>
          <a:p>
            <a:r>
              <a:rPr lang="en-US" dirty="0" smtClean="0"/>
              <a:t>Rehabilitation: attempts to correct problematic behavior or take away offender’s desire to engage in criminal conduct (e.g., substance abuse problems).</a:t>
            </a:r>
          </a:p>
          <a:p>
            <a:endParaRPr lang="en-US" dirty="0"/>
          </a:p>
        </p:txBody>
      </p:sp>
      <p:sp>
        <p:nvSpPr>
          <p:cNvPr id="4" name="Slide Number Placeholder 3"/>
          <p:cNvSpPr>
            <a:spLocks noGrp="1"/>
          </p:cNvSpPr>
          <p:nvPr>
            <p:ph type="sldNum" sz="quarter" idx="10"/>
          </p:nvPr>
        </p:nvSpPr>
        <p:spPr/>
        <p:txBody>
          <a:bodyPr/>
          <a:lstStyle/>
          <a:p>
            <a:fld id="{8D6F8A35-4E99-433A-9A1F-57D84BA4250C}" type="slidenum">
              <a:rPr lang="en-US" smtClean="0"/>
              <a:t>25</a:t>
            </a:fld>
            <a:endParaRPr lang="en-US"/>
          </a:p>
        </p:txBody>
      </p:sp>
    </p:spTree>
    <p:extLst>
      <p:ext uri="{BB962C8B-B14F-4D97-AF65-F5344CB8AC3E}">
        <p14:creationId xmlns:p14="http://schemas.microsoft.com/office/powerpoint/2010/main" val="1101716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a:t>
            </a:r>
            <a:endParaRPr lang="en-US" dirty="0"/>
          </a:p>
        </p:txBody>
      </p:sp>
      <p:sp>
        <p:nvSpPr>
          <p:cNvPr id="4" name="Slide Number Placeholder 3"/>
          <p:cNvSpPr>
            <a:spLocks noGrp="1"/>
          </p:cNvSpPr>
          <p:nvPr>
            <p:ph type="sldNum" sz="quarter" idx="10"/>
          </p:nvPr>
        </p:nvSpPr>
        <p:spPr/>
        <p:txBody>
          <a:bodyPr/>
          <a:lstStyle/>
          <a:p>
            <a:fld id="{8D6F8A35-4E99-433A-9A1F-57D84BA4250C}" type="slidenum">
              <a:rPr lang="en-US" smtClean="0"/>
              <a:t>27</a:t>
            </a:fld>
            <a:endParaRPr lang="en-US"/>
          </a:p>
        </p:txBody>
      </p:sp>
    </p:spTree>
    <p:extLst>
      <p:ext uri="{BB962C8B-B14F-4D97-AF65-F5344CB8AC3E}">
        <p14:creationId xmlns:p14="http://schemas.microsoft.com/office/powerpoint/2010/main" val="1944071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Civil versus criminal: criminal and civil law may overlap and attempt to punish the same conduct (e.g.,</a:t>
            </a:r>
            <a:r>
              <a:rPr lang="en-US" baseline="0" dirty="0" smtClean="0"/>
              <a:t> criminal and civil proceedings stemming from Nicole Brown Simpson murder)</a:t>
            </a:r>
            <a:r>
              <a:rPr lang="en-US" dirty="0" smtClean="0"/>
              <a:t>. However, criminal conviction</a:t>
            </a:r>
            <a:r>
              <a:rPr lang="en-US" baseline="0" dirty="0" smtClean="0"/>
              <a:t> is </a:t>
            </a:r>
            <a:r>
              <a:rPr lang="en-US" i="1" baseline="0" dirty="0" smtClean="0"/>
              <a:t>moral condemnation</a:t>
            </a:r>
            <a:r>
              <a:rPr lang="en-US" i="0" baseline="0" dirty="0" smtClean="0"/>
              <a:t>, attempts to place blame on an individual for violating community standards.</a:t>
            </a:r>
            <a:endParaRPr lang="en-US" dirty="0"/>
          </a:p>
        </p:txBody>
      </p:sp>
      <p:sp>
        <p:nvSpPr>
          <p:cNvPr id="4" name="Slide Number Placeholder 3"/>
          <p:cNvSpPr>
            <a:spLocks noGrp="1"/>
          </p:cNvSpPr>
          <p:nvPr>
            <p:ph type="sldNum" sz="quarter" idx="10"/>
          </p:nvPr>
        </p:nvSpPr>
        <p:spPr/>
        <p:txBody>
          <a:bodyPr/>
          <a:lstStyle/>
          <a:p>
            <a:fld id="{8D6F8A35-4E99-433A-9A1F-57D84BA4250C}" type="slidenum">
              <a:rPr lang="en-US" smtClean="0"/>
              <a:t>4</a:t>
            </a:fld>
            <a:endParaRPr lang="en-US"/>
          </a:p>
        </p:txBody>
      </p:sp>
    </p:spTree>
    <p:extLst>
      <p:ext uri="{BB962C8B-B14F-4D97-AF65-F5344CB8AC3E}">
        <p14:creationId xmlns:p14="http://schemas.microsoft.com/office/powerpoint/2010/main" val="639569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Frances </a:t>
            </a:r>
            <a:r>
              <a:rPr lang="en-US" dirty="0" err="1" smtClean="0"/>
              <a:t>McDormand</a:t>
            </a:r>
            <a:r>
              <a:rPr lang="en-US" dirty="0" smtClean="0"/>
              <a:t> as small-town</a:t>
            </a:r>
            <a:r>
              <a:rPr lang="en-US" baseline="0" dirty="0" smtClean="0"/>
              <a:t> Minnesota police chief Marge Gunderson in </a:t>
            </a:r>
            <a:r>
              <a:rPr lang="en-US" i="1" baseline="0" dirty="0" smtClean="0"/>
              <a:t>Fargo </a:t>
            </a:r>
            <a:r>
              <a:rPr lang="en-US" i="0" baseline="0" dirty="0" smtClean="0"/>
              <a:t>(1996).</a:t>
            </a:r>
          </a:p>
          <a:p>
            <a:endParaRPr lang="en-US" i="0" baseline="0" dirty="0" smtClean="0"/>
          </a:p>
          <a:p>
            <a:r>
              <a:rPr lang="en-US" i="0" baseline="0" dirty="0" smtClean="0"/>
              <a:t>Video clip background: Chief Gunderson, a local police chief who is seven months pregnant, is investigating a string of murders related to a car salesman who hired two thugs to kidnap his wife in a desperate attempt to obtain the ransom money. She correctly unravels the chain of events and follows the leads she discovers to a car dealership that employs the car salesman, played here by William H. Macy. In this scene, Chief Gunderson confronts her suspect with the evidence connecting him to the murders and confirms her suspicious that Jerry is involved.</a:t>
            </a:r>
          </a:p>
          <a:p>
            <a:endParaRPr lang="en-US" i="0" baseline="0" dirty="0" smtClean="0"/>
          </a:p>
          <a:p>
            <a:r>
              <a:rPr lang="en-US" i="0" baseline="0" dirty="0" smtClean="0"/>
              <a:t>Discussion: was this an effective police interview? What did she do right? </a:t>
            </a:r>
            <a:endParaRPr lang="en-US" i="0" dirty="0"/>
          </a:p>
        </p:txBody>
      </p:sp>
      <p:sp>
        <p:nvSpPr>
          <p:cNvPr id="4" name="Slide Number Placeholder 3"/>
          <p:cNvSpPr>
            <a:spLocks noGrp="1"/>
          </p:cNvSpPr>
          <p:nvPr>
            <p:ph type="sldNum" sz="quarter" idx="10"/>
          </p:nvPr>
        </p:nvSpPr>
        <p:spPr/>
        <p:txBody>
          <a:bodyPr/>
          <a:lstStyle/>
          <a:p>
            <a:fld id="{8D6F8A35-4E99-433A-9A1F-57D84BA4250C}" type="slidenum">
              <a:rPr lang="en-US" smtClean="0"/>
              <a:t>6</a:t>
            </a:fld>
            <a:endParaRPr lang="en-US"/>
          </a:p>
        </p:txBody>
      </p:sp>
    </p:spTree>
    <p:extLst>
      <p:ext uri="{BB962C8B-B14F-4D97-AF65-F5344CB8AC3E}">
        <p14:creationId xmlns:p14="http://schemas.microsoft.com/office/powerpoint/2010/main" val="1104168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Steven Wolfson: Clark County DA, oversees</a:t>
            </a:r>
            <a:r>
              <a:rPr lang="en-US" baseline="0" dirty="0" smtClean="0"/>
              <a:t> 700 employees, 120 attorneys.</a:t>
            </a:r>
          </a:p>
          <a:p>
            <a:endParaRPr lang="en-US" dirty="0" smtClean="0"/>
          </a:p>
          <a:p>
            <a:r>
              <a:rPr lang="en-US" altLang="en-US" dirty="0" smtClean="0"/>
              <a:t>District Attorney: broad</a:t>
            </a:r>
            <a:r>
              <a:rPr lang="en-US" altLang="en-US" baseline="0" dirty="0" smtClean="0"/>
              <a:t> authority to prosecute state crimes within county, office has specialty units that include major violators (homicide, career criminals, gun crimes, gangs), special victims (sexual and physical abuse), criminal appeals.</a:t>
            </a:r>
          </a:p>
          <a:p>
            <a:endParaRPr lang="en-US" altLang="en-US" dirty="0" smtClean="0"/>
          </a:p>
          <a:p>
            <a:r>
              <a:rPr lang="en-US" altLang="en-US" dirty="0" smtClean="0"/>
              <a:t>AG </a:t>
            </a:r>
            <a:r>
              <a:rPr lang="en-US" altLang="en-US" dirty="0" err="1" smtClean="0"/>
              <a:t>Laxalt</a:t>
            </a:r>
            <a:r>
              <a:rPr lang="en-US" altLang="en-US" dirty="0" smtClean="0"/>
              <a:t> biography: newly elected, youngest AG in the nation, former Navy JAG.</a:t>
            </a:r>
          </a:p>
          <a:p>
            <a:endParaRPr lang="en-US" altLang="en-US" dirty="0" smtClean="0"/>
          </a:p>
          <a:p>
            <a:r>
              <a:rPr lang="en-US" altLang="en-US" dirty="0" smtClean="0"/>
              <a:t>AG prosecutorial authority: set by statute includes insurance fraud, elder abuse, cybercrime, crimes committed by state employees</a:t>
            </a:r>
            <a:r>
              <a:rPr lang="en-US" altLang="en-US" baseline="0" dirty="0" smtClean="0"/>
              <a:t> or inmates.</a:t>
            </a:r>
            <a:endParaRPr lang="en-US" altLang="en-US" dirty="0" smtClean="0"/>
          </a:p>
          <a:p>
            <a:endParaRPr lang="en-US" altLang="en-US" dirty="0" smtClean="0"/>
          </a:p>
          <a:p>
            <a:r>
              <a:rPr lang="en-US" dirty="0" smtClean="0"/>
              <a:t>City Attorneys:</a:t>
            </a:r>
            <a:r>
              <a:rPr lang="en-US" baseline="0" dirty="0" smtClean="0"/>
              <a:t> prosecute violations of city criminal law including DUIs, domestic battery, traffic infractions, other misdemeanor crimes occurring within the city.</a:t>
            </a:r>
          </a:p>
          <a:p>
            <a:endParaRPr lang="en-US" baseline="0" dirty="0" smtClean="0"/>
          </a:p>
          <a:p>
            <a:r>
              <a:rPr lang="en-US" baseline="0" dirty="0" smtClean="0"/>
              <a:t>Special prosecutor: lawyer outside the government appointed by AG or legislature, usually for purpose of avoiding a conflict of interest when investigating official misconduct.</a:t>
            </a:r>
            <a:endParaRPr lang="en-US" dirty="0"/>
          </a:p>
        </p:txBody>
      </p:sp>
      <p:sp>
        <p:nvSpPr>
          <p:cNvPr id="4" name="Slide Number Placeholder 3"/>
          <p:cNvSpPr>
            <a:spLocks noGrp="1"/>
          </p:cNvSpPr>
          <p:nvPr>
            <p:ph type="sldNum" sz="quarter" idx="10"/>
          </p:nvPr>
        </p:nvSpPr>
        <p:spPr/>
        <p:txBody>
          <a:bodyPr/>
          <a:lstStyle/>
          <a:p>
            <a:fld id="{8D6F8A35-4E99-433A-9A1F-57D84BA4250C}" type="slidenum">
              <a:rPr lang="en-US" smtClean="0"/>
              <a:t>7</a:t>
            </a:fld>
            <a:endParaRPr lang="en-US"/>
          </a:p>
        </p:txBody>
      </p:sp>
    </p:spTree>
    <p:extLst>
      <p:ext uri="{BB962C8B-B14F-4D97-AF65-F5344CB8AC3E}">
        <p14:creationId xmlns:p14="http://schemas.microsoft.com/office/powerpoint/2010/main" val="2912953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Loretta Lynch, US Attorney General.</a:t>
            </a:r>
          </a:p>
          <a:p>
            <a:endParaRPr lang="en-US" dirty="0" smtClean="0"/>
          </a:p>
          <a:p>
            <a:r>
              <a:rPr lang="en-US" dirty="0" smtClean="0"/>
              <a:t>Determining what charges to file: charge must be based on probable cause (“where the facts and circumstances within the officers' knowledge, and of which they have reasonably trustworthy information, are sufficient in themselves to warrant a belief by a man of reasonable caution that a crime is being committed.”).</a:t>
            </a:r>
          </a:p>
          <a:p>
            <a:endParaRPr lang="en-US" dirty="0" smtClean="0"/>
          </a:p>
          <a:p>
            <a:r>
              <a:rPr lang="en-US" dirty="0" smtClean="0"/>
              <a:t>Pleas (poll class): </a:t>
            </a:r>
            <a:r>
              <a:rPr lang="en-US" dirty="0" smtClean="0"/>
              <a:t>according</a:t>
            </a:r>
            <a:r>
              <a:rPr lang="en-US" baseline="0" dirty="0" smtClean="0"/>
              <a:t> to Justice Kennedy in </a:t>
            </a:r>
            <a:r>
              <a:rPr lang="en-US" i="1" baseline="0" dirty="0" smtClean="0"/>
              <a:t>Missouri v. Frye</a:t>
            </a:r>
            <a:r>
              <a:rPr lang="en-US" i="0" baseline="0" dirty="0" smtClean="0"/>
              <a:t> (2012), 97% of federal convictions and 94% of state convictions are the result of guilty pleas. Plea considerations: nature of the charge, strength of evidence, progression of the case, defendant’s criminal history, victim’s request, defendant’s level of cooperation.</a:t>
            </a:r>
          </a:p>
          <a:p>
            <a:endParaRPr lang="en-US" dirty="0" smtClean="0"/>
          </a:p>
          <a:p>
            <a:r>
              <a:rPr lang="en-US" dirty="0" smtClean="0"/>
              <a:t>Duty of prosecutor: “[T]he twofold aim of [the prosecutor] . . . is that guilt shall not escape or innocence suffer. He may prosecute with earnestness and vigor -- indeed, he should do so. But, while he may strike hard blows, he is not at liberty to strike foul ones. It is as much his duty to refrain from improper methods calculated to produce a wrongful conviction as it is to use every legitimate means to bring about a just one.” </a:t>
            </a:r>
            <a:r>
              <a:rPr lang="en-US" i="1" dirty="0" smtClean="0"/>
              <a:t>Berger v. United States</a:t>
            </a:r>
            <a:r>
              <a:rPr lang="en-US" dirty="0" smtClean="0"/>
              <a:t>, 295 US 78, 88-89 (1935).</a:t>
            </a:r>
            <a:endParaRPr lang="en-US" dirty="0"/>
          </a:p>
        </p:txBody>
      </p:sp>
      <p:sp>
        <p:nvSpPr>
          <p:cNvPr id="4" name="Slide Number Placeholder 3"/>
          <p:cNvSpPr>
            <a:spLocks noGrp="1"/>
          </p:cNvSpPr>
          <p:nvPr>
            <p:ph type="sldNum" sz="quarter" idx="10"/>
          </p:nvPr>
        </p:nvSpPr>
        <p:spPr/>
        <p:txBody>
          <a:bodyPr/>
          <a:lstStyle/>
          <a:p>
            <a:fld id="{8D6F8A35-4E99-433A-9A1F-57D84BA4250C}" type="slidenum">
              <a:rPr lang="en-US" smtClean="0"/>
              <a:t>8</a:t>
            </a:fld>
            <a:endParaRPr lang="en-US"/>
          </a:p>
        </p:txBody>
      </p:sp>
    </p:spTree>
    <p:extLst>
      <p:ext uri="{BB962C8B-B14F-4D97-AF65-F5344CB8AC3E}">
        <p14:creationId xmlns:p14="http://schemas.microsoft.com/office/powerpoint/2010/main" val="1547556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Zimmerman</a:t>
            </a:r>
            <a:r>
              <a:rPr lang="en-US" baseline="0" dirty="0" smtClean="0"/>
              <a:t> trial background: in Feb 2012 George Zimmerman fatally shot 17-year-old high school student Trayvon Martin in Sanford, Florida. </a:t>
            </a:r>
            <a:r>
              <a:rPr lang="en-US" baseline="0" dirty="0" smtClean="0"/>
              <a:t>Zimmerman </a:t>
            </a:r>
            <a:r>
              <a:rPr lang="en-US" baseline="0" dirty="0" smtClean="0"/>
              <a:t>was the neighborhood watch coordinator for the gated community where the shooting occurred and where Martin was temporarily staying. Martin was not armed, and Zimmerman claimed to have shot in self defense. Case sparked national outrage and protests and Zimmerman was eventually charged with second-degree murder by a special prosecutor appointed by the Governor. </a:t>
            </a:r>
          </a:p>
          <a:p>
            <a:endParaRPr lang="en-US" baseline="0" dirty="0" smtClean="0"/>
          </a:p>
          <a:p>
            <a:r>
              <a:rPr lang="en-US" baseline="0" dirty="0" smtClean="0"/>
              <a:t>Video clip: in this short clip of prosecutor John Guy’s opening statement, listen for how he provides the jury with a compelling narrative designed to show that the shooting was unjustified.</a:t>
            </a:r>
          </a:p>
          <a:p>
            <a:endParaRPr lang="en-US" baseline="0" dirty="0" smtClean="0"/>
          </a:p>
          <a:p>
            <a:r>
              <a:rPr lang="en-US" baseline="0" dirty="0" smtClean="0"/>
              <a:t>On July 13, 2014, a jury acquitted Zimmerman of second-degree murder and manslaughter.</a:t>
            </a:r>
            <a:endParaRPr lang="en-US" dirty="0"/>
          </a:p>
        </p:txBody>
      </p:sp>
      <p:sp>
        <p:nvSpPr>
          <p:cNvPr id="4" name="Slide Number Placeholder 3"/>
          <p:cNvSpPr>
            <a:spLocks noGrp="1"/>
          </p:cNvSpPr>
          <p:nvPr>
            <p:ph type="sldNum" sz="quarter" idx="10"/>
          </p:nvPr>
        </p:nvSpPr>
        <p:spPr/>
        <p:txBody>
          <a:bodyPr/>
          <a:lstStyle/>
          <a:p>
            <a:fld id="{8D6F8A35-4E99-433A-9A1F-57D84BA4250C}" type="slidenum">
              <a:rPr lang="en-US" smtClean="0"/>
              <a:t>9</a:t>
            </a:fld>
            <a:endParaRPr lang="en-US"/>
          </a:p>
        </p:txBody>
      </p:sp>
    </p:spTree>
    <p:extLst>
      <p:ext uri="{BB962C8B-B14F-4D97-AF65-F5344CB8AC3E}">
        <p14:creationId xmlns:p14="http://schemas.microsoft.com/office/powerpoint/2010/main" val="2129343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Gregory</a:t>
            </a:r>
            <a:r>
              <a:rPr lang="en-US" baseline="0" dirty="0" smtClean="0"/>
              <a:t> Peck as Atticus Finch in </a:t>
            </a:r>
            <a:r>
              <a:rPr lang="en-US" i="1" baseline="0" dirty="0" smtClean="0"/>
              <a:t>To Kill a Mockingbird</a:t>
            </a:r>
            <a:r>
              <a:rPr lang="en-US" i="0" baseline="0" dirty="0" smtClean="0"/>
              <a:t>.</a:t>
            </a:r>
            <a:endParaRPr lang="en-US" dirty="0" smtClean="0"/>
          </a:p>
          <a:p>
            <a:endParaRPr lang="en-US" dirty="0" smtClean="0"/>
          </a:p>
          <a:p>
            <a:r>
              <a:rPr lang="en-US" dirty="0" smtClean="0"/>
              <a:t>Private: defendant has right to choose counsel if he/she can afford to pay.</a:t>
            </a:r>
          </a:p>
          <a:p>
            <a:endParaRPr lang="en-US" dirty="0" smtClean="0"/>
          </a:p>
          <a:p>
            <a:r>
              <a:rPr lang="en-US" dirty="0" smtClean="0"/>
              <a:t>Sixth Amendment: “In</a:t>
            </a:r>
            <a:r>
              <a:rPr lang="en-US" baseline="0" dirty="0" smtClean="0"/>
              <a:t> all criminal prosecutions, the accused shall enjoy the right . . . to have the Assistance of Counsel for his defense.”</a:t>
            </a:r>
            <a:endParaRPr lang="en-US" dirty="0" smtClean="0"/>
          </a:p>
          <a:p>
            <a:endParaRPr lang="en-US" dirty="0" smtClean="0"/>
          </a:p>
          <a:p>
            <a:r>
              <a:rPr lang="en-US" dirty="0" smtClean="0"/>
              <a:t>Public defender:</a:t>
            </a:r>
            <a:r>
              <a:rPr lang="en-US" baseline="0" dirty="0" smtClean="0"/>
              <a:t> defendant has right to have counsel appointed if he/she cannot afford to pay in any case where the punishment could include actual imprisonment. Public defenders are publically-funded, salaried government employees.</a:t>
            </a:r>
            <a:endParaRPr lang="en-US" dirty="0"/>
          </a:p>
        </p:txBody>
      </p:sp>
      <p:sp>
        <p:nvSpPr>
          <p:cNvPr id="4" name="Slide Number Placeholder 3"/>
          <p:cNvSpPr>
            <a:spLocks noGrp="1"/>
          </p:cNvSpPr>
          <p:nvPr>
            <p:ph type="sldNum" sz="quarter" idx="10"/>
          </p:nvPr>
        </p:nvSpPr>
        <p:spPr/>
        <p:txBody>
          <a:bodyPr/>
          <a:lstStyle/>
          <a:p>
            <a:fld id="{8D6F8A35-4E99-433A-9A1F-57D84BA4250C}" type="slidenum">
              <a:rPr lang="en-US" smtClean="0"/>
              <a:t>10</a:t>
            </a:fld>
            <a:endParaRPr lang="en-US"/>
          </a:p>
        </p:txBody>
      </p:sp>
    </p:spTree>
    <p:extLst>
      <p:ext uri="{BB962C8B-B14F-4D97-AF65-F5344CB8AC3E}">
        <p14:creationId xmlns:p14="http://schemas.microsoft.com/office/powerpoint/2010/main" val="2644493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Raymond Burr as Perry Mason.</a:t>
            </a:r>
          </a:p>
          <a:p>
            <a:endParaRPr lang="en-US" dirty="0" smtClean="0"/>
          </a:p>
          <a:p>
            <a:r>
              <a:rPr lang="en-US" dirty="0" smtClean="0"/>
              <a:t>Zealous representation</a:t>
            </a:r>
            <a:r>
              <a:rPr lang="en-US" baseline="0" dirty="0" smtClean="0"/>
              <a:t> include just about any legitimate means of securing a favorable result for a client, constrained only by counsel’s competing responsibilities as an officer of the court.</a:t>
            </a:r>
          </a:p>
          <a:p>
            <a:endParaRPr lang="en-US" baseline="0" dirty="0" smtClean="0"/>
          </a:p>
          <a:p>
            <a:r>
              <a:rPr lang="en-US" baseline="0" dirty="0" smtClean="0"/>
              <a:t>Investigation: may include talking to potential witnesses, reviewing police reports, consulting with experts.</a:t>
            </a:r>
          </a:p>
          <a:p>
            <a:endParaRPr lang="en-US" baseline="0" dirty="0" smtClean="0"/>
          </a:p>
          <a:p>
            <a:r>
              <a:rPr lang="en-US" baseline="0" dirty="0" smtClean="0"/>
              <a:t>Presumption of innocence: sometimes called “the golden thread” running through English and American criminal law, the presumption of innocence means that everyone is presumed honest and innocent unless proved legally to the contrary.</a:t>
            </a:r>
            <a:endParaRPr lang="en-US" dirty="0"/>
          </a:p>
        </p:txBody>
      </p:sp>
      <p:sp>
        <p:nvSpPr>
          <p:cNvPr id="4" name="Slide Number Placeholder 3"/>
          <p:cNvSpPr>
            <a:spLocks noGrp="1"/>
          </p:cNvSpPr>
          <p:nvPr>
            <p:ph type="sldNum" sz="quarter" idx="10"/>
          </p:nvPr>
        </p:nvSpPr>
        <p:spPr/>
        <p:txBody>
          <a:bodyPr/>
          <a:lstStyle/>
          <a:p>
            <a:fld id="{8D6F8A35-4E99-433A-9A1F-57D84BA4250C}" type="slidenum">
              <a:rPr lang="en-US" smtClean="0"/>
              <a:t>11</a:t>
            </a:fld>
            <a:endParaRPr lang="en-US"/>
          </a:p>
        </p:txBody>
      </p:sp>
    </p:spTree>
    <p:extLst>
      <p:ext uri="{BB962C8B-B14F-4D97-AF65-F5344CB8AC3E}">
        <p14:creationId xmlns:p14="http://schemas.microsoft.com/office/powerpoint/2010/main" val="905565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ABA62D4-F974-4BF4-A0E5-45770F9C29F1}" type="datetimeFigureOut">
              <a:rPr lang="en-US" smtClean="0"/>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FDFB1-A75B-4B22-9AB0-9CABCB3916C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BA62D4-F974-4BF4-A0E5-45770F9C29F1}" type="datetimeFigureOut">
              <a:rPr lang="en-US" smtClean="0"/>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FDFB1-A75B-4B22-9AB0-9CABCB3916C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BA62D4-F974-4BF4-A0E5-45770F9C29F1}" type="datetimeFigureOut">
              <a:rPr lang="en-US" smtClean="0"/>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FDFB1-A75B-4B22-9AB0-9CABCB3916C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BA62D4-F974-4BF4-A0E5-45770F9C29F1}" type="datetimeFigureOut">
              <a:rPr lang="en-US" smtClean="0"/>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FDFB1-A75B-4B22-9AB0-9CABCB3916C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BA62D4-F974-4BF4-A0E5-45770F9C29F1}" type="datetimeFigureOut">
              <a:rPr lang="en-US" smtClean="0"/>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FDFB1-A75B-4B22-9AB0-9CABCB3916C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BA62D4-F974-4BF4-A0E5-45770F9C29F1}" type="datetimeFigureOut">
              <a:rPr lang="en-US" smtClean="0"/>
              <a:t>5/19/2015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FDFB1-A75B-4B22-9AB0-9CABCB3916C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BA62D4-F974-4BF4-A0E5-45770F9C29F1}" type="datetimeFigureOut">
              <a:rPr lang="en-US" smtClean="0"/>
              <a:t>5/19/2015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FDFB1-A75B-4B22-9AB0-9CABCB3916C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BA62D4-F974-4BF4-A0E5-45770F9C29F1}" type="datetimeFigureOut">
              <a:rPr lang="en-US" smtClean="0"/>
              <a:t>5/19/2015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FDFB1-A75B-4B22-9AB0-9CABCB3916C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BA62D4-F974-4BF4-A0E5-45770F9C29F1}" type="datetimeFigureOut">
              <a:rPr lang="en-US" smtClean="0"/>
              <a:t>5/19/2015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FDFB1-A75B-4B22-9AB0-9CABCB3916C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BA62D4-F974-4BF4-A0E5-45770F9C29F1}" type="datetimeFigureOut">
              <a:rPr lang="en-US" smtClean="0"/>
              <a:t>5/19/2015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FDFB1-A75B-4B22-9AB0-9CABCB3916C1}"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ABA62D4-F974-4BF4-A0E5-45770F9C29F1}" type="datetimeFigureOut">
              <a:rPr lang="en-US" smtClean="0"/>
              <a:t>5/19/2015</a:t>
            </a:fld>
            <a:endParaRPr lang="en-US"/>
          </a:p>
        </p:txBody>
      </p:sp>
      <p:sp>
        <p:nvSpPr>
          <p:cNvPr id="9" name="Slide Number Placeholder 8"/>
          <p:cNvSpPr>
            <a:spLocks noGrp="1"/>
          </p:cNvSpPr>
          <p:nvPr>
            <p:ph type="sldNum" sz="quarter" idx="11"/>
          </p:nvPr>
        </p:nvSpPr>
        <p:spPr/>
        <p:txBody>
          <a:bodyPr/>
          <a:lstStyle/>
          <a:p>
            <a:fld id="{459FDFB1-A75B-4B22-9AB0-9CABCB3916C1}"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59FDFB1-A75B-4B22-9AB0-9CABCB3916C1}"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ABA62D4-F974-4BF4-A0E5-45770F9C29F1}" type="datetimeFigureOut">
              <a:rPr lang="en-US" smtClean="0"/>
              <a:t>5/19/2015</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bing.com/images/search?q=jail&amp;view=detailv2&amp;&amp;&amp;id=4A7671C26402B1F50CC6E6A01F577DDD8EF53343&amp;selectedIndex=2&amp;ccid=xc6qtcUx&amp;simid=608020829680239163&amp;thid=JN.kPsF0pNO/0FXdApZMKmX9A"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hyperlink" Target="http://www.bing.com/images/search?q=handcuff&amp;view=detailv2&amp;&amp;&amp;id=8E1157D381274630FA64EBECD06E9ECA16451089&amp;selectedIndex=1&amp;ccid=noVWR3Kk&amp;simid=608055077750047223&amp;thid=JN.%2bu3DMsUhNKYVlM4CzH8tyA" TargetMode="Externa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4876800" y="457200"/>
            <a:ext cx="3124200" cy="2667000"/>
          </a:xfrm>
          <a:prstGeom prst="rect">
            <a:avLst/>
          </a:prstGeom>
        </p:spPr>
      </p:pic>
      <p:sp>
        <p:nvSpPr>
          <p:cNvPr id="2" name="Title 1"/>
          <p:cNvSpPr>
            <a:spLocks noGrp="1"/>
          </p:cNvSpPr>
          <p:nvPr>
            <p:ph type="ctrTitle"/>
          </p:nvPr>
        </p:nvSpPr>
        <p:spPr>
          <a:xfrm>
            <a:off x="685800" y="2590800"/>
            <a:ext cx="7543800" cy="2593975"/>
          </a:xfrm>
        </p:spPr>
        <p:txBody>
          <a:bodyPr>
            <a:normAutofit/>
          </a:bodyPr>
          <a:lstStyle/>
          <a:p>
            <a:r>
              <a:rPr lang="en-US" dirty="0" smtClean="0"/>
              <a:t>THE CRIMINAL JUSTICE SYSTEM</a:t>
            </a:r>
            <a:endParaRPr lang="en-US" dirty="0"/>
          </a:p>
        </p:txBody>
      </p:sp>
      <p:sp>
        <p:nvSpPr>
          <p:cNvPr id="3" name="Subtitle 2"/>
          <p:cNvSpPr>
            <a:spLocks noGrp="1"/>
          </p:cNvSpPr>
          <p:nvPr>
            <p:ph type="subTitle" idx="1"/>
          </p:nvPr>
        </p:nvSpPr>
        <p:spPr>
          <a:xfrm>
            <a:off x="685800" y="5105400"/>
            <a:ext cx="6461760" cy="1066800"/>
          </a:xfrm>
        </p:spPr>
        <p:txBody>
          <a:bodyPr/>
          <a:lstStyle/>
          <a:p>
            <a:r>
              <a:rPr lang="en-US" dirty="0" smtClean="0"/>
              <a:t>Presented by the Office of the Nevada Attorney General</a:t>
            </a:r>
            <a:endParaRPr lang="en-US" dirty="0"/>
          </a:p>
        </p:txBody>
      </p:sp>
    </p:spTree>
    <p:extLst>
      <p:ext uri="{BB962C8B-B14F-4D97-AF65-F5344CB8AC3E}">
        <p14:creationId xmlns:p14="http://schemas.microsoft.com/office/powerpoint/2010/main" val="41594678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Cast of characters: the defense attorney</a:t>
            </a:r>
            <a:endParaRPr lang="en-US" dirty="0"/>
          </a:p>
        </p:txBody>
      </p:sp>
      <p:sp>
        <p:nvSpPr>
          <p:cNvPr id="8" name="Text Placeholder 7"/>
          <p:cNvSpPr>
            <a:spLocks noGrp="1"/>
          </p:cNvSpPr>
          <p:nvPr>
            <p:ph type="body" sz="quarter" idx="3"/>
          </p:nvPr>
        </p:nvSpPr>
        <p:spPr/>
        <p:txBody>
          <a:bodyPr/>
          <a:lstStyle/>
          <a:p>
            <a:r>
              <a:rPr lang="en-US" dirty="0" smtClean="0"/>
              <a:t>Types</a:t>
            </a:r>
            <a:endParaRPr lang="en-US" dirty="0"/>
          </a:p>
        </p:txBody>
      </p:sp>
      <p:sp>
        <p:nvSpPr>
          <p:cNvPr id="9" name="Content Placeholder 8"/>
          <p:cNvSpPr>
            <a:spLocks noGrp="1"/>
          </p:cNvSpPr>
          <p:nvPr>
            <p:ph sz="quarter" idx="4"/>
          </p:nvPr>
        </p:nvSpPr>
        <p:spPr/>
        <p:txBody>
          <a:bodyPr/>
          <a:lstStyle/>
          <a:p>
            <a:endParaRPr lang="en-US" dirty="0" smtClean="0"/>
          </a:p>
          <a:p>
            <a:r>
              <a:rPr lang="en-US" dirty="0" smtClean="0"/>
              <a:t>Private</a:t>
            </a:r>
          </a:p>
          <a:p>
            <a:pPr>
              <a:lnSpc>
                <a:spcPct val="200000"/>
              </a:lnSpc>
            </a:pPr>
            <a:r>
              <a:rPr lang="en-US" dirty="0" smtClean="0"/>
              <a:t>Public defender</a:t>
            </a:r>
            <a:endParaRPr lang="en-US" dirty="0"/>
          </a:p>
        </p:txBody>
      </p:sp>
      <p:pic>
        <p:nvPicPr>
          <p:cNvPr id="11"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5800" y="1828800"/>
            <a:ext cx="3333134" cy="4297363"/>
          </a:xfrm>
          <a:prstGeom prst="rect">
            <a:avLst/>
          </a:prstGeom>
        </p:spPr>
      </p:pic>
    </p:spTree>
    <p:extLst>
      <p:ext uri="{BB962C8B-B14F-4D97-AF65-F5344CB8AC3E}">
        <p14:creationId xmlns:p14="http://schemas.microsoft.com/office/powerpoint/2010/main" val="766503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Cast of characters: the defense attorney</a:t>
            </a:r>
          </a:p>
        </p:txBody>
      </p:sp>
      <p:sp>
        <p:nvSpPr>
          <p:cNvPr id="10" name="Text Placeholder 9"/>
          <p:cNvSpPr>
            <a:spLocks noGrp="1"/>
          </p:cNvSpPr>
          <p:nvPr>
            <p:ph type="body" idx="1"/>
          </p:nvPr>
        </p:nvSpPr>
        <p:spPr/>
        <p:txBody>
          <a:bodyPr/>
          <a:lstStyle/>
          <a:p>
            <a:r>
              <a:rPr lang="en-US" dirty="0" smtClean="0"/>
              <a:t>Roles and Responsibilities</a:t>
            </a:r>
            <a:endParaRPr lang="en-US" dirty="0"/>
          </a:p>
        </p:txBody>
      </p:sp>
      <p:sp>
        <p:nvSpPr>
          <p:cNvPr id="11" name="Content Placeholder 10"/>
          <p:cNvSpPr>
            <a:spLocks noGrp="1"/>
          </p:cNvSpPr>
          <p:nvPr>
            <p:ph sz="half" idx="2"/>
          </p:nvPr>
        </p:nvSpPr>
        <p:spPr/>
        <p:txBody>
          <a:bodyPr/>
          <a:lstStyle/>
          <a:p>
            <a:r>
              <a:rPr lang="en-US" dirty="0" smtClean="0"/>
              <a:t>Zealously represent client by</a:t>
            </a:r>
          </a:p>
          <a:p>
            <a:pPr lvl="1"/>
            <a:r>
              <a:rPr lang="en-US" dirty="0" smtClean="0"/>
              <a:t>Protecting rights</a:t>
            </a:r>
          </a:p>
          <a:p>
            <a:pPr lvl="1"/>
            <a:r>
              <a:rPr lang="en-US" dirty="0" smtClean="0"/>
              <a:t>Advising client in plea negotiations</a:t>
            </a:r>
          </a:p>
          <a:p>
            <a:pPr lvl="1"/>
            <a:r>
              <a:rPr lang="en-US" dirty="0" smtClean="0"/>
              <a:t>Investigating possible defenses</a:t>
            </a:r>
          </a:p>
          <a:p>
            <a:pPr lvl="1"/>
            <a:r>
              <a:rPr lang="en-US" dirty="0" smtClean="0"/>
              <a:t>Forcing prosecution to prove guilt at trial</a:t>
            </a:r>
          </a:p>
          <a:p>
            <a:pPr lvl="1"/>
            <a:endParaRPr lang="en-US" dirty="0" smtClean="0"/>
          </a:p>
          <a:p>
            <a:pPr lvl="1"/>
            <a:endParaRPr lang="en-US" dirty="0" smtClean="0"/>
          </a:p>
          <a:p>
            <a:endParaRPr lang="en-US" dirty="0"/>
          </a:p>
        </p:txBody>
      </p:sp>
      <p:pic>
        <p:nvPicPr>
          <p:cNvPr id="2" name="Content Placeholder 1"/>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343400" y="1447800"/>
            <a:ext cx="3477426" cy="4343400"/>
          </a:xfrm>
        </p:spPr>
      </p:pic>
    </p:spTree>
    <p:extLst>
      <p:ext uri="{BB962C8B-B14F-4D97-AF65-F5344CB8AC3E}">
        <p14:creationId xmlns:p14="http://schemas.microsoft.com/office/powerpoint/2010/main" val="1589962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7620000" cy="646289"/>
          </a:xfrm>
        </p:spPr>
        <p:txBody>
          <a:bodyPr/>
          <a:lstStyle/>
          <a:p>
            <a:r>
              <a:rPr lang="en-US" sz="4000" dirty="0" smtClean="0"/>
              <a:t>Video clip: 4 ways to defend murder</a:t>
            </a:r>
            <a:br>
              <a:rPr lang="en-US" sz="4000" dirty="0" smtClean="0"/>
            </a:br>
            <a:r>
              <a:rPr lang="en-US" dirty="0" smtClean="0"/>
              <a:t/>
            </a:r>
            <a:br>
              <a:rPr lang="en-US" dirty="0" smtClean="0"/>
            </a:br>
            <a:endParaRPr lang="en-US" sz="40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1371600"/>
            <a:ext cx="3338689" cy="4954615"/>
          </a:xfrm>
          <a:prstGeom prst="rect">
            <a:avLst/>
          </a:prstGeom>
        </p:spPr>
      </p:pic>
    </p:spTree>
    <p:extLst>
      <p:ext uri="{BB962C8B-B14F-4D97-AF65-F5344CB8AC3E}">
        <p14:creationId xmlns:p14="http://schemas.microsoft.com/office/powerpoint/2010/main" val="1490337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Cast of characters: the judge</a:t>
            </a:r>
            <a:endParaRPr lang="en-US" dirty="0"/>
          </a:p>
        </p:txBody>
      </p:sp>
      <p:sp>
        <p:nvSpPr>
          <p:cNvPr id="9" name="Content Placeholder 8"/>
          <p:cNvSpPr>
            <a:spLocks noGrp="1"/>
          </p:cNvSpPr>
          <p:nvPr>
            <p:ph sz="half" idx="2"/>
          </p:nvPr>
        </p:nvSpPr>
        <p:spPr/>
        <p:txBody>
          <a:bodyPr/>
          <a:lstStyle/>
          <a:p>
            <a:pPr>
              <a:lnSpc>
                <a:spcPct val="90000"/>
              </a:lnSpc>
            </a:pPr>
            <a:r>
              <a:rPr lang="en-US" altLang="en-US" dirty="0"/>
              <a:t>Preside over the case and maintain order</a:t>
            </a:r>
          </a:p>
          <a:p>
            <a:pPr>
              <a:lnSpc>
                <a:spcPct val="90000"/>
              </a:lnSpc>
            </a:pPr>
            <a:endParaRPr lang="en-US" altLang="en-US" dirty="0"/>
          </a:p>
          <a:p>
            <a:pPr>
              <a:lnSpc>
                <a:spcPct val="90000"/>
              </a:lnSpc>
            </a:pPr>
            <a:r>
              <a:rPr lang="en-US" altLang="en-US" dirty="0"/>
              <a:t>Rule on evidentiary disputes</a:t>
            </a:r>
          </a:p>
          <a:p>
            <a:pPr>
              <a:lnSpc>
                <a:spcPct val="90000"/>
              </a:lnSpc>
            </a:pPr>
            <a:endParaRPr lang="en-US" altLang="en-US" dirty="0"/>
          </a:p>
          <a:p>
            <a:pPr>
              <a:lnSpc>
                <a:spcPct val="90000"/>
              </a:lnSpc>
            </a:pPr>
            <a:r>
              <a:rPr lang="en-US" altLang="en-US" dirty="0"/>
              <a:t>Instruct the jury</a:t>
            </a:r>
          </a:p>
          <a:p>
            <a:pPr>
              <a:lnSpc>
                <a:spcPct val="90000"/>
              </a:lnSpc>
            </a:pPr>
            <a:endParaRPr lang="en-US" altLang="en-US" dirty="0"/>
          </a:p>
          <a:p>
            <a:pPr>
              <a:lnSpc>
                <a:spcPct val="90000"/>
              </a:lnSpc>
            </a:pPr>
            <a:r>
              <a:rPr lang="en-US" altLang="en-US" dirty="0"/>
              <a:t>Sentence criminal defendants</a:t>
            </a:r>
          </a:p>
          <a:p>
            <a:endParaRPr lang="en-US" dirty="0"/>
          </a:p>
        </p:txBody>
      </p:sp>
      <p:pic>
        <p:nvPicPr>
          <p:cNvPr id="102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975246" y="2078679"/>
            <a:ext cx="2621507" cy="3505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92812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Cast of characters: correctional officers and staff</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8000" y="1828800"/>
            <a:ext cx="4961467" cy="2790825"/>
          </a:xfrm>
        </p:spPr>
      </p:pic>
      <p:sp>
        <p:nvSpPr>
          <p:cNvPr id="6" name="TextBox 5"/>
          <p:cNvSpPr txBox="1"/>
          <p:nvPr/>
        </p:nvSpPr>
        <p:spPr>
          <a:xfrm>
            <a:off x="228600" y="1905000"/>
            <a:ext cx="2667000" cy="3785652"/>
          </a:xfrm>
          <a:prstGeom prst="rect">
            <a:avLst/>
          </a:prstGeom>
          <a:noFill/>
        </p:spPr>
        <p:txBody>
          <a:bodyPr wrap="square" rtlCol="0">
            <a:spAutoFit/>
          </a:bodyPr>
          <a:lstStyle/>
          <a:p>
            <a:r>
              <a:rPr lang="en-US" sz="2400" b="1" dirty="0" smtClean="0"/>
              <a:t>Role and responsibilities:</a:t>
            </a:r>
          </a:p>
          <a:p>
            <a:endParaRPr lang="en-US" sz="2400" dirty="0"/>
          </a:p>
          <a:p>
            <a:r>
              <a:rPr lang="en-US" sz="2400" dirty="0" smtClean="0"/>
              <a:t>Confine and rehabilitate  convicted felons.</a:t>
            </a:r>
          </a:p>
          <a:p>
            <a:endParaRPr lang="en-US" sz="2400" dirty="0"/>
          </a:p>
          <a:p>
            <a:r>
              <a:rPr lang="en-US" sz="2400" dirty="0" smtClean="0"/>
              <a:t>Ensure safety and security of staff and inmates.</a:t>
            </a:r>
          </a:p>
        </p:txBody>
      </p:sp>
    </p:spTree>
    <p:extLst>
      <p:ext uri="{BB962C8B-B14F-4D97-AF65-F5344CB8AC3E}">
        <p14:creationId xmlns:p14="http://schemas.microsoft.com/office/powerpoint/2010/main" val="20770621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a:t>
            </a:r>
            <a:endParaRPr lang="en-US" dirty="0"/>
          </a:p>
        </p:txBody>
      </p:sp>
    </p:spTree>
    <p:extLst>
      <p:ext uri="{BB962C8B-B14F-4D97-AF65-F5344CB8AC3E}">
        <p14:creationId xmlns:p14="http://schemas.microsoft.com/office/powerpoint/2010/main" val="8499584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Time for a break.</a:t>
            </a:r>
            <a:endParaRPr lang="en-US" dirty="0"/>
          </a:p>
        </p:txBody>
      </p:sp>
      <p:sp>
        <p:nvSpPr>
          <p:cNvPr id="5" name="Subtitle 4"/>
          <p:cNvSpPr>
            <a:spLocks noGrp="1"/>
          </p:cNvSpPr>
          <p:nvPr>
            <p:ph type="subTitle" idx="1"/>
          </p:nvPr>
        </p:nvSpPr>
        <p:spPr/>
        <p:txBody>
          <a:bodyPr/>
          <a:lstStyle/>
          <a:p>
            <a:r>
              <a:rPr lang="en-US" dirty="0" smtClean="0"/>
              <a:t>Up next: steps in the criminal justice system, Nevada courts, and classification of crimes.</a:t>
            </a:r>
            <a:endParaRPr lang="en-US" dirty="0"/>
          </a:p>
        </p:txBody>
      </p:sp>
    </p:spTree>
    <p:extLst>
      <p:ext uri="{BB962C8B-B14F-4D97-AF65-F5344CB8AC3E}">
        <p14:creationId xmlns:p14="http://schemas.microsoft.com/office/powerpoint/2010/main" val="13271705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in the criminal justice system</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87286"/>
            <a:ext cx="7620000" cy="4626428"/>
          </a:xfrm>
        </p:spPr>
      </p:pic>
    </p:spTree>
    <p:extLst>
      <p:ext uri="{BB962C8B-B14F-4D97-AF65-F5344CB8AC3E}">
        <p14:creationId xmlns:p14="http://schemas.microsoft.com/office/powerpoint/2010/main" val="8266294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1: pre-trial</a:t>
            </a:r>
            <a:endParaRPr lang="en-US" dirty="0"/>
          </a:p>
        </p:txBody>
      </p:sp>
      <p:sp>
        <p:nvSpPr>
          <p:cNvPr id="6" name="Text Placeholder 5"/>
          <p:cNvSpPr>
            <a:spLocks noGrp="1"/>
          </p:cNvSpPr>
          <p:nvPr>
            <p:ph type="body" idx="1"/>
          </p:nvPr>
        </p:nvSpPr>
        <p:spPr/>
        <p:txBody>
          <a:bodyPr/>
          <a:lstStyle/>
          <a:p>
            <a:r>
              <a:rPr lang="en-US" dirty="0" smtClean="0"/>
              <a:t>Before court</a:t>
            </a:r>
            <a:endParaRPr lang="en-US" dirty="0"/>
          </a:p>
        </p:txBody>
      </p:sp>
      <p:sp>
        <p:nvSpPr>
          <p:cNvPr id="4" name="Content Placeholder 3"/>
          <p:cNvSpPr>
            <a:spLocks noGrp="1"/>
          </p:cNvSpPr>
          <p:nvPr>
            <p:ph sz="half" idx="2"/>
          </p:nvPr>
        </p:nvSpPr>
        <p:spPr/>
        <p:txBody>
          <a:bodyPr/>
          <a:lstStyle/>
          <a:p>
            <a:pPr>
              <a:lnSpc>
                <a:spcPct val="150000"/>
              </a:lnSpc>
            </a:pPr>
            <a:r>
              <a:rPr lang="en-US" dirty="0" smtClean="0"/>
              <a:t>Crime</a:t>
            </a:r>
          </a:p>
          <a:p>
            <a:pPr>
              <a:lnSpc>
                <a:spcPct val="150000"/>
              </a:lnSpc>
            </a:pPr>
            <a:r>
              <a:rPr lang="en-US" dirty="0" smtClean="0"/>
              <a:t>Investigation</a:t>
            </a:r>
          </a:p>
          <a:p>
            <a:pPr>
              <a:lnSpc>
                <a:spcPct val="150000"/>
              </a:lnSpc>
            </a:pPr>
            <a:r>
              <a:rPr lang="en-US" dirty="0" smtClean="0"/>
              <a:t>Arrest</a:t>
            </a:r>
          </a:p>
          <a:p>
            <a:pPr>
              <a:lnSpc>
                <a:spcPct val="150000"/>
              </a:lnSpc>
            </a:pPr>
            <a:r>
              <a:rPr lang="en-US" dirty="0" smtClean="0"/>
              <a:t>Charges filed</a:t>
            </a:r>
          </a:p>
          <a:p>
            <a:endParaRPr lang="en-US" dirty="0"/>
          </a:p>
        </p:txBody>
      </p:sp>
      <p:sp>
        <p:nvSpPr>
          <p:cNvPr id="7" name="Text Placeholder 6"/>
          <p:cNvSpPr>
            <a:spLocks noGrp="1"/>
          </p:cNvSpPr>
          <p:nvPr>
            <p:ph type="body" sz="quarter" idx="3"/>
          </p:nvPr>
        </p:nvSpPr>
        <p:spPr/>
        <p:txBody>
          <a:bodyPr/>
          <a:lstStyle/>
          <a:p>
            <a:r>
              <a:rPr lang="en-US" dirty="0" smtClean="0"/>
              <a:t>In court</a:t>
            </a:r>
            <a:endParaRPr lang="en-US" dirty="0"/>
          </a:p>
        </p:txBody>
      </p:sp>
      <p:sp>
        <p:nvSpPr>
          <p:cNvPr id="5" name="Content Placeholder 4"/>
          <p:cNvSpPr>
            <a:spLocks noGrp="1"/>
          </p:cNvSpPr>
          <p:nvPr>
            <p:ph sz="quarter" idx="4"/>
          </p:nvPr>
        </p:nvSpPr>
        <p:spPr/>
        <p:txBody>
          <a:bodyPr/>
          <a:lstStyle/>
          <a:p>
            <a:pPr>
              <a:lnSpc>
                <a:spcPct val="150000"/>
              </a:lnSpc>
            </a:pPr>
            <a:r>
              <a:rPr lang="en-US" dirty="0" smtClean="0"/>
              <a:t>Initial appearance</a:t>
            </a:r>
          </a:p>
          <a:p>
            <a:pPr>
              <a:lnSpc>
                <a:spcPct val="150000"/>
              </a:lnSpc>
            </a:pPr>
            <a:r>
              <a:rPr lang="en-US" dirty="0" smtClean="0"/>
              <a:t>Arraignment</a:t>
            </a:r>
          </a:p>
          <a:p>
            <a:pPr>
              <a:lnSpc>
                <a:spcPct val="150000"/>
              </a:lnSpc>
            </a:pPr>
            <a:r>
              <a:rPr lang="en-US" dirty="0" smtClean="0"/>
              <a:t>Preliminary hearing</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4191000"/>
            <a:ext cx="4470400" cy="2514600"/>
          </a:xfrm>
          <a:prstGeom prst="rect">
            <a:avLst/>
          </a:prstGeom>
        </p:spPr>
      </p:pic>
    </p:spTree>
    <p:extLst>
      <p:ext uri="{BB962C8B-B14F-4D97-AF65-F5344CB8AC3E}">
        <p14:creationId xmlns:p14="http://schemas.microsoft.com/office/powerpoint/2010/main" val="10254848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2: trial</a:t>
            </a:r>
            <a:endParaRPr lang="en-US"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302351"/>
            <a:ext cx="3657600" cy="3058160"/>
          </a:xfrm>
        </p:spPr>
      </p:pic>
      <p:sp>
        <p:nvSpPr>
          <p:cNvPr id="5" name="Content Placeholder 4"/>
          <p:cNvSpPr>
            <a:spLocks noGrp="1"/>
          </p:cNvSpPr>
          <p:nvPr>
            <p:ph sz="half" idx="2"/>
          </p:nvPr>
        </p:nvSpPr>
        <p:spPr/>
        <p:txBody>
          <a:bodyPr/>
          <a:lstStyle/>
          <a:p>
            <a:pPr>
              <a:lnSpc>
                <a:spcPct val="150000"/>
              </a:lnSpc>
            </a:pPr>
            <a:r>
              <a:rPr lang="en-US" dirty="0" smtClean="0"/>
              <a:t>Jury selection</a:t>
            </a:r>
          </a:p>
          <a:p>
            <a:pPr>
              <a:lnSpc>
                <a:spcPct val="150000"/>
              </a:lnSpc>
            </a:pPr>
            <a:r>
              <a:rPr lang="en-US" dirty="0" smtClean="0"/>
              <a:t>Opening statements</a:t>
            </a:r>
          </a:p>
          <a:p>
            <a:pPr>
              <a:lnSpc>
                <a:spcPct val="150000"/>
              </a:lnSpc>
            </a:pPr>
            <a:r>
              <a:rPr lang="en-US" dirty="0" smtClean="0"/>
              <a:t>Prosecutor’s case</a:t>
            </a:r>
          </a:p>
          <a:p>
            <a:pPr>
              <a:lnSpc>
                <a:spcPct val="150000"/>
              </a:lnSpc>
            </a:pPr>
            <a:r>
              <a:rPr lang="en-US" dirty="0" smtClean="0"/>
              <a:t>Defendant’s case</a:t>
            </a:r>
          </a:p>
          <a:p>
            <a:pPr>
              <a:lnSpc>
                <a:spcPct val="150000"/>
              </a:lnSpc>
            </a:pPr>
            <a:r>
              <a:rPr lang="en-US" dirty="0" smtClean="0"/>
              <a:t>Closing arguments</a:t>
            </a:r>
          </a:p>
          <a:p>
            <a:pPr>
              <a:lnSpc>
                <a:spcPct val="150000"/>
              </a:lnSpc>
            </a:pPr>
            <a:r>
              <a:rPr lang="en-US" dirty="0" smtClean="0"/>
              <a:t>Sentencing</a:t>
            </a:r>
            <a:endParaRPr lang="en-US" dirty="0"/>
          </a:p>
        </p:txBody>
      </p:sp>
    </p:spTree>
    <p:extLst>
      <p:ext uri="{BB962C8B-B14F-4D97-AF65-F5344CB8AC3E}">
        <p14:creationId xmlns:p14="http://schemas.microsoft.com/office/powerpoint/2010/main" val="3519411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Lady Justice</a:t>
            </a:r>
            <a:endParaRPr lang="en-US" dirty="0"/>
          </a:p>
        </p:txBody>
      </p:sp>
      <p:pic>
        <p:nvPicPr>
          <p:cNvPr id="5" name="Picture 7" descr="justice_sca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219200"/>
            <a:ext cx="2951163" cy="526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0999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143000"/>
            <a:ext cx="7620000" cy="1143000"/>
          </a:xfrm>
        </p:spPr>
        <p:txBody>
          <a:bodyPr/>
          <a:lstStyle/>
          <a:p>
            <a:r>
              <a:rPr lang="en-US" dirty="0" smtClean="0"/>
              <a:t>Video clip: Michelle Taylor sentencing</a:t>
            </a:r>
            <a:br>
              <a:rPr lang="en-US" dirty="0" smtClean="0"/>
            </a:br>
            <a:endParaRPr lang="en-US" dirty="0"/>
          </a:p>
        </p:txBody>
      </p:sp>
    </p:spTree>
    <p:extLst>
      <p:ext uri="{BB962C8B-B14F-4D97-AF65-F5344CB8AC3E}">
        <p14:creationId xmlns:p14="http://schemas.microsoft.com/office/powerpoint/2010/main" val="3532026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3: post-trial</a:t>
            </a:r>
            <a:endParaRPr lang="en-US" dirty="0"/>
          </a:p>
        </p:txBody>
      </p:sp>
      <p:sp>
        <p:nvSpPr>
          <p:cNvPr id="5" name="Content Placeholder 4"/>
          <p:cNvSpPr>
            <a:spLocks noGrp="1"/>
          </p:cNvSpPr>
          <p:nvPr>
            <p:ph sz="half" idx="2"/>
          </p:nvPr>
        </p:nvSpPr>
        <p:spPr/>
        <p:txBody>
          <a:bodyPr>
            <a:normAutofit/>
          </a:bodyPr>
          <a:lstStyle/>
          <a:p>
            <a:r>
              <a:rPr lang="en-US" dirty="0" smtClean="0"/>
              <a:t>Probation or incarceration</a:t>
            </a:r>
          </a:p>
          <a:p>
            <a:pPr>
              <a:lnSpc>
                <a:spcPct val="200000"/>
              </a:lnSpc>
            </a:pPr>
            <a:r>
              <a:rPr lang="en-US" dirty="0" smtClean="0"/>
              <a:t>Appeals</a:t>
            </a:r>
          </a:p>
          <a:p>
            <a:pPr>
              <a:lnSpc>
                <a:spcPct val="200000"/>
              </a:lnSpc>
            </a:pPr>
            <a:r>
              <a:rPr lang="en-US" dirty="0" smtClean="0"/>
              <a:t>Parole</a:t>
            </a:r>
          </a:p>
          <a:p>
            <a:pPr>
              <a:lnSpc>
                <a:spcPct val="200000"/>
              </a:lnSpc>
            </a:pPr>
            <a:r>
              <a:rPr lang="en-US" dirty="0" smtClean="0"/>
              <a:t>Sentence expires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0"/>
            <a:ext cx="3581400" cy="2680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556" y="4419600"/>
            <a:ext cx="2859087"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8908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Nevada courts</a:t>
            </a:r>
            <a:endParaRPr lang="en-US" dirty="0"/>
          </a:p>
        </p:txBody>
      </p:sp>
      <p:sp>
        <p:nvSpPr>
          <p:cNvPr id="6" name="Content Placeholder 5"/>
          <p:cNvSpPr>
            <a:spLocks noGrp="1"/>
          </p:cNvSpPr>
          <p:nvPr>
            <p:ph sz="half" idx="2"/>
          </p:nvPr>
        </p:nvSpPr>
        <p:spPr/>
        <p:txBody>
          <a:bodyPr/>
          <a:lstStyle/>
          <a:p>
            <a:r>
              <a:rPr lang="en-US" dirty="0" smtClean="0"/>
              <a:t>Justice Court</a:t>
            </a:r>
          </a:p>
          <a:p>
            <a:pPr>
              <a:lnSpc>
                <a:spcPct val="200000"/>
              </a:lnSpc>
            </a:pPr>
            <a:r>
              <a:rPr lang="en-US" dirty="0" smtClean="0"/>
              <a:t>District Court</a:t>
            </a:r>
          </a:p>
          <a:p>
            <a:pPr>
              <a:lnSpc>
                <a:spcPct val="200000"/>
              </a:lnSpc>
            </a:pPr>
            <a:r>
              <a:rPr lang="en-US" dirty="0" smtClean="0"/>
              <a:t>Intermediate Appellate Court</a:t>
            </a:r>
          </a:p>
          <a:p>
            <a:pPr>
              <a:lnSpc>
                <a:spcPct val="200000"/>
              </a:lnSpc>
            </a:pPr>
            <a:r>
              <a:rPr lang="en-US" dirty="0" smtClean="0"/>
              <a:t>Supreme Court</a:t>
            </a:r>
            <a:endParaRPr lang="en-US" dirty="0"/>
          </a:p>
        </p:txBody>
      </p:sp>
      <p:pic>
        <p:nvPicPr>
          <p:cNvPr id="7" name="Content Placeholder 6" descr="Las_Vegas_Regional_Justice_Cente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18343" y="1536700"/>
            <a:ext cx="3535313" cy="4589463"/>
          </a:xfr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48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Courts</a:t>
            </a:r>
            <a:endParaRPr lang="en-US" dirty="0"/>
          </a:p>
        </p:txBody>
      </p:sp>
      <p:sp>
        <p:nvSpPr>
          <p:cNvPr id="3" name="Content Placeholder 2"/>
          <p:cNvSpPr>
            <a:spLocks noGrp="1"/>
          </p:cNvSpPr>
          <p:nvPr>
            <p:ph sz="half" idx="1"/>
          </p:nvPr>
        </p:nvSpPr>
        <p:spPr/>
        <p:txBody>
          <a:bodyPr>
            <a:normAutofit lnSpcReduction="10000"/>
          </a:bodyPr>
          <a:lstStyle/>
          <a:p>
            <a:pPr>
              <a:lnSpc>
                <a:spcPct val="200000"/>
              </a:lnSpc>
            </a:pPr>
            <a:endParaRPr lang="en-US" dirty="0" smtClean="0"/>
          </a:p>
          <a:p>
            <a:r>
              <a:rPr lang="en-US" dirty="0" smtClean="0"/>
              <a:t>District court</a:t>
            </a:r>
          </a:p>
          <a:p>
            <a:endParaRPr lang="en-US" dirty="0" smtClean="0"/>
          </a:p>
          <a:p>
            <a:endParaRPr lang="en-US" dirty="0" smtClean="0"/>
          </a:p>
          <a:p>
            <a:r>
              <a:rPr lang="en-US" dirty="0" smtClean="0"/>
              <a:t>Court of Appeals (Ninth Circuit)</a:t>
            </a:r>
          </a:p>
          <a:p>
            <a:endParaRPr lang="en-US" dirty="0" smtClean="0"/>
          </a:p>
          <a:p>
            <a:pPr>
              <a:lnSpc>
                <a:spcPct val="200000"/>
              </a:lnSpc>
            </a:pPr>
            <a:r>
              <a:rPr lang="en-US" dirty="0" smtClean="0"/>
              <a:t>US Supreme Court</a:t>
            </a:r>
            <a:endParaRPr lang="en-US" dirty="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809884" y="1295400"/>
            <a:ext cx="4455445" cy="2971800"/>
          </a:xfrm>
        </p:spPr>
      </p:pic>
    </p:spTree>
    <p:extLst>
      <p:ext uri="{BB962C8B-B14F-4D97-AF65-F5344CB8AC3E}">
        <p14:creationId xmlns:p14="http://schemas.microsoft.com/office/powerpoint/2010/main" val="373966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down)">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crimes</a:t>
            </a:r>
            <a:endParaRPr lang="en-US" dirty="0"/>
          </a:p>
        </p:txBody>
      </p:sp>
      <p:sp>
        <p:nvSpPr>
          <p:cNvPr id="3" name="Content Placeholder 2"/>
          <p:cNvSpPr>
            <a:spLocks noGrp="1"/>
          </p:cNvSpPr>
          <p:nvPr>
            <p:ph idx="1"/>
          </p:nvPr>
        </p:nvSpPr>
        <p:spPr/>
        <p:txBody>
          <a:bodyPr/>
          <a:lstStyle/>
          <a:p>
            <a:r>
              <a:rPr lang="en-US" dirty="0" smtClean="0"/>
              <a:t>Parties to a crime: principals and accessories.</a:t>
            </a:r>
          </a:p>
          <a:p>
            <a:endParaRPr lang="en-US" dirty="0" smtClean="0"/>
          </a:p>
          <a:p>
            <a:r>
              <a:rPr lang="en-US" dirty="0" smtClean="0"/>
              <a:t>Felonies: punishable by death or imprisonment of 1+ years.</a:t>
            </a:r>
          </a:p>
          <a:p>
            <a:pPr lvl="1"/>
            <a:r>
              <a:rPr lang="en-US" dirty="0" smtClean="0"/>
              <a:t>Class A: death or life imprisonment</a:t>
            </a:r>
          </a:p>
          <a:p>
            <a:pPr lvl="1"/>
            <a:r>
              <a:rPr lang="en-US" dirty="0" smtClean="0"/>
              <a:t>Class B: one to twenty</a:t>
            </a:r>
          </a:p>
          <a:p>
            <a:pPr lvl="1"/>
            <a:r>
              <a:rPr lang="en-US" dirty="0" smtClean="0"/>
              <a:t>Class C: one to five</a:t>
            </a:r>
          </a:p>
          <a:p>
            <a:endParaRPr lang="en-US" dirty="0" smtClean="0"/>
          </a:p>
          <a:p>
            <a:r>
              <a:rPr lang="en-US" dirty="0" smtClean="0"/>
              <a:t>Misdemeanors</a:t>
            </a:r>
          </a:p>
          <a:p>
            <a:pPr lvl="1"/>
            <a:r>
              <a:rPr lang="en-US" dirty="0" smtClean="0"/>
              <a:t>Gross misdemeanor: punishable by imprisonment not to exceed 1 year.</a:t>
            </a:r>
          </a:p>
          <a:p>
            <a:pPr lvl="1"/>
            <a:r>
              <a:rPr lang="en-US" dirty="0" smtClean="0"/>
              <a:t>Everything else is a ordinary misdemeanor (no infractions in NV)</a:t>
            </a:r>
            <a:endParaRPr lang="en-US" dirty="0"/>
          </a:p>
        </p:txBody>
      </p:sp>
    </p:spTree>
    <p:extLst>
      <p:ext uri="{BB962C8B-B14F-4D97-AF65-F5344CB8AC3E}">
        <p14:creationId xmlns:p14="http://schemas.microsoft.com/office/powerpoint/2010/main" val="40028893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Theories of punishment</a:t>
            </a:r>
            <a:endParaRPr lang="en-US" dirty="0"/>
          </a:p>
        </p:txBody>
      </p:sp>
      <p:sp>
        <p:nvSpPr>
          <p:cNvPr id="5" name="Content Placeholder 4"/>
          <p:cNvSpPr>
            <a:spLocks noGrp="1"/>
          </p:cNvSpPr>
          <p:nvPr>
            <p:ph sz="half" idx="2"/>
          </p:nvPr>
        </p:nvSpPr>
        <p:spPr/>
        <p:txBody>
          <a:bodyPr/>
          <a:lstStyle/>
          <a:p>
            <a:pPr>
              <a:lnSpc>
                <a:spcPct val="200000"/>
              </a:lnSpc>
            </a:pPr>
            <a:r>
              <a:rPr lang="en-US" altLang="en-US" dirty="0"/>
              <a:t>Deterrence</a:t>
            </a:r>
          </a:p>
          <a:p>
            <a:pPr>
              <a:lnSpc>
                <a:spcPct val="200000"/>
              </a:lnSpc>
            </a:pPr>
            <a:r>
              <a:rPr lang="en-US" altLang="en-US" dirty="0"/>
              <a:t>Retribution</a:t>
            </a:r>
          </a:p>
          <a:p>
            <a:pPr>
              <a:lnSpc>
                <a:spcPct val="200000"/>
              </a:lnSpc>
            </a:pPr>
            <a:r>
              <a:rPr lang="en-US" altLang="en-US" dirty="0"/>
              <a:t>Rehabilitation</a:t>
            </a:r>
          </a:p>
          <a:p>
            <a:endParaRPr lang="en-US" dirty="0"/>
          </a:p>
        </p:txBody>
      </p:sp>
      <p:pic>
        <p:nvPicPr>
          <p:cNvPr id="6" name="Picture 5" descr="0FXdApZMKmX9A&amp;w=300&amp;h=300&amp;c=0&amp;pid=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664" y="1622425"/>
            <a:ext cx="2857500" cy="2143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12" descr="th?&amp;id=JN">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1459" y="3963986"/>
            <a:ext cx="2857500" cy="2143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66986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7168412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It’s time for another break.</a:t>
            </a:r>
            <a:endParaRPr lang="en-US" dirty="0"/>
          </a:p>
        </p:txBody>
      </p:sp>
      <p:sp>
        <p:nvSpPr>
          <p:cNvPr id="6" name="Subtitle 5"/>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988796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Today’s roadmap</a:t>
            </a:r>
            <a:endParaRPr lang="en-US" dirty="0"/>
          </a:p>
        </p:txBody>
      </p:sp>
      <p:sp>
        <p:nvSpPr>
          <p:cNvPr id="4" name="Content Placeholder 3"/>
          <p:cNvSpPr>
            <a:spLocks noGrp="1"/>
          </p:cNvSpPr>
          <p:nvPr>
            <p:ph idx="1"/>
          </p:nvPr>
        </p:nvSpPr>
        <p:spPr/>
        <p:txBody>
          <a:bodyPr>
            <a:normAutofit/>
          </a:bodyPr>
          <a:lstStyle/>
          <a:p>
            <a:r>
              <a:rPr lang="en-US" dirty="0" smtClean="0"/>
              <a:t>Criminal justice system defined</a:t>
            </a:r>
          </a:p>
          <a:p>
            <a:r>
              <a:rPr lang="en-US" dirty="0" smtClean="0"/>
              <a:t>Cast of characters</a:t>
            </a:r>
          </a:p>
          <a:p>
            <a:pPr lvl="1"/>
            <a:r>
              <a:rPr lang="en-US" dirty="0" smtClean="0"/>
              <a:t>Police</a:t>
            </a:r>
          </a:p>
          <a:p>
            <a:pPr lvl="1"/>
            <a:r>
              <a:rPr lang="en-US" dirty="0" smtClean="0"/>
              <a:t>Prosecutors and defense attorneys</a:t>
            </a:r>
          </a:p>
          <a:p>
            <a:pPr lvl="1"/>
            <a:r>
              <a:rPr lang="en-US" dirty="0" smtClean="0"/>
              <a:t>Judges</a:t>
            </a:r>
          </a:p>
          <a:p>
            <a:pPr lvl="1"/>
            <a:r>
              <a:rPr lang="en-US" dirty="0" smtClean="0"/>
              <a:t>Correctional officers/staff</a:t>
            </a:r>
          </a:p>
          <a:p>
            <a:pPr>
              <a:lnSpc>
                <a:spcPct val="150000"/>
              </a:lnSpc>
            </a:pPr>
            <a:r>
              <a:rPr lang="en-US" dirty="0" smtClean="0"/>
              <a:t>Arrest to release: steps in the criminal justice system</a:t>
            </a:r>
          </a:p>
          <a:p>
            <a:pPr>
              <a:lnSpc>
                <a:spcPct val="150000"/>
              </a:lnSpc>
            </a:pPr>
            <a:r>
              <a:rPr lang="en-US" dirty="0" smtClean="0"/>
              <a:t>Nevada </a:t>
            </a:r>
            <a:r>
              <a:rPr lang="en-US" dirty="0"/>
              <a:t>courts</a:t>
            </a:r>
          </a:p>
          <a:p>
            <a:pPr>
              <a:lnSpc>
                <a:spcPct val="150000"/>
              </a:lnSpc>
            </a:pPr>
            <a:r>
              <a:rPr lang="en-US" dirty="0"/>
              <a:t>Classification of </a:t>
            </a:r>
            <a:r>
              <a:rPr lang="en-US" dirty="0" smtClean="0"/>
              <a:t>crimes and theories of punishment</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7289" y="685800"/>
            <a:ext cx="3338465" cy="1905000"/>
          </a:xfrm>
          <a:prstGeom prst="rect">
            <a:avLst/>
          </a:prstGeom>
        </p:spPr>
      </p:pic>
    </p:spTree>
    <p:extLst>
      <p:ext uri="{BB962C8B-B14F-4D97-AF65-F5344CB8AC3E}">
        <p14:creationId xmlns:p14="http://schemas.microsoft.com/office/powerpoint/2010/main" val="317860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4">
                                            <p:txEl>
                                              <p:pRg st="2" end="2"/>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 calcmode="lin" valueType="num">
                                      <p:cBhvr>
                                        <p:cTn id="24"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4">
                                            <p:txEl>
                                              <p:pRg st="3" end="3"/>
                                            </p:tx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p:cTn id="29"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4">
                                            <p:txEl>
                                              <p:pRg st="4" end="4"/>
                                            </p:tx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 calcmode="lin" valueType="num">
                                      <p:cBhvr>
                                        <p:cTn id="34"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4">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 calcmode="lin" valueType="num">
                                      <p:cBhvr>
                                        <p:cTn id="41"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3" dur="500"/>
                                        <p:tgtEl>
                                          <p:spTgt spid="4">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4">
                                            <p:txEl>
                                              <p:pRg st="7" end="7"/>
                                            </p:txEl>
                                          </p:spTgt>
                                        </p:tgtEl>
                                        <p:attrNameLst>
                                          <p:attrName>style.visibility</p:attrName>
                                        </p:attrNameLst>
                                      </p:cBhvr>
                                      <p:to>
                                        <p:strVal val="visible"/>
                                      </p:to>
                                    </p:set>
                                    <p:anim calcmode="lin" valueType="num">
                                      <p:cBhvr>
                                        <p:cTn id="48"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49"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0" dur="500"/>
                                        <p:tgtEl>
                                          <p:spTgt spid="4">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p:cTn id="55"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5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Define: criminal justice system</a:t>
            </a:r>
            <a:endParaRPr lang="en-US" dirty="0"/>
          </a:p>
        </p:txBody>
      </p:sp>
      <p:sp>
        <p:nvSpPr>
          <p:cNvPr id="5" name="TextBox 4"/>
          <p:cNvSpPr txBox="1"/>
          <p:nvPr/>
        </p:nvSpPr>
        <p:spPr>
          <a:xfrm>
            <a:off x="1066800" y="1676400"/>
            <a:ext cx="6172200" cy="5016758"/>
          </a:xfrm>
          <a:prstGeom prst="rect">
            <a:avLst/>
          </a:prstGeom>
          <a:noFill/>
        </p:spPr>
        <p:txBody>
          <a:bodyPr wrap="square" rtlCol="0">
            <a:spAutoFit/>
          </a:bodyPr>
          <a:lstStyle/>
          <a:p>
            <a:r>
              <a:rPr lang="en-US" sz="3200" dirty="0" smtClean="0"/>
              <a:t>The system of practices and institutions of governments directed at (1) upholding social control, (2) deterring and mitigating crime, and (3) sanctioning those who violate laws with criminal penalties and rehabilitation efforts. </a:t>
            </a:r>
          </a:p>
          <a:p>
            <a:endParaRPr lang="en-US" sz="3200" dirty="0" smtClean="0"/>
          </a:p>
          <a:p>
            <a:r>
              <a:rPr lang="en-US" sz="3200" dirty="0"/>
              <a:t>	</a:t>
            </a:r>
            <a:r>
              <a:rPr lang="en-US" sz="3200" dirty="0" smtClean="0"/>
              <a:t>--Wikipedia (the source of all 	truth and knowledge)</a:t>
            </a:r>
            <a:endParaRPr lang="en-US" sz="3200" dirty="0"/>
          </a:p>
        </p:txBody>
      </p:sp>
    </p:spTree>
    <p:extLst>
      <p:ext uri="{BB962C8B-B14F-4D97-AF65-F5344CB8AC3E}">
        <p14:creationId xmlns:p14="http://schemas.microsoft.com/office/powerpoint/2010/main" val="299247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Cast of characters: police</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038490"/>
            <a:ext cx="3657600" cy="3585882"/>
          </a:xfrm>
        </p:spPr>
      </p:pic>
      <p:sp>
        <p:nvSpPr>
          <p:cNvPr id="5" name="Content Placeholder 4"/>
          <p:cNvSpPr>
            <a:spLocks noGrp="1"/>
          </p:cNvSpPr>
          <p:nvPr>
            <p:ph sz="half" idx="2"/>
          </p:nvPr>
        </p:nvSpPr>
        <p:spPr/>
        <p:txBody>
          <a:bodyPr>
            <a:normAutofit fontScale="92500" lnSpcReduction="20000"/>
          </a:bodyPr>
          <a:lstStyle/>
          <a:p>
            <a:pPr>
              <a:lnSpc>
                <a:spcPct val="150000"/>
              </a:lnSpc>
            </a:pPr>
            <a:r>
              <a:rPr lang="en-US" dirty="0" smtClean="0"/>
              <a:t>Maintain order</a:t>
            </a:r>
          </a:p>
          <a:p>
            <a:pPr>
              <a:lnSpc>
                <a:spcPct val="150000"/>
              </a:lnSpc>
            </a:pPr>
            <a:r>
              <a:rPr lang="en-US" dirty="0" smtClean="0"/>
              <a:t>Prevent and detect crime</a:t>
            </a:r>
          </a:p>
          <a:p>
            <a:pPr>
              <a:lnSpc>
                <a:spcPct val="150000"/>
              </a:lnSpc>
            </a:pPr>
            <a:r>
              <a:rPr lang="en-US" dirty="0" smtClean="0"/>
              <a:t>Arrest criminal suspects</a:t>
            </a:r>
          </a:p>
          <a:p>
            <a:pPr>
              <a:lnSpc>
                <a:spcPct val="150000"/>
              </a:lnSpc>
            </a:pPr>
            <a:r>
              <a:rPr lang="en-US" dirty="0" smtClean="0"/>
              <a:t>Collect and preserve evidence for use at trial</a:t>
            </a:r>
          </a:p>
          <a:p>
            <a:endParaRPr lang="en-US" dirty="0"/>
          </a:p>
        </p:txBody>
      </p:sp>
    </p:spTree>
    <p:extLst>
      <p:ext uri="{BB962C8B-B14F-4D97-AF65-F5344CB8AC3E}">
        <p14:creationId xmlns:p14="http://schemas.microsoft.com/office/powerpoint/2010/main" val="3702542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Video clip: Chief Gunderson confronts Salesman Jerry</a:t>
            </a:r>
            <a:endParaRPr lang="en-US"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14400" y="2438400"/>
            <a:ext cx="6629400" cy="3314700"/>
          </a:xfrm>
        </p:spPr>
      </p:pic>
    </p:spTree>
    <p:extLst>
      <p:ext uri="{BB962C8B-B14F-4D97-AF65-F5344CB8AC3E}">
        <p14:creationId xmlns:p14="http://schemas.microsoft.com/office/powerpoint/2010/main" val="3187027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81000" y="1523999"/>
            <a:ext cx="2523689" cy="2895601"/>
          </a:xfrm>
        </p:spPr>
      </p:pic>
      <p:sp>
        <p:nvSpPr>
          <p:cNvPr id="2" name="Title 1"/>
          <p:cNvSpPr>
            <a:spLocks noGrp="1"/>
          </p:cNvSpPr>
          <p:nvPr>
            <p:ph type="title"/>
          </p:nvPr>
        </p:nvSpPr>
        <p:spPr/>
        <p:txBody>
          <a:bodyPr/>
          <a:lstStyle/>
          <a:p>
            <a:r>
              <a:rPr lang="en-US" sz="4000" dirty="0" smtClean="0"/>
              <a:t>Cast of characters: the prosecutor</a:t>
            </a:r>
            <a:endParaRPr lang="en-US" sz="4000" dirty="0"/>
          </a:p>
        </p:txBody>
      </p:sp>
      <p:sp>
        <p:nvSpPr>
          <p:cNvPr id="15" name="Text Placeholder 14"/>
          <p:cNvSpPr>
            <a:spLocks noGrp="1"/>
          </p:cNvSpPr>
          <p:nvPr>
            <p:ph type="body" sz="quarter" idx="3"/>
          </p:nvPr>
        </p:nvSpPr>
        <p:spPr/>
        <p:txBody>
          <a:bodyPr/>
          <a:lstStyle/>
          <a:p>
            <a:r>
              <a:rPr lang="en-US" dirty="0" smtClean="0"/>
              <a:t>Types</a:t>
            </a:r>
            <a:endParaRPr lang="en-US" dirty="0"/>
          </a:p>
        </p:txBody>
      </p:sp>
      <p:sp>
        <p:nvSpPr>
          <p:cNvPr id="16" name="Content Placeholder 15"/>
          <p:cNvSpPr>
            <a:spLocks noGrp="1"/>
          </p:cNvSpPr>
          <p:nvPr>
            <p:ph sz="quarter" idx="4"/>
          </p:nvPr>
        </p:nvSpPr>
        <p:spPr/>
        <p:txBody>
          <a:bodyPr/>
          <a:lstStyle/>
          <a:p>
            <a:pPr>
              <a:lnSpc>
                <a:spcPct val="200000"/>
              </a:lnSpc>
            </a:pPr>
            <a:r>
              <a:rPr lang="en-US" dirty="0" smtClean="0"/>
              <a:t>District Attorney</a:t>
            </a:r>
          </a:p>
          <a:p>
            <a:pPr>
              <a:lnSpc>
                <a:spcPct val="200000"/>
              </a:lnSpc>
            </a:pPr>
            <a:r>
              <a:rPr lang="en-US" dirty="0" smtClean="0"/>
              <a:t>Attorney General</a:t>
            </a:r>
          </a:p>
          <a:p>
            <a:pPr>
              <a:lnSpc>
                <a:spcPct val="200000"/>
              </a:lnSpc>
            </a:pPr>
            <a:r>
              <a:rPr lang="en-US" dirty="0" smtClean="0"/>
              <a:t>City Attorneys</a:t>
            </a:r>
          </a:p>
          <a:p>
            <a:pPr>
              <a:lnSpc>
                <a:spcPct val="200000"/>
              </a:lnSpc>
            </a:pPr>
            <a:r>
              <a:rPr lang="en-US" dirty="0" smtClean="0"/>
              <a:t>Special Prosecutors</a:t>
            </a:r>
            <a:endParaRPr lang="en-US" dirty="0"/>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3124" y="3310054"/>
            <a:ext cx="2006930" cy="2971800"/>
          </a:xfrm>
          <a:prstGeom prst="rect">
            <a:avLst/>
          </a:prstGeom>
        </p:spPr>
      </p:pic>
    </p:spTree>
    <p:extLst>
      <p:ext uri="{BB962C8B-B14F-4D97-AF65-F5344CB8AC3E}">
        <p14:creationId xmlns:p14="http://schemas.microsoft.com/office/powerpoint/2010/main" val="1778797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Cast of characters: the prosecutor</a:t>
            </a:r>
            <a:endParaRPr lang="en-US" sz="4000" dirty="0"/>
          </a:p>
        </p:txBody>
      </p:sp>
      <p:sp>
        <p:nvSpPr>
          <p:cNvPr id="3" name="Text Placeholder 2"/>
          <p:cNvSpPr>
            <a:spLocks noGrp="1"/>
          </p:cNvSpPr>
          <p:nvPr>
            <p:ph type="body" idx="1"/>
          </p:nvPr>
        </p:nvSpPr>
        <p:spPr/>
        <p:txBody>
          <a:bodyPr/>
          <a:lstStyle/>
          <a:p>
            <a:r>
              <a:rPr lang="en-US" dirty="0" smtClean="0"/>
              <a:t>Role and Responsibilities</a:t>
            </a:r>
            <a:endParaRPr lang="en-US" dirty="0"/>
          </a:p>
        </p:txBody>
      </p:sp>
      <p:sp>
        <p:nvSpPr>
          <p:cNvPr id="4" name="Content Placeholder 3"/>
          <p:cNvSpPr>
            <a:spLocks noGrp="1"/>
          </p:cNvSpPr>
          <p:nvPr>
            <p:ph sz="half" idx="2"/>
          </p:nvPr>
        </p:nvSpPr>
        <p:spPr/>
        <p:txBody>
          <a:bodyPr>
            <a:normAutofit fontScale="92500" lnSpcReduction="10000"/>
          </a:bodyPr>
          <a:lstStyle/>
          <a:p>
            <a:pPr>
              <a:lnSpc>
                <a:spcPct val="120000"/>
              </a:lnSpc>
            </a:pPr>
            <a:r>
              <a:rPr lang="en-US" dirty="0" smtClean="0"/>
              <a:t>Review police reports and other evidence of criminal activity</a:t>
            </a:r>
          </a:p>
          <a:p>
            <a:pPr>
              <a:lnSpc>
                <a:spcPct val="150000"/>
              </a:lnSpc>
            </a:pPr>
            <a:r>
              <a:rPr lang="en-US" dirty="0" smtClean="0"/>
              <a:t>Determine what charges to file </a:t>
            </a:r>
          </a:p>
          <a:p>
            <a:pPr>
              <a:lnSpc>
                <a:spcPct val="150000"/>
              </a:lnSpc>
            </a:pPr>
            <a:r>
              <a:rPr lang="en-US" dirty="0" smtClean="0"/>
              <a:t>Negotiate pleas</a:t>
            </a:r>
          </a:p>
          <a:p>
            <a:pPr>
              <a:lnSpc>
                <a:spcPct val="150000"/>
              </a:lnSpc>
            </a:pPr>
            <a:r>
              <a:rPr lang="en-US" dirty="0" smtClean="0"/>
              <a:t>Pursue conviction (but not at expense of justice)</a:t>
            </a:r>
          </a:p>
          <a:p>
            <a:endParaRPr lang="en-US" dirty="0"/>
          </a:p>
        </p:txBody>
      </p:sp>
      <p:pic>
        <p:nvPicPr>
          <p:cNvPr id="7" name="Content Placeholder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419600" y="3008994"/>
            <a:ext cx="3657600" cy="2283050"/>
          </a:xfrm>
        </p:spPr>
      </p:pic>
    </p:spTree>
    <p:extLst>
      <p:ext uri="{BB962C8B-B14F-4D97-AF65-F5344CB8AC3E}">
        <p14:creationId xmlns:p14="http://schemas.microsoft.com/office/powerpoint/2010/main" val="16818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7620000" cy="1143000"/>
          </a:xfrm>
        </p:spPr>
        <p:txBody>
          <a:bodyPr/>
          <a:lstStyle/>
          <a:p>
            <a:r>
              <a:rPr lang="en-US" sz="4000" dirty="0" smtClean="0"/>
              <a:t>Video clip: John Guy opening from the George Zimmerman trial</a:t>
            </a:r>
            <a:endParaRPr lang="en-US" sz="4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2514600"/>
            <a:ext cx="4676775" cy="3086100"/>
          </a:xfrm>
          <a:prstGeom prst="rect">
            <a:avLst/>
          </a:prstGeom>
        </p:spPr>
      </p:pic>
    </p:spTree>
    <p:extLst>
      <p:ext uri="{BB962C8B-B14F-4D97-AF65-F5344CB8AC3E}">
        <p14:creationId xmlns:p14="http://schemas.microsoft.com/office/powerpoint/2010/main" val="20759503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873</TotalTime>
  <Words>2650</Words>
  <Application>Microsoft Office PowerPoint</Application>
  <PresentationFormat>On-screen Show (4:3)</PresentationFormat>
  <Paragraphs>255</Paragraphs>
  <Slides>27</Slides>
  <Notes>22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Adjacency</vt:lpstr>
      <vt:lpstr>THE CRIMINAL JUSTICE SYSTEM</vt:lpstr>
      <vt:lpstr>Lady Justice</vt:lpstr>
      <vt:lpstr>Today’s roadmap</vt:lpstr>
      <vt:lpstr>Define: criminal justice system</vt:lpstr>
      <vt:lpstr>Cast of characters: police</vt:lpstr>
      <vt:lpstr>Video clip: Chief Gunderson confronts Salesman Jerry</vt:lpstr>
      <vt:lpstr>Cast of characters: the prosecutor</vt:lpstr>
      <vt:lpstr>Cast of characters: the prosecutor</vt:lpstr>
      <vt:lpstr>Video clip: John Guy opening from the George Zimmerman trial</vt:lpstr>
      <vt:lpstr>Cast of characters: the defense attorney</vt:lpstr>
      <vt:lpstr>Cast of characters: the defense attorney</vt:lpstr>
      <vt:lpstr>Video clip: 4 ways to defend murder  </vt:lpstr>
      <vt:lpstr>Cast of characters: the judge</vt:lpstr>
      <vt:lpstr>Cast of characters: correctional officers and staff</vt:lpstr>
      <vt:lpstr>Questions?</vt:lpstr>
      <vt:lpstr>Time for a break.</vt:lpstr>
      <vt:lpstr>Steps in the criminal justice system</vt:lpstr>
      <vt:lpstr>Phase 1: pre-trial</vt:lpstr>
      <vt:lpstr>Phase 2: trial</vt:lpstr>
      <vt:lpstr>Video clip: Michelle Taylor sentencing </vt:lpstr>
      <vt:lpstr>Phase 3: post-trial</vt:lpstr>
      <vt:lpstr>Nevada courts</vt:lpstr>
      <vt:lpstr>Federal Courts</vt:lpstr>
      <vt:lpstr>Classification of crimes</vt:lpstr>
      <vt:lpstr>Theories of punishment</vt:lpstr>
      <vt:lpstr>Questions?</vt:lpstr>
      <vt:lpstr>It’s time for another break.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CRIMINAL JUSTICE SYSTEM</dc:title>
  <dc:creator>Jared M. Frost</dc:creator>
  <cp:lastModifiedBy>Jared M. Frost</cp:lastModifiedBy>
  <cp:revision>53</cp:revision>
  <dcterms:created xsi:type="dcterms:W3CDTF">2015-05-14T23:01:57Z</dcterms:created>
  <dcterms:modified xsi:type="dcterms:W3CDTF">2015-05-19T16:24:54Z</dcterms:modified>
</cp:coreProperties>
</file>